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4a" ContentType="audio/mp4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19"/>
  </p:notesMasterIdLst>
  <p:handoutMasterIdLst>
    <p:handoutMasterId r:id="rId20"/>
  </p:handoutMasterIdLst>
  <p:sldIdLst>
    <p:sldId id="549" r:id="rId2"/>
    <p:sldId id="550" r:id="rId3"/>
    <p:sldId id="551" r:id="rId4"/>
    <p:sldId id="598" r:id="rId5"/>
    <p:sldId id="599" r:id="rId6"/>
    <p:sldId id="579" r:id="rId7"/>
    <p:sldId id="536" r:id="rId8"/>
    <p:sldId id="530" r:id="rId9"/>
    <p:sldId id="532" r:id="rId10"/>
    <p:sldId id="547" r:id="rId11"/>
    <p:sldId id="548" r:id="rId12"/>
    <p:sldId id="553" r:id="rId13"/>
    <p:sldId id="562" r:id="rId14"/>
    <p:sldId id="563" r:id="rId15"/>
    <p:sldId id="564" r:id="rId16"/>
    <p:sldId id="539" r:id="rId17"/>
    <p:sldId id="546" r:id="rId18"/>
  </p:sldIdLst>
  <p:sldSz cx="10287000" cy="6858000" type="35mm"/>
  <p:notesSz cx="6642100" cy="9779000"/>
  <p:kinsoku lang="ja-JP" invalStChars="、。，．・：；？！゛゜ヽヾゝゞ々ー’”）〕］｝〉》」』】°‰′″℃￠％ぁぃぅぇぉっゃゅょゎァィゥェォッャュョヮヵヶ!%),.:;?]}｡｣､･ｧｨｩｪｫｬｭｮｯｰﾞﾟ" invalEndChars="‘“（〔［｛〈《「『【￥＄$([\{｢￡"/>
  <p:defaultTextStyle>
    <a:defPPr>
      <a:defRPr lang="nn-NO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MS PGothic" charset="0"/>
        <a:cs typeface="MS PGothic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MS PGothic" charset="0"/>
        <a:cs typeface="MS PGothic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MS PGothic" charset="0"/>
        <a:cs typeface="MS PGothic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MS PGothic" charset="0"/>
        <a:cs typeface="MS PGothic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MS PGothic" charset="0"/>
        <a:cs typeface="MS PGothic" charset="0"/>
      </a:defRPr>
    </a:lvl5pPr>
    <a:lvl6pPr marL="2286000" algn="l" defTabSz="457200" rtl="0" eaLnBrk="1" latinLnBrk="0" hangingPunct="1">
      <a:defRPr sz="2400" kern="1200">
        <a:solidFill>
          <a:schemeClr val="tx1"/>
        </a:solidFill>
        <a:latin typeface="Times New Roman" charset="0"/>
        <a:ea typeface="MS PGothic" charset="0"/>
        <a:cs typeface="MS PGothic" charset="0"/>
      </a:defRPr>
    </a:lvl6pPr>
    <a:lvl7pPr marL="2743200" algn="l" defTabSz="457200" rtl="0" eaLnBrk="1" latinLnBrk="0" hangingPunct="1">
      <a:defRPr sz="2400" kern="1200">
        <a:solidFill>
          <a:schemeClr val="tx1"/>
        </a:solidFill>
        <a:latin typeface="Times New Roman" charset="0"/>
        <a:ea typeface="MS PGothic" charset="0"/>
        <a:cs typeface="MS PGothic" charset="0"/>
      </a:defRPr>
    </a:lvl7pPr>
    <a:lvl8pPr marL="3200400" algn="l" defTabSz="457200" rtl="0" eaLnBrk="1" latinLnBrk="0" hangingPunct="1">
      <a:defRPr sz="2400" kern="1200">
        <a:solidFill>
          <a:schemeClr val="tx1"/>
        </a:solidFill>
        <a:latin typeface="Times New Roman" charset="0"/>
        <a:ea typeface="MS PGothic" charset="0"/>
        <a:cs typeface="MS PGothic" charset="0"/>
      </a:defRPr>
    </a:lvl8pPr>
    <a:lvl9pPr marL="3657600" algn="l" defTabSz="457200" rtl="0" eaLnBrk="1" latinLnBrk="0" hangingPunct="1">
      <a:defRPr sz="2400" kern="1200">
        <a:solidFill>
          <a:schemeClr val="tx1"/>
        </a:solidFill>
        <a:latin typeface="Times New Roman" charset="0"/>
        <a:ea typeface="MS PGothic" charset="0"/>
        <a:cs typeface="MS PGothic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2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800080"/>
    <a:srgbClr val="1C1C1C"/>
    <a:srgbClr val="000F40"/>
    <a:srgbClr val="996633"/>
    <a:srgbClr val="370000"/>
    <a:srgbClr val="A2C1FE"/>
    <a:srgbClr val="618FFD"/>
    <a:srgbClr val="29292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A019553-63AD-4EB4-9043-2A684AE2F6F2}" v="6" dt="2024-10-07T08:32:11.74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5361"/>
    <p:restoredTop sz="94701"/>
  </p:normalViewPr>
  <p:slideViewPr>
    <p:cSldViewPr>
      <p:cViewPr varScale="1">
        <p:scale>
          <a:sx n="117" d="100"/>
          <a:sy n="117" d="100"/>
        </p:scale>
        <p:origin x="1470" y="102"/>
      </p:cViewPr>
      <p:guideLst>
        <p:guide orient="horz" pos="2160"/>
        <p:guide pos="32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microsoft.com/office/2015/10/relationships/revisionInfo" Target="revisionInfo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Houge, Gunnar Douzgos" userId="b526d8a4-cd77-4bd4-81c4-36d713539214" providerId="ADAL" clId="{3A019553-63AD-4EB4-9043-2A684AE2F6F2}"/>
    <pc:docChg chg="undo custSel modSld">
      <pc:chgData name="Houge, Gunnar Douzgos" userId="b526d8a4-cd77-4bd4-81c4-36d713539214" providerId="ADAL" clId="{3A019553-63AD-4EB4-9043-2A684AE2F6F2}" dt="2024-10-07T08:48:04.017" v="825" actId="20577"/>
      <pc:docMkLst>
        <pc:docMk/>
      </pc:docMkLst>
      <pc:sldChg chg="modSp mod">
        <pc:chgData name="Houge, Gunnar Douzgos" userId="b526d8a4-cd77-4bd4-81c4-36d713539214" providerId="ADAL" clId="{3A019553-63AD-4EB4-9043-2A684AE2F6F2}" dt="2024-10-07T08:36:32.073" v="512" actId="1076"/>
        <pc:sldMkLst>
          <pc:docMk/>
          <pc:sldMk cId="0" sldId="530"/>
        </pc:sldMkLst>
        <pc:spChg chg="mod">
          <ac:chgData name="Houge, Gunnar Douzgos" userId="b526d8a4-cd77-4bd4-81c4-36d713539214" providerId="ADAL" clId="{3A019553-63AD-4EB4-9043-2A684AE2F6F2}" dt="2024-10-07T08:36:32.073" v="512" actId="1076"/>
          <ac:spMkLst>
            <pc:docMk/>
            <pc:sldMk cId="0" sldId="530"/>
            <ac:spMk id="7170" creationId="{00000000-0000-0000-0000-000000000000}"/>
          </ac:spMkLst>
        </pc:spChg>
        <pc:spChg chg="mod">
          <ac:chgData name="Houge, Gunnar Douzgos" userId="b526d8a4-cd77-4bd4-81c4-36d713539214" providerId="ADAL" clId="{3A019553-63AD-4EB4-9043-2A684AE2F6F2}" dt="2024-10-07T08:32:36.761" v="355" actId="404"/>
          <ac:spMkLst>
            <pc:docMk/>
            <pc:sldMk cId="0" sldId="530"/>
            <ac:spMk id="385026" creationId="{00000000-0000-0000-0000-000000000000}"/>
          </ac:spMkLst>
        </pc:spChg>
        <pc:spChg chg="mod">
          <ac:chgData name="Houge, Gunnar Douzgos" userId="b526d8a4-cd77-4bd4-81c4-36d713539214" providerId="ADAL" clId="{3A019553-63AD-4EB4-9043-2A684AE2F6F2}" dt="2024-10-07T08:36:23.175" v="511" actId="113"/>
          <ac:spMkLst>
            <pc:docMk/>
            <pc:sldMk cId="0" sldId="530"/>
            <ac:spMk id="385028" creationId="{00000000-0000-0000-0000-000000000000}"/>
          </ac:spMkLst>
        </pc:spChg>
      </pc:sldChg>
      <pc:sldChg chg="modSp mod">
        <pc:chgData name="Houge, Gunnar Douzgos" userId="b526d8a4-cd77-4bd4-81c4-36d713539214" providerId="ADAL" clId="{3A019553-63AD-4EB4-9043-2A684AE2F6F2}" dt="2024-10-07T08:37:27.274" v="517" actId="1076"/>
        <pc:sldMkLst>
          <pc:docMk/>
          <pc:sldMk cId="0" sldId="532"/>
        </pc:sldMkLst>
        <pc:spChg chg="mod">
          <ac:chgData name="Houge, Gunnar Douzgos" userId="b526d8a4-cd77-4bd4-81c4-36d713539214" providerId="ADAL" clId="{3A019553-63AD-4EB4-9043-2A684AE2F6F2}" dt="2024-10-07T08:37:27.274" v="517" actId="1076"/>
          <ac:spMkLst>
            <pc:docMk/>
            <pc:sldMk cId="0" sldId="532"/>
            <ac:spMk id="9218" creationId="{00000000-0000-0000-0000-000000000000}"/>
          </ac:spMkLst>
        </pc:spChg>
        <pc:spChg chg="mod">
          <ac:chgData name="Houge, Gunnar Douzgos" userId="b526d8a4-cd77-4bd4-81c4-36d713539214" providerId="ADAL" clId="{3A019553-63AD-4EB4-9043-2A684AE2F6F2}" dt="2024-10-07T08:36:40.935" v="513" actId="2711"/>
          <ac:spMkLst>
            <pc:docMk/>
            <pc:sldMk cId="0" sldId="532"/>
            <ac:spMk id="399362" creationId="{00000000-0000-0000-0000-000000000000}"/>
          </ac:spMkLst>
        </pc:spChg>
      </pc:sldChg>
      <pc:sldChg chg="modSp mod">
        <pc:chgData name="Houge, Gunnar Douzgos" userId="b526d8a4-cd77-4bd4-81c4-36d713539214" providerId="ADAL" clId="{3A019553-63AD-4EB4-9043-2A684AE2F6F2}" dt="2024-10-07T08:32:11.729" v="353" actId="1076"/>
        <pc:sldMkLst>
          <pc:docMk/>
          <pc:sldMk cId="3617148260" sldId="536"/>
        </pc:sldMkLst>
        <pc:spChg chg="mod">
          <ac:chgData name="Houge, Gunnar Douzgos" userId="b526d8a4-cd77-4bd4-81c4-36d713539214" providerId="ADAL" clId="{3A019553-63AD-4EB4-9043-2A684AE2F6F2}" dt="2024-10-07T08:32:11.729" v="353" actId="1076"/>
          <ac:spMkLst>
            <pc:docMk/>
            <pc:sldMk cId="3617148260" sldId="536"/>
            <ac:spMk id="27649" creationId="{54F35516-72A7-5347-935B-13D38FAF90C1}"/>
          </ac:spMkLst>
        </pc:spChg>
        <pc:spChg chg="mod">
          <ac:chgData name="Houge, Gunnar Douzgos" userId="b526d8a4-cd77-4bd4-81c4-36d713539214" providerId="ADAL" clId="{3A019553-63AD-4EB4-9043-2A684AE2F6F2}" dt="2024-10-07T08:32:05.098" v="352" actId="1076"/>
          <ac:spMkLst>
            <pc:docMk/>
            <pc:sldMk cId="3617148260" sldId="536"/>
            <ac:spMk id="27652" creationId="{EEF91095-C1CC-A946-908F-AEB7FCD09468}"/>
          </ac:spMkLst>
        </pc:spChg>
      </pc:sldChg>
      <pc:sldChg chg="modSp mod">
        <pc:chgData name="Houge, Gunnar Douzgos" userId="b526d8a4-cd77-4bd4-81c4-36d713539214" providerId="ADAL" clId="{3A019553-63AD-4EB4-9043-2A684AE2F6F2}" dt="2024-10-07T08:44:13.451" v="740" actId="20577"/>
        <pc:sldMkLst>
          <pc:docMk/>
          <pc:sldMk cId="0" sldId="539"/>
        </pc:sldMkLst>
        <pc:spChg chg="mod">
          <ac:chgData name="Houge, Gunnar Douzgos" userId="b526d8a4-cd77-4bd4-81c4-36d713539214" providerId="ADAL" clId="{3A019553-63AD-4EB4-9043-2A684AE2F6F2}" dt="2024-10-07T08:44:13.451" v="740" actId="20577"/>
          <ac:spMkLst>
            <pc:docMk/>
            <pc:sldMk cId="0" sldId="539"/>
            <ac:spMk id="3" creationId="{00000000-0000-0000-0000-000000000000}"/>
          </ac:spMkLst>
        </pc:spChg>
      </pc:sldChg>
      <pc:sldChg chg="modSp mod">
        <pc:chgData name="Houge, Gunnar Douzgos" userId="b526d8a4-cd77-4bd4-81c4-36d713539214" providerId="ADAL" clId="{3A019553-63AD-4EB4-9043-2A684AE2F6F2}" dt="2024-10-07T08:48:04.017" v="825" actId="20577"/>
        <pc:sldMkLst>
          <pc:docMk/>
          <pc:sldMk cId="4059981959" sldId="546"/>
        </pc:sldMkLst>
        <pc:spChg chg="mod">
          <ac:chgData name="Houge, Gunnar Douzgos" userId="b526d8a4-cd77-4bd4-81c4-36d713539214" providerId="ADAL" clId="{3A019553-63AD-4EB4-9043-2A684AE2F6F2}" dt="2024-10-07T08:44:33.943" v="742" actId="2711"/>
          <ac:spMkLst>
            <pc:docMk/>
            <pc:sldMk cId="4059981959" sldId="546"/>
            <ac:spMk id="7170" creationId="{00000000-0000-0000-0000-000000000000}"/>
          </ac:spMkLst>
        </pc:spChg>
        <pc:spChg chg="mod">
          <ac:chgData name="Houge, Gunnar Douzgos" userId="b526d8a4-cd77-4bd4-81c4-36d713539214" providerId="ADAL" clId="{3A019553-63AD-4EB4-9043-2A684AE2F6F2}" dt="2024-10-07T08:48:04.017" v="825" actId="20577"/>
          <ac:spMkLst>
            <pc:docMk/>
            <pc:sldMk cId="4059981959" sldId="546"/>
            <ac:spMk id="7171" creationId="{00000000-0000-0000-0000-000000000000}"/>
          </ac:spMkLst>
        </pc:spChg>
      </pc:sldChg>
      <pc:sldChg chg="modSp mod">
        <pc:chgData name="Houge, Gunnar Douzgos" userId="b526d8a4-cd77-4bd4-81c4-36d713539214" providerId="ADAL" clId="{3A019553-63AD-4EB4-9043-2A684AE2F6F2}" dt="2024-10-07T08:22:33.815" v="7" actId="2711"/>
        <pc:sldMkLst>
          <pc:docMk/>
          <pc:sldMk cId="591793355" sldId="549"/>
        </pc:sldMkLst>
        <pc:spChg chg="mod">
          <ac:chgData name="Houge, Gunnar Douzgos" userId="b526d8a4-cd77-4bd4-81c4-36d713539214" providerId="ADAL" clId="{3A019553-63AD-4EB4-9043-2A684AE2F6F2}" dt="2024-10-07T08:22:33.815" v="7" actId="2711"/>
          <ac:spMkLst>
            <pc:docMk/>
            <pc:sldMk cId="591793355" sldId="549"/>
            <ac:spMk id="4098" creationId="{00000000-0000-0000-0000-000000000000}"/>
          </ac:spMkLst>
        </pc:spChg>
        <pc:spChg chg="mod">
          <ac:chgData name="Houge, Gunnar Douzgos" userId="b526d8a4-cd77-4bd4-81c4-36d713539214" providerId="ADAL" clId="{3A019553-63AD-4EB4-9043-2A684AE2F6F2}" dt="2024-10-07T08:22:33.815" v="7" actId="2711"/>
          <ac:spMkLst>
            <pc:docMk/>
            <pc:sldMk cId="591793355" sldId="549"/>
            <ac:spMk id="45058" creationId="{00000000-0000-0000-0000-000000000000}"/>
          </ac:spMkLst>
        </pc:spChg>
      </pc:sldChg>
      <pc:sldChg chg="modSp mod">
        <pc:chgData name="Houge, Gunnar Douzgos" userId="b526d8a4-cd77-4bd4-81c4-36d713539214" providerId="ADAL" clId="{3A019553-63AD-4EB4-9043-2A684AE2F6F2}" dt="2024-10-07T08:23:08.146" v="10" actId="404"/>
        <pc:sldMkLst>
          <pc:docMk/>
          <pc:sldMk cId="1274148228" sldId="550"/>
        </pc:sldMkLst>
        <pc:spChg chg="mod">
          <ac:chgData name="Houge, Gunnar Douzgos" userId="b526d8a4-cd77-4bd4-81c4-36d713539214" providerId="ADAL" clId="{3A019553-63AD-4EB4-9043-2A684AE2F6F2}" dt="2024-10-07T08:23:08.146" v="10" actId="404"/>
          <ac:spMkLst>
            <pc:docMk/>
            <pc:sldMk cId="1274148228" sldId="550"/>
            <ac:spMk id="2" creationId="{00000000-0000-0000-0000-000000000000}"/>
          </ac:spMkLst>
        </pc:spChg>
      </pc:sldChg>
      <pc:sldChg chg="modSp mod">
        <pc:chgData name="Houge, Gunnar Douzgos" userId="b526d8a4-cd77-4bd4-81c4-36d713539214" providerId="ADAL" clId="{3A019553-63AD-4EB4-9043-2A684AE2F6F2}" dt="2024-10-07T08:39:32.656" v="590" actId="1076"/>
        <pc:sldMkLst>
          <pc:docMk/>
          <pc:sldMk cId="1173413583" sldId="553"/>
        </pc:sldMkLst>
        <pc:spChg chg="mod">
          <ac:chgData name="Houge, Gunnar Douzgos" userId="b526d8a4-cd77-4bd4-81c4-36d713539214" providerId="ADAL" clId="{3A019553-63AD-4EB4-9043-2A684AE2F6F2}" dt="2024-10-07T08:39:27.249" v="589" actId="1076"/>
          <ac:spMkLst>
            <pc:docMk/>
            <pc:sldMk cId="1173413583" sldId="553"/>
            <ac:spMk id="4" creationId="{00000000-0000-0000-0000-000000000000}"/>
          </ac:spMkLst>
        </pc:spChg>
        <pc:spChg chg="mod">
          <ac:chgData name="Houge, Gunnar Douzgos" userId="b526d8a4-cd77-4bd4-81c4-36d713539214" providerId="ADAL" clId="{3A019553-63AD-4EB4-9043-2A684AE2F6F2}" dt="2024-10-07T08:39:19.456" v="588" actId="1037"/>
          <ac:spMkLst>
            <pc:docMk/>
            <pc:sldMk cId="1173413583" sldId="553"/>
            <ac:spMk id="5" creationId="{00000000-0000-0000-0000-000000000000}"/>
          </ac:spMkLst>
        </pc:spChg>
        <pc:spChg chg="mod">
          <ac:chgData name="Houge, Gunnar Douzgos" userId="b526d8a4-cd77-4bd4-81c4-36d713539214" providerId="ADAL" clId="{3A019553-63AD-4EB4-9043-2A684AE2F6F2}" dt="2024-10-07T08:39:32.656" v="590" actId="1076"/>
          <ac:spMkLst>
            <pc:docMk/>
            <pc:sldMk cId="1173413583" sldId="553"/>
            <ac:spMk id="6" creationId="{00000000-0000-0000-0000-000000000000}"/>
          </ac:spMkLst>
        </pc:spChg>
        <pc:spChg chg="mod">
          <ac:chgData name="Houge, Gunnar Douzgos" userId="b526d8a4-cd77-4bd4-81c4-36d713539214" providerId="ADAL" clId="{3A019553-63AD-4EB4-9043-2A684AE2F6F2}" dt="2024-10-07T08:39:13.476" v="586" actId="1037"/>
          <ac:spMkLst>
            <pc:docMk/>
            <pc:sldMk cId="1173413583" sldId="553"/>
            <ac:spMk id="7" creationId="{00000000-0000-0000-0000-000000000000}"/>
          </ac:spMkLst>
        </pc:spChg>
      </pc:sldChg>
      <pc:sldChg chg="modSp mod">
        <pc:chgData name="Houge, Gunnar Douzgos" userId="b526d8a4-cd77-4bd4-81c4-36d713539214" providerId="ADAL" clId="{3A019553-63AD-4EB4-9043-2A684AE2F6F2}" dt="2024-10-07T08:41:48.993" v="595" actId="20577"/>
        <pc:sldMkLst>
          <pc:docMk/>
          <pc:sldMk cId="838437888" sldId="564"/>
        </pc:sldMkLst>
        <pc:spChg chg="mod">
          <ac:chgData name="Houge, Gunnar Douzgos" userId="b526d8a4-cd77-4bd4-81c4-36d713539214" providerId="ADAL" clId="{3A019553-63AD-4EB4-9043-2A684AE2F6F2}" dt="2024-10-07T08:41:48.993" v="595" actId="20577"/>
          <ac:spMkLst>
            <pc:docMk/>
            <pc:sldMk cId="838437888" sldId="564"/>
            <ac:spMk id="3" creationId="{00000000-0000-0000-0000-000000000000}"/>
          </ac:spMkLst>
        </pc:spChg>
      </pc:sldChg>
      <pc:sldChg chg="modSp mod">
        <pc:chgData name="Houge, Gunnar Douzgos" userId="b526d8a4-cd77-4bd4-81c4-36d713539214" providerId="ADAL" clId="{3A019553-63AD-4EB4-9043-2A684AE2F6F2}" dt="2024-10-07T08:28:15.874" v="156" actId="20577"/>
        <pc:sldMkLst>
          <pc:docMk/>
          <pc:sldMk cId="253969377" sldId="579"/>
        </pc:sldMkLst>
        <pc:spChg chg="mod">
          <ac:chgData name="Houge, Gunnar Douzgos" userId="b526d8a4-cd77-4bd4-81c4-36d713539214" providerId="ADAL" clId="{3A019553-63AD-4EB4-9043-2A684AE2F6F2}" dt="2024-10-07T08:28:15.874" v="156" actId="20577"/>
          <ac:spMkLst>
            <pc:docMk/>
            <pc:sldMk cId="253969377" sldId="579"/>
            <ac:spMk id="2" creationId="{87DF99E5-9AA1-AD4B-8353-B041DC06CFDE}"/>
          </ac:spMkLst>
        </pc:spChg>
      </pc:sldChg>
      <pc:sldChg chg="modSp mod">
        <pc:chgData name="Houge, Gunnar Douzgos" userId="b526d8a4-cd77-4bd4-81c4-36d713539214" providerId="ADAL" clId="{3A019553-63AD-4EB4-9043-2A684AE2F6F2}" dt="2024-10-07T08:26:48.882" v="133" actId="20577"/>
        <pc:sldMkLst>
          <pc:docMk/>
          <pc:sldMk cId="3579909220" sldId="599"/>
        </pc:sldMkLst>
        <pc:spChg chg="mod">
          <ac:chgData name="Houge, Gunnar Douzgos" userId="b526d8a4-cd77-4bd4-81c4-36d713539214" providerId="ADAL" clId="{3A019553-63AD-4EB4-9043-2A684AE2F6F2}" dt="2024-10-07T08:23:37.893" v="12" actId="404"/>
          <ac:spMkLst>
            <pc:docMk/>
            <pc:sldMk cId="3579909220" sldId="599"/>
            <ac:spMk id="2" creationId="{8BA0377F-F582-F547-A131-250D5E164C86}"/>
          </ac:spMkLst>
        </pc:spChg>
        <pc:spChg chg="mod">
          <ac:chgData name="Houge, Gunnar Douzgos" userId="b526d8a4-cd77-4bd4-81c4-36d713539214" providerId="ADAL" clId="{3A019553-63AD-4EB4-9043-2A684AE2F6F2}" dt="2024-10-07T08:26:48.882" v="133" actId="20577"/>
          <ac:spMkLst>
            <pc:docMk/>
            <pc:sldMk cId="3579909220" sldId="599"/>
            <ac:spMk id="23554" creationId="{73CED4D5-0BF7-D548-BBCA-5C4838BC3BE4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9576951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806450" y="4648200"/>
            <a:ext cx="5029200" cy="41148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90487" tIns="44450" rIns="90487" bIns="4445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n-NO" noProof="0"/>
              <a:t>Klikk for å redigere notatmalstiler i delmalen</a:t>
            </a:r>
          </a:p>
          <a:p>
            <a:pPr lvl="1"/>
            <a:r>
              <a:rPr lang="nn-NO" noProof="0"/>
              <a:t>Andre nivå</a:t>
            </a:r>
          </a:p>
          <a:p>
            <a:pPr lvl="2"/>
            <a:r>
              <a:rPr lang="nn-NO" noProof="0"/>
              <a:t>Tredje nivå</a:t>
            </a:r>
          </a:p>
          <a:p>
            <a:pPr lvl="3"/>
            <a:r>
              <a:rPr lang="nn-NO" noProof="0"/>
              <a:t>Fjerde nivå</a:t>
            </a:r>
          </a:p>
          <a:p>
            <a:pPr lvl="4"/>
            <a:r>
              <a:rPr lang="nn-NO" noProof="0"/>
              <a:t>Femte nivå</a:t>
            </a:r>
          </a:p>
        </p:txBody>
      </p:sp>
      <p:sp>
        <p:nvSpPr>
          <p:cNvPr id="3075" name="Rectangle 3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747713" y="849313"/>
            <a:ext cx="5146675" cy="3432175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</p:spTree>
    <p:extLst>
      <p:ext uri="{BB962C8B-B14F-4D97-AF65-F5344CB8AC3E}">
        <p14:creationId xmlns:p14="http://schemas.microsoft.com/office/powerpoint/2010/main" val="119400511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Book Antiqua" charset="0"/>
        <a:ea typeface="MS PGothic" pitchFamily="34" charset="-128"/>
        <a:cs typeface="MS PGothic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Book Antiqua" charset="0"/>
        <a:ea typeface="MS PGothic" pitchFamily="34" charset="-128"/>
        <a:cs typeface="MS PGothic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Book Antiqua" charset="0"/>
        <a:ea typeface="MS PGothic" pitchFamily="34" charset="-128"/>
        <a:cs typeface="MS PGothic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Book Antiqua" charset="0"/>
        <a:ea typeface="MS PGothic" pitchFamily="34" charset="-128"/>
        <a:cs typeface="MS PGothic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Book Antiqua" charset="0"/>
        <a:ea typeface="MS PGothic" pitchFamily="34" charset="-128"/>
        <a:cs typeface="MS PGothic" charset="0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Plassholder for lysbilde 1">
            <a:extLst>
              <a:ext uri="{FF2B5EF4-FFF2-40B4-BE49-F238E27FC236}">
                <a16:creationId xmlns:a16="http://schemas.microsoft.com/office/drawing/2014/main" id="{786252FD-D532-C845-99CE-77F6E3750C2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626" name="Plassholder for notater 2">
            <a:extLst>
              <a:ext uri="{FF2B5EF4-FFF2-40B4-BE49-F238E27FC236}">
                <a16:creationId xmlns:a16="http://schemas.microsoft.com/office/drawing/2014/main" id="{2FCF2220-8764-0C4D-B99A-F6FE5D7BFCA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nb-NO" altLang="nb-NO">
              <a:latin typeface="Book Antiqua" panose="0204060205030503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2490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8194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endParaRPr lang="nb-NO">
              <a:latin typeface="Calibri" charset="0"/>
              <a:ea typeface="MS PGothic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0242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endParaRPr lang="nb-NO">
              <a:latin typeface="Calibri" charset="0"/>
              <a:ea typeface="MS PGothic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571500" y="733425"/>
            <a:ext cx="5499100" cy="3667125"/>
          </a:xfrm>
          <a:solidFill>
            <a:srgbClr val="FFFFFF"/>
          </a:solidFill>
          <a:ln/>
        </p:spPr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63575" y="4645025"/>
            <a:ext cx="5314950" cy="4400550"/>
          </a:xfrm>
          <a:solidFill>
            <a:srgbClr val="FFFFFF"/>
          </a:solidFill>
          <a:ln>
            <a:solidFill>
              <a:srgbClr val="000000"/>
            </a:solidFill>
          </a:ln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endParaRPr lang="nb-NO">
              <a:ea typeface="MS PGothic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771525" y="2130425"/>
            <a:ext cx="8743950" cy="1470025"/>
          </a:xfrm>
        </p:spPr>
        <p:txBody>
          <a:bodyPr/>
          <a:lstStyle/>
          <a:p>
            <a:r>
              <a:rPr lang="nb-NO"/>
              <a:t>Klikk for å redigere tittelstil</a:t>
            </a:r>
            <a:endParaRPr lang="nn-NO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543050" y="3886200"/>
            <a:ext cx="72009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nb-NO"/>
              <a:t>Klikk for å redigere undertittelstil i malen</a:t>
            </a:r>
            <a:endParaRPr lang="nn-NO"/>
          </a:p>
        </p:txBody>
      </p:sp>
    </p:spTree>
    <p:extLst>
      <p:ext uri="{BB962C8B-B14F-4D97-AF65-F5344CB8AC3E}">
        <p14:creationId xmlns:p14="http://schemas.microsoft.com/office/powerpoint/2010/main" val="18062420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  <a:endParaRPr lang="nn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nn-NO"/>
          </a:p>
        </p:txBody>
      </p:sp>
    </p:spTree>
    <p:extLst>
      <p:ext uri="{BB962C8B-B14F-4D97-AF65-F5344CB8AC3E}">
        <p14:creationId xmlns:p14="http://schemas.microsoft.com/office/powerpoint/2010/main" val="36922821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6958013" y="271463"/>
            <a:ext cx="1943100" cy="5595937"/>
          </a:xfrm>
        </p:spPr>
        <p:txBody>
          <a:bodyPr vert="eaVert"/>
          <a:lstStyle/>
          <a:p>
            <a:r>
              <a:rPr lang="nb-NO"/>
              <a:t>Klikk for å redigere tittelstil</a:t>
            </a:r>
            <a:endParaRPr lang="nn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1125538" y="271463"/>
            <a:ext cx="5680075" cy="5595937"/>
          </a:xfrm>
        </p:spPr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nn-NO"/>
          </a:p>
        </p:txBody>
      </p:sp>
    </p:spTree>
    <p:extLst>
      <p:ext uri="{BB962C8B-B14F-4D97-AF65-F5344CB8AC3E}">
        <p14:creationId xmlns:p14="http://schemas.microsoft.com/office/powerpoint/2010/main" val="2091669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  <a:endParaRPr lang="nn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nn-NO"/>
          </a:p>
        </p:txBody>
      </p:sp>
    </p:spTree>
    <p:extLst>
      <p:ext uri="{BB962C8B-B14F-4D97-AF65-F5344CB8AC3E}">
        <p14:creationId xmlns:p14="http://schemas.microsoft.com/office/powerpoint/2010/main" val="34203804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Inndeling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12800" y="4406900"/>
            <a:ext cx="874395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nb-NO"/>
              <a:t>Klikk for å redigere tittelstil</a:t>
            </a:r>
            <a:endParaRPr lang="nn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812800" y="2906713"/>
            <a:ext cx="874395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</p:spTree>
    <p:extLst>
      <p:ext uri="{BB962C8B-B14F-4D97-AF65-F5344CB8AC3E}">
        <p14:creationId xmlns:p14="http://schemas.microsoft.com/office/powerpoint/2010/main" val="34319012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  <a:endParaRPr lang="nn-NO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1125538" y="1685925"/>
            <a:ext cx="3805237" cy="41814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nn-NO"/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5083175" y="1685925"/>
            <a:ext cx="3805238" cy="41814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nn-NO"/>
          </a:p>
        </p:txBody>
      </p:sp>
    </p:spTree>
    <p:extLst>
      <p:ext uri="{BB962C8B-B14F-4D97-AF65-F5344CB8AC3E}">
        <p14:creationId xmlns:p14="http://schemas.microsoft.com/office/powerpoint/2010/main" val="35972999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514350" y="274638"/>
            <a:ext cx="92583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nb-NO"/>
              <a:t>Klikk for å redigere tittelstil</a:t>
            </a:r>
            <a:endParaRPr lang="nn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514350" y="1535113"/>
            <a:ext cx="454501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514350" y="2174875"/>
            <a:ext cx="454501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nn-NO"/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5226050" y="1535113"/>
            <a:ext cx="454660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5226050" y="2174875"/>
            <a:ext cx="4546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nn-NO"/>
          </a:p>
        </p:txBody>
      </p:sp>
    </p:spTree>
    <p:extLst>
      <p:ext uri="{BB962C8B-B14F-4D97-AF65-F5344CB8AC3E}">
        <p14:creationId xmlns:p14="http://schemas.microsoft.com/office/powerpoint/2010/main" val="13933925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  <a:endParaRPr lang="nn-NO"/>
          </a:p>
        </p:txBody>
      </p:sp>
    </p:spTree>
    <p:extLst>
      <p:ext uri="{BB962C8B-B14F-4D97-AF65-F5344CB8AC3E}">
        <p14:creationId xmlns:p14="http://schemas.microsoft.com/office/powerpoint/2010/main" val="372608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055947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514350" y="273050"/>
            <a:ext cx="3384550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/>
              <a:t>Klikk for å redigere tittelstil</a:t>
            </a:r>
            <a:endParaRPr lang="nn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4022725" y="273050"/>
            <a:ext cx="5749925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nn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514350" y="1435100"/>
            <a:ext cx="3384550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</p:spTree>
    <p:extLst>
      <p:ext uri="{BB962C8B-B14F-4D97-AF65-F5344CB8AC3E}">
        <p14:creationId xmlns:p14="http://schemas.microsoft.com/office/powerpoint/2010/main" val="8431139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2016125" y="4800600"/>
            <a:ext cx="6172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/>
              <a:t>Klikk for å redigere tittelstil</a:t>
            </a:r>
            <a:endParaRPr lang="nn-NO"/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2016125" y="612775"/>
            <a:ext cx="6172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nn-NO" noProof="0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2016125" y="5367338"/>
            <a:ext cx="6172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</p:spTree>
    <p:extLst>
      <p:ext uri="{BB962C8B-B14F-4D97-AF65-F5344CB8AC3E}">
        <p14:creationId xmlns:p14="http://schemas.microsoft.com/office/powerpoint/2010/main" val="17408340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0F40"/>
            </a:gs>
            <a:gs pos="100000">
              <a:schemeClr val="bg2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125538" y="271463"/>
            <a:ext cx="7775575" cy="117633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vert="horz" wrap="square" lIns="90487" tIns="44450" rIns="90487" bIns="4445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n-NO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25538" y="1685925"/>
            <a:ext cx="7762875" cy="4181475"/>
          </a:xfrm>
          <a:prstGeom prst="rect">
            <a:avLst/>
          </a:prstGeom>
          <a:noFill/>
          <a:ln>
            <a:noFill/>
          </a:ln>
          <a:extLst>
            <a:ext uri="{FAA26D3D-D897-4be2-8F04-BA451C77F1D7}">
              <ma14:placeholderFlag xmlns:ma14="http://schemas.microsoft.com/office/mac/drawingml/2011/main" xmlns="" val="1"/>
            </a:ex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0487" tIns="44450" rIns="90487" bIns="4445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n-NO"/>
              <a:t>Click to edit Master text styles</a:t>
            </a:r>
          </a:p>
          <a:p>
            <a:pPr lvl="1"/>
            <a:r>
              <a:rPr lang="nn-NO"/>
              <a:t>Second level</a:t>
            </a:r>
          </a:p>
          <a:p>
            <a:pPr lvl="2"/>
            <a:r>
              <a:rPr lang="nn-NO"/>
              <a:t>Third level</a:t>
            </a:r>
          </a:p>
          <a:p>
            <a:pPr lvl="3"/>
            <a:r>
              <a:rPr lang="nn-NO"/>
              <a:t>Fourth level</a:t>
            </a:r>
          </a:p>
          <a:p>
            <a:pPr lvl="4"/>
            <a:r>
              <a:rPr lang="nn-NO"/>
              <a:t>Fifth level</a:t>
            </a:r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8229600" y="6400800"/>
            <a:ext cx="1533525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7" tIns="44450" rIns="90487" bIns="44450"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9pPr>
          </a:lstStyle>
          <a:p>
            <a:pPr>
              <a:defRPr/>
            </a:pPr>
            <a:r>
              <a:rPr lang="nn-NO" altLang="nb-NO" sz="1200" dirty="0">
                <a:solidFill>
                  <a:schemeClr val="accent1"/>
                </a:solidFill>
                <a:cs typeface="+mn-cs"/>
              </a:rPr>
              <a:t>GH/2016/MGM/HUS</a:t>
            </a:r>
          </a:p>
        </p:txBody>
      </p:sp>
      <p:grpSp>
        <p:nvGrpSpPr>
          <p:cNvPr id="1029" name="Group 9"/>
          <p:cNvGrpSpPr>
            <a:grpSpLocks/>
          </p:cNvGrpSpPr>
          <p:nvPr/>
        </p:nvGrpSpPr>
        <p:grpSpPr bwMode="auto">
          <a:xfrm>
            <a:off x="9544050" y="6191250"/>
            <a:ext cx="522288" cy="434975"/>
            <a:chOff x="6012" y="3900"/>
            <a:chExt cx="329" cy="274"/>
          </a:xfrm>
        </p:grpSpPr>
        <p:sp>
          <p:nvSpPr>
            <p:cNvPr id="1068" name="Freeform 5"/>
            <p:cNvSpPr>
              <a:spLocks/>
            </p:cNvSpPr>
            <p:nvPr/>
          </p:nvSpPr>
          <p:spPr bwMode="auto">
            <a:xfrm>
              <a:off x="6057" y="3900"/>
              <a:ext cx="18" cy="48"/>
            </a:xfrm>
            <a:custGeom>
              <a:avLst/>
              <a:gdLst>
                <a:gd name="T0" fmla="*/ 0 w 18"/>
                <a:gd name="T1" fmla="*/ 0 h 48"/>
                <a:gd name="T2" fmla="*/ 3 w 18"/>
                <a:gd name="T3" fmla="*/ 1 h 48"/>
                <a:gd name="T4" fmla="*/ 5 w 18"/>
                <a:gd name="T5" fmla="*/ 2 h 48"/>
                <a:gd name="T6" fmla="*/ 7 w 18"/>
                <a:gd name="T7" fmla="*/ 4 h 48"/>
                <a:gd name="T8" fmla="*/ 9 w 18"/>
                <a:gd name="T9" fmla="*/ 6 h 48"/>
                <a:gd name="T10" fmla="*/ 10 w 18"/>
                <a:gd name="T11" fmla="*/ 10 h 48"/>
                <a:gd name="T12" fmla="*/ 11 w 18"/>
                <a:gd name="T13" fmla="*/ 13 h 48"/>
                <a:gd name="T14" fmla="*/ 12 w 18"/>
                <a:gd name="T15" fmla="*/ 16 h 48"/>
                <a:gd name="T16" fmla="*/ 12 w 18"/>
                <a:gd name="T17" fmla="*/ 20 h 48"/>
                <a:gd name="T18" fmla="*/ 12 w 18"/>
                <a:gd name="T19" fmla="*/ 24 h 48"/>
                <a:gd name="T20" fmla="*/ 12 w 18"/>
                <a:gd name="T21" fmla="*/ 28 h 48"/>
                <a:gd name="T22" fmla="*/ 13 w 18"/>
                <a:gd name="T23" fmla="*/ 33 h 48"/>
                <a:gd name="T24" fmla="*/ 15 w 18"/>
                <a:gd name="T25" fmla="*/ 38 h 48"/>
                <a:gd name="T26" fmla="*/ 17 w 18"/>
                <a:gd name="T27" fmla="*/ 47 h 48"/>
                <a:gd name="T28" fmla="*/ 11 w 18"/>
                <a:gd name="T29" fmla="*/ 39 h 48"/>
                <a:gd name="T30" fmla="*/ 9 w 18"/>
                <a:gd name="T31" fmla="*/ 36 h 48"/>
                <a:gd name="T32" fmla="*/ 7 w 18"/>
                <a:gd name="T33" fmla="*/ 34 h 48"/>
                <a:gd name="T34" fmla="*/ 4 w 18"/>
                <a:gd name="T35" fmla="*/ 31 h 48"/>
                <a:gd name="T36" fmla="*/ 3 w 18"/>
                <a:gd name="T37" fmla="*/ 28 h 48"/>
                <a:gd name="T38" fmla="*/ 3 w 18"/>
                <a:gd name="T39" fmla="*/ 24 h 48"/>
                <a:gd name="T40" fmla="*/ 3 w 18"/>
                <a:gd name="T41" fmla="*/ 21 h 48"/>
                <a:gd name="T42" fmla="*/ 3 w 18"/>
                <a:gd name="T43" fmla="*/ 16 h 48"/>
                <a:gd name="T44" fmla="*/ 4 w 18"/>
                <a:gd name="T45" fmla="*/ 13 h 48"/>
                <a:gd name="T46" fmla="*/ 4 w 18"/>
                <a:gd name="T47" fmla="*/ 10 h 48"/>
                <a:gd name="T48" fmla="*/ 3 w 18"/>
                <a:gd name="T49" fmla="*/ 6 h 48"/>
                <a:gd name="T50" fmla="*/ 2 w 18"/>
                <a:gd name="T51" fmla="*/ 4 h 48"/>
                <a:gd name="T52" fmla="*/ 0 w 18"/>
                <a:gd name="T53" fmla="*/ 0 h 48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</a:gdLst>
              <a:ahLst/>
              <a:cxnLst>
                <a:cxn ang="T54">
                  <a:pos x="T0" y="T1"/>
                </a:cxn>
                <a:cxn ang="T55">
                  <a:pos x="T2" y="T3"/>
                </a:cxn>
                <a:cxn ang="T56">
                  <a:pos x="T4" y="T5"/>
                </a:cxn>
                <a:cxn ang="T57">
                  <a:pos x="T6" y="T7"/>
                </a:cxn>
                <a:cxn ang="T58">
                  <a:pos x="T8" y="T9"/>
                </a:cxn>
                <a:cxn ang="T59">
                  <a:pos x="T10" y="T11"/>
                </a:cxn>
                <a:cxn ang="T60">
                  <a:pos x="T12" y="T13"/>
                </a:cxn>
                <a:cxn ang="T61">
                  <a:pos x="T14" y="T15"/>
                </a:cxn>
                <a:cxn ang="T62">
                  <a:pos x="T16" y="T17"/>
                </a:cxn>
                <a:cxn ang="T63">
                  <a:pos x="T18" y="T19"/>
                </a:cxn>
                <a:cxn ang="T64">
                  <a:pos x="T20" y="T21"/>
                </a:cxn>
                <a:cxn ang="T65">
                  <a:pos x="T22" y="T23"/>
                </a:cxn>
                <a:cxn ang="T66">
                  <a:pos x="T24" y="T25"/>
                </a:cxn>
                <a:cxn ang="T67">
                  <a:pos x="T26" y="T27"/>
                </a:cxn>
                <a:cxn ang="T68">
                  <a:pos x="T28" y="T29"/>
                </a:cxn>
                <a:cxn ang="T69">
                  <a:pos x="T30" y="T31"/>
                </a:cxn>
                <a:cxn ang="T70">
                  <a:pos x="T32" y="T33"/>
                </a:cxn>
                <a:cxn ang="T71">
                  <a:pos x="T34" y="T35"/>
                </a:cxn>
                <a:cxn ang="T72">
                  <a:pos x="T36" y="T37"/>
                </a:cxn>
                <a:cxn ang="T73">
                  <a:pos x="T38" y="T39"/>
                </a:cxn>
                <a:cxn ang="T74">
                  <a:pos x="T40" y="T41"/>
                </a:cxn>
                <a:cxn ang="T75">
                  <a:pos x="T42" y="T43"/>
                </a:cxn>
                <a:cxn ang="T76">
                  <a:pos x="T44" y="T45"/>
                </a:cxn>
                <a:cxn ang="T77">
                  <a:pos x="T46" y="T47"/>
                </a:cxn>
                <a:cxn ang="T78">
                  <a:pos x="T48" y="T49"/>
                </a:cxn>
                <a:cxn ang="T79">
                  <a:pos x="T50" y="T51"/>
                </a:cxn>
                <a:cxn ang="T80">
                  <a:pos x="T52" y="T53"/>
                </a:cxn>
              </a:cxnLst>
              <a:rect l="0" t="0" r="r" b="b"/>
              <a:pathLst>
                <a:path w="18" h="48">
                  <a:moveTo>
                    <a:pt x="0" y="0"/>
                  </a:moveTo>
                  <a:lnTo>
                    <a:pt x="3" y="1"/>
                  </a:lnTo>
                  <a:lnTo>
                    <a:pt x="5" y="2"/>
                  </a:lnTo>
                  <a:lnTo>
                    <a:pt x="7" y="4"/>
                  </a:lnTo>
                  <a:lnTo>
                    <a:pt x="9" y="6"/>
                  </a:lnTo>
                  <a:lnTo>
                    <a:pt x="10" y="10"/>
                  </a:lnTo>
                  <a:lnTo>
                    <a:pt x="11" y="13"/>
                  </a:lnTo>
                  <a:lnTo>
                    <a:pt x="12" y="16"/>
                  </a:lnTo>
                  <a:lnTo>
                    <a:pt x="12" y="20"/>
                  </a:lnTo>
                  <a:lnTo>
                    <a:pt x="12" y="24"/>
                  </a:lnTo>
                  <a:lnTo>
                    <a:pt x="12" y="28"/>
                  </a:lnTo>
                  <a:lnTo>
                    <a:pt x="13" y="33"/>
                  </a:lnTo>
                  <a:lnTo>
                    <a:pt x="15" y="38"/>
                  </a:lnTo>
                  <a:lnTo>
                    <a:pt x="17" y="47"/>
                  </a:lnTo>
                  <a:lnTo>
                    <a:pt x="11" y="39"/>
                  </a:lnTo>
                  <a:lnTo>
                    <a:pt x="9" y="36"/>
                  </a:lnTo>
                  <a:lnTo>
                    <a:pt x="7" y="34"/>
                  </a:lnTo>
                  <a:lnTo>
                    <a:pt x="4" y="31"/>
                  </a:lnTo>
                  <a:lnTo>
                    <a:pt x="3" y="28"/>
                  </a:lnTo>
                  <a:lnTo>
                    <a:pt x="3" y="24"/>
                  </a:lnTo>
                  <a:lnTo>
                    <a:pt x="3" y="21"/>
                  </a:lnTo>
                  <a:lnTo>
                    <a:pt x="3" y="16"/>
                  </a:lnTo>
                  <a:lnTo>
                    <a:pt x="4" y="13"/>
                  </a:lnTo>
                  <a:lnTo>
                    <a:pt x="4" y="10"/>
                  </a:lnTo>
                  <a:lnTo>
                    <a:pt x="3" y="6"/>
                  </a:lnTo>
                  <a:lnTo>
                    <a:pt x="2" y="4"/>
                  </a:lnTo>
                  <a:lnTo>
                    <a:pt x="0" y="0"/>
                  </a:lnTo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nb-NO"/>
            </a:p>
          </p:txBody>
        </p:sp>
        <p:sp>
          <p:nvSpPr>
            <p:cNvPr id="1069" name="Freeform 6"/>
            <p:cNvSpPr>
              <a:spLocks/>
            </p:cNvSpPr>
            <p:nvPr/>
          </p:nvSpPr>
          <p:spPr bwMode="auto">
            <a:xfrm>
              <a:off x="6012" y="3945"/>
              <a:ext cx="108" cy="106"/>
            </a:xfrm>
            <a:custGeom>
              <a:avLst/>
              <a:gdLst>
                <a:gd name="T0" fmla="*/ 58 w 108"/>
                <a:gd name="T1" fmla="*/ 3 h 106"/>
                <a:gd name="T2" fmla="*/ 64 w 108"/>
                <a:gd name="T3" fmla="*/ 12 h 106"/>
                <a:gd name="T4" fmla="*/ 67 w 108"/>
                <a:gd name="T5" fmla="*/ 24 h 106"/>
                <a:gd name="T6" fmla="*/ 70 w 108"/>
                <a:gd name="T7" fmla="*/ 38 h 106"/>
                <a:gd name="T8" fmla="*/ 68 w 108"/>
                <a:gd name="T9" fmla="*/ 52 h 106"/>
                <a:gd name="T10" fmla="*/ 66 w 108"/>
                <a:gd name="T11" fmla="*/ 66 h 106"/>
                <a:gd name="T12" fmla="*/ 59 w 108"/>
                <a:gd name="T13" fmla="*/ 73 h 106"/>
                <a:gd name="T14" fmla="*/ 52 w 108"/>
                <a:gd name="T15" fmla="*/ 78 h 106"/>
                <a:gd name="T16" fmla="*/ 45 w 108"/>
                <a:gd name="T17" fmla="*/ 80 h 106"/>
                <a:gd name="T18" fmla="*/ 35 w 108"/>
                <a:gd name="T19" fmla="*/ 78 h 106"/>
                <a:gd name="T20" fmla="*/ 26 w 108"/>
                <a:gd name="T21" fmla="*/ 75 h 106"/>
                <a:gd name="T22" fmla="*/ 19 w 108"/>
                <a:gd name="T23" fmla="*/ 69 h 106"/>
                <a:gd name="T24" fmla="*/ 11 w 108"/>
                <a:gd name="T25" fmla="*/ 59 h 106"/>
                <a:gd name="T26" fmla="*/ 8 w 108"/>
                <a:gd name="T27" fmla="*/ 56 h 106"/>
                <a:gd name="T28" fmla="*/ 0 w 108"/>
                <a:gd name="T29" fmla="*/ 52 h 106"/>
                <a:gd name="T30" fmla="*/ 5 w 108"/>
                <a:gd name="T31" fmla="*/ 56 h 106"/>
                <a:gd name="T32" fmla="*/ 8 w 108"/>
                <a:gd name="T33" fmla="*/ 62 h 106"/>
                <a:gd name="T34" fmla="*/ 11 w 108"/>
                <a:gd name="T35" fmla="*/ 67 h 106"/>
                <a:gd name="T36" fmla="*/ 16 w 108"/>
                <a:gd name="T37" fmla="*/ 73 h 106"/>
                <a:gd name="T38" fmla="*/ 19 w 108"/>
                <a:gd name="T39" fmla="*/ 80 h 106"/>
                <a:gd name="T40" fmla="*/ 25 w 108"/>
                <a:gd name="T41" fmla="*/ 87 h 106"/>
                <a:gd name="T42" fmla="*/ 32 w 108"/>
                <a:gd name="T43" fmla="*/ 91 h 106"/>
                <a:gd name="T44" fmla="*/ 40 w 108"/>
                <a:gd name="T45" fmla="*/ 95 h 106"/>
                <a:gd name="T46" fmla="*/ 52 w 108"/>
                <a:gd name="T47" fmla="*/ 98 h 106"/>
                <a:gd name="T48" fmla="*/ 70 w 108"/>
                <a:gd name="T49" fmla="*/ 100 h 106"/>
                <a:gd name="T50" fmla="*/ 81 w 108"/>
                <a:gd name="T51" fmla="*/ 100 h 106"/>
                <a:gd name="T52" fmla="*/ 88 w 108"/>
                <a:gd name="T53" fmla="*/ 103 h 106"/>
                <a:gd name="T54" fmla="*/ 87 w 108"/>
                <a:gd name="T55" fmla="*/ 98 h 106"/>
                <a:gd name="T56" fmla="*/ 82 w 108"/>
                <a:gd name="T57" fmla="*/ 91 h 106"/>
                <a:gd name="T58" fmla="*/ 82 w 108"/>
                <a:gd name="T59" fmla="*/ 86 h 106"/>
                <a:gd name="T60" fmla="*/ 85 w 108"/>
                <a:gd name="T61" fmla="*/ 79 h 106"/>
                <a:gd name="T62" fmla="*/ 94 w 108"/>
                <a:gd name="T63" fmla="*/ 77 h 106"/>
                <a:gd name="T64" fmla="*/ 107 w 108"/>
                <a:gd name="T65" fmla="*/ 83 h 106"/>
                <a:gd name="T66" fmla="*/ 99 w 108"/>
                <a:gd name="T67" fmla="*/ 71 h 106"/>
                <a:gd name="T68" fmla="*/ 93 w 108"/>
                <a:gd name="T69" fmla="*/ 52 h 106"/>
                <a:gd name="T70" fmla="*/ 88 w 108"/>
                <a:gd name="T71" fmla="*/ 37 h 106"/>
                <a:gd name="T72" fmla="*/ 82 w 108"/>
                <a:gd name="T73" fmla="*/ 27 h 106"/>
                <a:gd name="T74" fmla="*/ 74 w 108"/>
                <a:gd name="T75" fmla="*/ 14 h 106"/>
                <a:gd name="T76" fmla="*/ 66 w 108"/>
                <a:gd name="T77" fmla="*/ 9 h 10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</a:gdLst>
              <a:ahLst/>
              <a:cxnLst>
                <a:cxn ang="T78">
                  <a:pos x="T0" y="T1"/>
                </a:cxn>
                <a:cxn ang="T79">
                  <a:pos x="T2" y="T3"/>
                </a:cxn>
                <a:cxn ang="T80">
                  <a:pos x="T4" y="T5"/>
                </a:cxn>
                <a:cxn ang="T81">
                  <a:pos x="T6" y="T7"/>
                </a:cxn>
                <a:cxn ang="T82">
                  <a:pos x="T8" y="T9"/>
                </a:cxn>
                <a:cxn ang="T83">
                  <a:pos x="T10" y="T11"/>
                </a:cxn>
                <a:cxn ang="T84">
                  <a:pos x="T12" y="T13"/>
                </a:cxn>
                <a:cxn ang="T85">
                  <a:pos x="T14" y="T15"/>
                </a:cxn>
                <a:cxn ang="T86">
                  <a:pos x="T16" y="T17"/>
                </a:cxn>
                <a:cxn ang="T87">
                  <a:pos x="T18" y="T19"/>
                </a:cxn>
                <a:cxn ang="T88">
                  <a:pos x="T20" y="T21"/>
                </a:cxn>
                <a:cxn ang="T89">
                  <a:pos x="T22" y="T23"/>
                </a:cxn>
                <a:cxn ang="T90">
                  <a:pos x="T24" y="T25"/>
                </a:cxn>
                <a:cxn ang="T91">
                  <a:pos x="T26" y="T27"/>
                </a:cxn>
                <a:cxn ang="T92">
                  <a:pos x="T28" y="T29"/>
                </a:cxn>
                <a:cxn ang="T93">
                  <a:pos x="T30" y="T31"/>
                </a:cxn>
                <a:cxn ang="T94">
                  <a:pos x="T32" y="T33"/>
                </a:cxn>
                <a:cxn ang="T95">
                  <a:pos x="T34" y="T35"/>
                </a:cxn>
                <a:cxn ang="T96">
                  <a:pos x="T36" y="T37"/>
                </a:cxn>
                <a:cxn ang="T97">
                  <a:pos x="T38" y="T39"/>
                </a:cxn>
                <a:cxn ang="T98">
                  <a:pos x="T40" y="T41"/>
                </a:cxn>
                <a:cxn ang="T99">
                  <a:pos x="T42" y="T43"/>
                </a:cxn>
                <a:cxn ang="T100">
                  <a:pos x="T44" y="T45"/>
                </a:cxn>
                <a:cxn ang="T101">
                  <a:pos x="T46" y="T47"/>
                </a:cxn>
                <a:cxn ang="T102">
                  <a:pos x="T48" y="T49"/>
                </a:cxn>
                <a:cxn ang="T103">
                  <a:pos x="T50" y="T51"/>
                </a:cxn>
                <a:cxn ang="T104">
                  <a:pos x="T52" y="T53"/>
                </a:cxn>
                <a:cxn ang="T105">
                  <a:pos x="T54" y="T55"/>
                </a:cxn>
                <a:cxn ang="T106">
                  <a:pos x="T56" y="T57"/>
                </a:cxn>
                <a:cxn ang="T107">
                  <a:pos x="T58" y="T59"/>
                </a:cxn>
                <a:cxn ang="T108">
                  <a:pos x="T60" y="T61"/>
                </a:cxn>
                <a:cxn ang="T109">
                  <a:pos x="T62" y="T63"/>
                </a:cxn>
                <a:cxn ang="T110">
                  <a:pos x="T64" y="T65"/>
                </a:cxn>
                <a:cxn ang="T111">
                  <a:pos x="T66" y="T67"/>
                </a:cxn>
                <a:cxn ang="T112">
                  <a:pos x="T68" y="T69"/>
                </a:cxn>
                <a:cxn ang="T113">
                  <a:pos x="T70" y="T71"/>
                </a:cxn>
                <a:cxn ang="T114">
                  <a:pos x="T72" y="T73"/>
                </a:cxn>
                <a:cxn ang="T115">
                  <a:pos x="T74" y="T75"/>
                </a:cxn>
                <a:cxn ang="T116">
                  <a:pos x="T76" y="T77"/>
                </a:cxn>
              </a:cxnLst>
              <a:rect l="0" t="0" r="r" b="b"/>
              <a:pathLst>
                <a:path w="108" h="106">
                  <a:moveTo>
                    <a:pt x="57" y="0"/>
                  </a:moveTo>
                  <a:lnTo>
                    <a:pt x="58" y="3"/>
                  </a:lnTo>
                  <a:lnTo>
                    <a:pt x="62" y="9"/>
                  </a:lnTo>
                  <a:lnTo>
                    <a:pt x="64" y="12"/>
                  </a:lnTo>
                  <a:lnTo>
                    <a:pt x="66" y="18"/>
                  </a:lnTo>
                  <a:lnTo>
                    <a:pt x="67" y="24"/>
                  </a:lnTo>
                  <a:lnTo>
                    <a:pt x="68" y="30"/>
                  </a:lnTo>
                  <a:lnTo>
                    <a:pt x="70" y="38"/>
                  </a:lnTo>
                  <a:lnTo>
                    <a:pt x="68" y="46"/>
                  </a:lnTo>
                  <a:lnTo>
                    <a:pt x="68" y="52"/>
                  </a:lnTo>
                  <a:lnTo>
                    <a:pt x="67" y="58"/>
                  </a:lnTo>
                  <a:lnTo>
                    <a:pt x="66" y="66"/>
                  </a:lnTo>
                  <a:lnTo>
                    <a:pt x="62" y="71"/>
                  </a:lnTo>
                  <a:lnTo>
                    <a:pt x="59" y="73"/>
                  </a:lnTo>
                  <a:lnTo>
                    <a:pt x="56" y="77"/>
                  </a:lnTo>
                  <a:lnTo>
                    <a:pt x="52" y="78"/>
                  </a:lnTo>
                  <a:lnTo>
                    <a:pt x="49" y="79"/>
                  </a:lnTo>
                  <a:lnTo>
                    <a:pt x="45" y="80"/>
                  </a:lnTo>
                  <a:lnTo>
                    <a:pt x="41" y="79"/>
                  </a:lnTo>
                  <a:lnTo>
                    <a:pt x="35" y="78"/>
                  </a:lnTo>
                  <a:lnTo>
                    <a:pt x="31" y="77"/>
                  </a:lnTo>
                  <a:lnTo>
                    <a:pt x="26" y="75"/>
                  </a:lnTo>
                  <a:lnTo>
                    <a:pt x="22" y="71"/>
                  </a:lnTo>
                  <a:lnTo>
                    <a:pt x="19" y="69"/>
                  </a:lnTo>
                  <a:lnTo>
                    <a:pt x="17" y="67"/>
                  </a:lnTo>
                  <a:lnTo>
                    <a:pt x="11" y="59"/>
                  </a:lnTo>
                  <a:lnTo>
                    <a:pt x="9" y="58"/>
                  </a:lnTo>
                  <a:lnTo>
                    <a:pt x="8" y="56"/>
                  </a:lnTo>
                  <a:lnTo>
                    <a:pt x="6" y="55"/>
                  </a:lnTo>
                  <a:lnTo>
                    <a:pt x="0" y="52"/>
                  </a:lnTo>
                  <a:lnTo>
                    <a:pt x="2" y="55"/>
                  </a:lnTo>
                  <a:lnTo>
                    <a:pt x="5" y="56"/>
                  </a:lnTo>
                  <a:lnTo>
                    <a:pt x="6" y="59"/>
                  </a:lnTo>
                  <a:lnTo>
                    <a:pt x="8" y="62"/>
                  </a:lnTo>
                  <a:lnTo>
                    <a:pt x="11" y="66"/>
                  </a:lnTo>
                  <a:lnTo>
                    <a:pt x="11" y="67"/>
                  </a:lnTo>
                  <a:lnTo>
                    <a:pt x="14" y="71"/>
                  </a:lnTo>
                  <a:lnTo>
                    <a:pt x="16" y="73"/>
                  </a:lnTo>
                  <a:lnTo>
                    <a:pt x="17" y="77"/>
                  </a:lnTo>
                  <a:lnTo>
                    <a:pt x="19" y="80"/>
                  </a:lnTo>
                  <a:lnTo>
                    <a:pt x="22" y="83"/>
                  </a:lnTo>
                  <a:lnTo>
                    <a:pt x="25" y="87"/>
                  </a:lnTo>
                  <a:lnTo>
                    <a:pt x="28" y="89"/>
                  </a:lnTo>
                  <a:lnTo>
                    <a:pt x="32" y="91"/>
                  </a:lnTo>
                  <a:lnTo>
                    <a:pt x="35" y="94"/>
                  </a:lnTo>
                  <a:lnTo>
                    <a:pt x="40" y="95"/>
                  </a:lnTo>
                  <a:lnTo>
                    <a:pt x="45" y="97"/>
                  </a:lnTo>
                  <a:lnTo>
                    <a:pt x="52" y="98"/>
                  </a:lnTo>
                  <a:lnTo>
                    <a:pt x="59" y="99"/>
                  </a:lnTo>
                  <a:lnTo>
                    <a:pt x="70" y="100"/>
                  </a:lnTo>
                  <a:lnTo>
                    <a:pt x="75" y="100"/>
                  </a:lnTo>
                  <a:lnTo>
                    <a:pt x="81" y="100"/>
                  </a:lnTo>
                  <a:lnTo>
                    <a:pt x="83" y="101"/>
                  </a:lnTo>
                  <a:lnTo>
                    <a:pt x="88" y="103"/>
                  </a:lnTo>
                  <a:lnTo>
                    <a:pt x="93" y="105"/>
                  </a:lnTo>
                  <a:lnTo>
                    <a:pt x="87" y="98"/>
                  </a:lnTo>
                  <a:lnTo>
                    <a:pt x="84" y="95"/>
                  </a:lnTo>
                  <a:lnTo>
                    <a:pt x="82" y="91"/>
                  </a:lnTo>
                  <a:lnTo>
                    <a:pt x="81" y="88"/>
                  </a:lnTo>
                  <a:lnTo>
                    <a:pt x="82" y="86"/>
                  </a:lnTo>
                  <a:lnTo>
                    <a:pt x="83" y="81"/>
                  </a:lnTo>
                  <a:lnTo>
                    <a:pt x="85" y="79"/>
                  </a:lnTo>
                  <a:lnTo>
                    <a:pt x="88" y="78"/>
                  </a:lnTo>
                  <a:lnTo>
                    <a:pt x="94" y="77"/>
                  </a:lnTo>
                  <a:lnTo>
                    <a:pt x="100" y="79"/>
                  </a:lnTo>
                  <a:lnTo>
                    <a:pt x="107" y="83"/>
                  </a:lnTo>
                  <a:lnTo>
                    <a:pt x="102" y="77"/>
                  </a:lnTo>
                  <a:lnTo>
                    <a:pt x="99" y="71"/>
                  </a:lnTo>
                  <a:lnTo>
                    <a:pt x="96" y="63"/>
                  </a:lnTo>
                  <a:lnTo>
                    <a:pt x="93" y="52"/>
                  </a:lnTo>
                  <a:lnTo>
                    <a:pt x="91" y="44"/>
                  </a:lnTo>
                  <a:lnTo>
                    <a:pt x="88" y="37"/>
                  </a:lnTo>
                  <a:lnTo>
                    <a:pt x="85" y="33"/>
                  </a:lnTo>
                  <a:lnTo>
                    <a:pt x="82" y="27"/>
                  </a:lnTo>
                  <a:lnTo>
                    <a:pt x="79" y="22"/>
                  </a:lnTo>
                  <a:lnTo>
                    <a:pt x="74" y="14"/>
                  </a:lnTo>
                  <a:lnTo>
                    <a:pt x="70" y="11"/>
                  </a:lnTo>
                  <a:lnTo>
                    <a:pt x="66" y="9"/>
                  </a:lnTo>
                  <a:lnTo>
                    <a:pt x="57" y="0"/>
                  </a:lnTo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nb-NO"/>
            </a:p>
          </p:txBody>
        </p:sp>
        <p:sp>
          <p:nvSpPr>
            <p:cNvPr id="1070" name="Freeform 7"/>
            <p:cNvSpPr>
              <a:spLocks/>
            </p:cNvSpPr>
            <p:nvPr/>
          </p:nvSpPr>
          <p:spPr bwMode="auto">
            <a:xfrm>
              <a:off x="6101" y="4028"/>
              <a:ext cx="240" cy="146"/>
            </a:xfrm>
            <a:custGeom>
              <a:avLst/>
              <a:gdLst>
                <a:gd name="T0" fmla="*/ 16 w 240"/>
                <a:gd name="T1" fmla="*/ 0 h 146"/>
                <a:gd name="T2" fmla="*/ 1 w 240"/>
                <a:gd name="T3" fmla="*/ 20 h 146"/>
                <a:gd name="T4" fmla="*/ 7 w 240"/>
                <a:gd name="T5" fmla="*/ 24 h 146"/>
                <a:gd name="T6" fmla="*/ 12 w 240"/>
                <a:gd name="T7" fmla="*/ 30 h 146"/>
                <a:gd name="T8" fmla="*/ 32 w 240"/>
                <a:gd name="T9" fmla="*/ 57 h 146"/>
                <a:gd name="T10" fmla="*/ 48 w 240"/>
                <a:gd name="T11" fmla="*/ 83 h 146"/>
                <a:gd name="T12" fmla="*/ 69 w 240"/>
                <a:gd name="T13" fmla="*/ 107 h 146"/>
                <a:gd name="T14" fmla="*/ 90 w 240"/>
                <a:gd name="T15" fmla="*/ 121 h 146"/>
                <a:gd name="T16" fmla="*/ 106 w 240"/>
                <a:gd name="T17" fmla="*/ 131 h 146"/>
                <a:gd name="T18" fmla="*/ 123 w 240"/>
                <a:gd name="T19" fmla="*/ 138 h 146"/>
                <a:gd name="T20" fmla="*/ 141 w 240"/>
                <a:gd name="T21" fmla="*/ 143 h 146"/>
                <a:gd name="T22" fmla="*/ 165 w 240"/>
                <a:gd name="T23" fmla="*/ 145 h 146"/>
                <a:gd name="T24" fmla="*/ 187 w 240"/>
                <a:gd name="T25" fmla="*/ 144 h 146"/>
                <a:gd name="T26" fmla="*/ 210 w 240"/>
                <a:gd name="T27" fmla="*/ 142 h 146"/>
                <a:gd name="T28" fmla="*/ 219 w 240"/>
                <a:gd name="T29" fmla="*/ 139 h 146"/>
                <a:gd name="T30" fmla="*/ 226 w 240"/>
                <a:gd name="T31" fmla="*/ 137 h 146"/>
                <a:gd name="T32" fmla="*/ 233 w 240"/>
                <a:gd name="T33" fmla="*/ 133 h 146"/>
                <a:gd name="T34" fmla="*/ 236 w 240"/>
                <a:gd name="T35" fmla="*/ 128 h 146"/>
                <a:gd name="T36" fmla="*/ 239 w 240"/>
                <a:gd name="T37" fmla="*/ 121 h 146"/>
                <a:gd name="T38" fmla="*/ 239 w 240"/>
                <a:gd name="T39" fmla="*/ 114 h 146"/>
                <a:gd name="T40" fmla="*/ 236 w 240"/>
                <a:gd name="T41" fmla="*/ 106 h 146"/>
                <a:gd name="T42" fmla="*/ 231 w 240"/>
                <a:gd name="T43" fmla="*/ 84 h 146"/>
                <a:gd name="T44" fmla="*/ 222 w 240"/>
                <a:gd name="T45" fmla="*/ 63 h 146"/>
                <a:gd name="T46" fmla="*/ 208 w 240"/>
                <a:gd name="T47" fmla="*/ 39 h 146"/>
                <a:gd name="T48" fmla="*/ 193 w 240"/>
                <a:gd name="T49" fmla="*/ 25 h 146"/>
                <a:gd name="T50" fmla="*/ 178 w 240"/>
                <a:gd name="T51" fmla="*/ 15 h 146"/>
                <a:gd name="T52" fmla="*/ 160 w 240"/>
                <a:gd name="T53" fmla="*/ 8 h 146"/>
                <a:gd name="T54" fmla="*/ 140 w 240"/>
                <a:gd name="T55" fmla="*/ 6 h 146"/>
                <a:gd name="T56" fmla="*/ 123 w 240"/>
                <a:gd name="T57" fmla="*/ 5 h 146"/>
                <a:gd name="T58" fmla="*/ 85 w 240"/>
                <a:gd name="T59" fmla="*/ 6 h 146"/>
                <a:gd name="T60" fmla="*/ 42 w 240"/>
                <a:gd name="T61" fmla="*/ 11 h 146"/>
                <a:gd name="T62" fmla="*/ 24 w 240"/>
                <a:gd name="T63" fmla="*/ 6 h 14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</a:gdLst>
              <a:ahLst/>
              <a:cxnLst>
                <a:cxn ang="T64">
                  <a:pos x="T0" y="T1"/>
                </a:cxn>
                <a:cxn ang="T65">
                  <a:pos x="T2" y="T3"/>
                </a:cxn>
                <a:cxn ang="T66">
                  <a:pos x="T4" y="T5"/>
                </a:cxn>
                <a:cxn ang="T67">
                  <a:pos x="T6" y="T7"/>
                </a:cxn>
                <a:cxn ang="T68">
                  <a:pos x="T8" y="T9"/>
                </a:cxn>
                <a:cxn ang="T69">
                  <a:pos x="T10" y="T11"/>
                </a:cxn>
                <a:cxn ang="T70">
                  <a:pos x="T12" y="T13"/>
                </a:cxn>
                <a:cxn ang="T71">
                  <a:pos x="T14" y="T15"/>
                </a:cxn>
                <a:cxn ang="T72">
                  <a:pos x="T16" y="T17"/>
                </a:cxn>
                <a:cxn ang="T73">
                  <a:pos x="T18" y="T19"/>
                </a:cxn>
                <a:cxn ang="T74">
                  <a:pos x="T20" y="T21"/>
                </a:cxn>
                <a:cxn ang="T75">
                  <a:pos x="T22" y="T23"/>
                </a:cxn>
                <a:cxn ang="T76">
                  <a:pos x="T24" y="T25"/>
                </a:cxn>
                <a:cxn ang="T77">
                  <a:pos x="T26" y="T27"/>
                </a:cxn>
                <a:cxn ang="T78">
                  <a:pos x="T28" y="T29"/>
                </a:cxn>
                <a:cxn ang="T79">
                  <a:pos x="T30" y="T31"/>
                </a:cxn>
                <a:cxn ang="T80">
                  <a:pos x="T32" y="T33"/>
                </a:cxn>
                <a:cxn ang="T81">
                  <a:pos x="T34" y="T35"/>
                </a:cxn>
                <a:cxn ang="T82">
                  <a:pos x="T36" y="T37"/>
                </a:cxn>
                <a:cxn ang="T83">
                  <a:pos x="T38" y="T39"/>
                </a:cxn>
                <a:cxn ang="T84">
                  <a:pos x="T40" y="T41"/>
                </a:cxn>
                <a:cxn ang="T85">
                  <a:pos x="T42" y="T43"/>
                </a:cxn>
                <a:cxn ang="T86">
                  <a:pos x="T44" y="T45"/>
                </a:cxn>
                <a:cxn ang="T87">
                  <a:pos x="T46" y="T47"/>
                </a:cxn>
                <a:cxn ang="T88">
                  <a:pos x="T48" y="T49"/>
                </a:cxn>
                <a:cxn ang="T89">
                  <a:pos x="T50" y="T51"/>
                </a:cxn>
                <a:cxn ang="T90">
                  <a:pos x="T52" y="T53"/>
                </a:cxn>
                <a:cxn ang="T91">
                  <a:pos x="T54" y="T55"/>
                </a:cxn>
                <a:cxn ang="T92">
                  <a:pos x="T56" y="T57"/>
                </a:cxn>
                <a:cxn ang="T93">
                  <a:pos x="T58" y="T59"/>
                </a:cxn>
                <a:cxn ang="T94">
                  <a:pos x="T60" y="T61"/>
                </a:cxn>
                <a:cxn ang="T95">
                  <a:pos x="T62" y="T63"/>
                </a:cxn>
              </a:cxnLst>
              <a:rect l="0" t="0" r="r" b="b"/>
              <a:pathLst>
                <a:path w="240" h="146">
                  <a:moveTo>
                    <a:pt x="21" y="3"/>
                  </a:moveTo>
                  <a:lnTo>
                    <a:pt x="16" y="0"/>
                  </a:lnTo>
                  <a:lnTo>
                    <a:pt x="0" y="18"/>
                  </a:lnTo>
                  <a:lnTo>
                    <a:pt x="1" y="20"/>
                  </a:lnTo>
                  <a:lnTo>
                    <a:pt x="4" y="23"/>
                  </a:lnTo>
                  <a:lnTo>
                    <a:pt x="7" y="24"/>
                  </a:lnTo>
                  <a:lnTo>
                    <a:pt x="9" y="28"/>
                  </a:lnTo>
                  <a:lnTo>
                    <a:pt x="12" y="30"/>
                  </a:lnTo>
                  <a:lnTo>
                    <a:pt x="21" y="40"/>
                  </a:lnTo>
                  <a:lnTo>
                    <a:pt x="32" y="57"/>
                  </a:lnTo>
                  <a:lnTo>
                    <a:pt x="38" y="70"/>
                  </a:lnTo>
                  <a:lnTo>
                    <a:pt x="48" y="83"/>
                  </a:lnTo>
                  <a:lnTo>
                    <a:pt x="56" y="94"/>
                  </a:lnTo>
                  <a:lnTo>
                    <a:pt x="69" y="107"/>
                  </a:lnTo>
                  <a:lnTo>
                    <a:pt x="80" y="116"/>
                  </a:lnTo>
                  <a:lnTo>
                    <a:pt x="90" y="121"/>
                  </a:lnTo>
                  <a:lnTo>
                    <a:pt x="99" y="127"/>
                  </a:lnTo>
                  <a:lnTo>
                    <a:pt x="106" y="131"/>
                  </a:lnTo>
                  <a:lnTo>
                    <a:pt x="114" y="134"/>
                  </a:lnTo>
                  <a:lnTo>
                    <a:pt x="123" y="138"/>
                  </a:lnTo>
                  <a:lnTo>
                    <a:pt x="132" y="140"/>
                  </a:lnTo>
                  <a:lnTo>
                    <a:pt x="141" y="143"/>
                  </a:lnTo>
                  <a:lnTo>
                    <a:pt x="152" y="144"/>
                  </a:lnTo>
                  <a:lnTo>
                    <a:pt x="165" y="145"/>
                  </a:lnTo>
                  <a:lnTo>
                    <a:pt x="173" y="145"/>
                  </a:lnTo>
                  <a:lnTo>
                    <a:pt x="187" y="144"/>
                  </a:lnTo>
                  <a:lnTo>
                    <a:pt x="200" y="143"/>
                  </a:lnTo>
                  <a:lnTo>
                    <a:pt x="210" y="142"/>
                  </a:lnTo>
                  <a:lnTo>
                    <a:pt x="214" y="140"/>
                  </a:lnTo>
                  <a:lnTo>
                    <a:pt x="219" y="139"/>
                  </a:lnTo>
                  <a:lnTo>
                    <a:pt x="222" y="138"/>
                  </a:lnTo>
                  <a:lnTo>
                    <a:pt x="226" y="137"/>
                  </a:lnTo>
                  <a:lnTo>
                    <a:pt x="230" y="134"/>
                  </a:lnTo>
                  <a:lnTo>
                    <a:pt x="233" y="133"/>
                  </a:lnTo>
                  <a:lnTo>
                    <a:pt x="234" y="130"/>
                  </a:lnTo>
                  <a:lnTo>
                    <a:pt x="236" y="128"/>
                  </a:lnTo>
                  <a:lnTo>
                    <a:pt x="237" y="125"/>
                  </a:lnTo>
                  <a:lnTo>
                    <a:pt x="239" y="121"/>
                  </a:lnTo>
                  <a:lnTo>
                    <a:pt x="239" y="117"/>
                  </a:lnTo>
                  <a:lnTo>
                    <a:pt x="239" y="114"/>
                  </a:lnTo>
                  <a:lnTo>
                    <a:pt x="237" y="109"/>
                  </a:lnTo>
                  <a:lnTo>
                    <a:pt x="236" y="106"/>
                  </a:lnTo>
                  <a:lnTo>
                    <a:pt x="234" y="96"/>
                  </a:lnTo>
                  <a:lnTo>
                    <a:pt x="231" y="84"/>
                  </a:lnTo>
                  <a:lnTo>
                    <a:pt x="227" y="74"/>
                  </a:lnTo>
                  <a:lnTo>
                    <a:pt x="222" y="63"/>
                  </a:lnTo>
                  <a:lnTo>
                    <a:pt x="216" y="53"/>
                  </a:lnTo>
                  <a:lnTo>
                    <a:pt x="208" y="39"/>
                  </a:lnTo>
                  <a:lnTo>
                    <a:pt x="200" y="31"/>
                  </a:lnTo>
                  <a:lnTo>
                    <a:pt x="193" y="25"/>
                  </a:lnTo>
                  <a:lnTo>
                    <a:pt x="187" y="20"/>
                  </a:lnTo>
                  <a:lnTo>
                    <a:pt x="178" y="15"/>
                  </a:lnTo>
                  <a:lnTo>
                    <a:pt x="170" y="11"/>
                  </a:lnTo>
                  <a:lnTo>
                    <a:pt x="160" y="8"/>
                  </a:lnTo>
                  <a:lnTo>
                    <a:pt x="152" y="7"/>
                  </a:lnTo>
                  <a:lnTo>
                    <a:pt x="140" y="6"/>
                  </a:lnTo>
                  <a:lnTo>
                    <a:pt x="132" y="5"/>
                  </a:lnTo>
                  <a:lnTo>
                    <a:pt x="123" y="5"/>
                  </a:lnTo>
                  <a:lnTo>
                    <a:pt x="111" y="3"/>
                  </a:lnTo>
                  <a:lnTo>
                    <a:pt x="85" y="6"/>
                  </a:lnTo>
                  <a:lnTo>
                    <a:pt x="51" y="11"/>
                  </a:lnTo>
                  <a:lnTo>
                    <a:pt x="42" y="11"/>
                  </a:lnTo>
                  <a:lnTo>
                    <a:pt x="28" y="7"/>
                  </a:lnTo>
                  <a:lnTo>
                    <a:pt x="24" y="6"/>
                  </a:lnTo>
                  <a:lnTo>
                    <a:pt x="21" y="3"/>
                  </a:lnTo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12700" cap="rnd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</a:extLst>
          </p:spPr>
          <p:txBody>
            <a:bodyPr/>
            <a:lstStyle/>
            <a:p>
              <a:endParaRPr lang="nb-NO"/>
            </a:p>
          </p:txBody>
        </p:sp>
        <p:sp>
          <p:nvSpPr>
            <p:cNvPr id="1071" name="Oval 8"/>
            <p:cNvSpPr>
              <a:spLocks noChangeArrowheads="1"/>
            </p:cNvSpPr>
            <p:nvPr/>
          </p:nvSpPr>
          <p:spPr bwMode="auto">
            <a:xfrm>
              <a:off x="6098" y="4027"/>
              <a:ext cx="19" cy="1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12700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  <a:ea typeface="MS PGothic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  <a:ea typeface="MS PGothic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  <a:ea typeface="MS PGothic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  <a:ea typeface="MS PGothic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  <a:ea typeface="MS PGothic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MS PGothic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MS PGothic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MS PGothic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MS PGothic" pitchFamily="34" charset="-128"/>
                </a:defRPr>
              </a:lvl9pPr>
            </a:lstStyle>
            <a:p>
              <a:pPr>
                <a:defRPr/>
              </a:pPr>
              <a:endParaRPr lang="nb-NO" altLang="nb-NO">
                <a:cs typeface="+mn-cs"/>
              </a:endParaRPr>
            </a:p>
          </p:txBody>
        </p:sp>
      </p:grpSp>
      <p:sp>
        <p:nvSpPr>
          <p:cNvPr id="1030" name="Freeform 10"/>
          <p:cNvSpPr>
            <a:spLocks/>
          </p:cNvSpPr>
          <p:nvPr/>
        </p:nvSpPr>
        <p:spPr bwMode="auto">
          <a:xfrm>
            <a:off x="9772650" y="6573838"/>
            <a:ext cx="74613" cy="30162"/>
          </a:xfrm>
          <a:custGeom>
            <a:avLst/>
            <a:gdLst>
              <a:gd name="T0" fmla="*/ 2147483647 w 47"/>
              <a:gd name="T1" fmla="*/ 2147483647 h 19"/>
              <a:gd name="T2" fmla="*/ 2147483647 w 47"/>
              <a:gd name="T3" fmla="*/ 2147483647 h 19"/>
              <a:gd name="T4" fmla="*/ 2147483647 w 47"/>
              <a:gd name="T5" fmla="*/ 2147483647 h 19"/>
              <a:gd name="T6" fmla="*/ 2147483647 w 47"/>
              <a:gd name="T7" fmla="*/ 2147483647 h 19"/>
              <a:gd name="T8" fmla="*/ 2147483647 w 47"/>
              <a:gd name="T9" fmla="*/ 2147483647 h 19"/>
              <a:gd name="T10" fmla="*/ 2147483647 w 47"/>
              <a:gd name="T11" fmla="*/ 2147483647 h 19"/>
              <a:gd name="T12" fmla="*/ 2147483647 w 47"/>
              <a:gd name="T13" fmla="*/ 2147483647 h 19"/>
              <a:gd name="T14" fmla="*/ 2147483647 w 47"/>
              <a:gd name="T15" fmla="*/ 2147483647 h 19"/>
              <a:gd name="T16" fmla="*/ 2147483647 w 47"/>
              <a:gd name="T17" fmla="*/ 2147483647 h 19"/>
              <a:gd name="T18" fmla="*/ 2147483647 w 47"/>
              <a:gd name="T19" fmla="*/ 2147483647 h 19"/>
              <a:gd name="T20" fmla="*/ 2147483647 w 47"/>
              <a:gd name="T21" fmla="*/ 2147483647 h 19"/>
              <a:gd name="T22" fmla="*/ 2147483647 w 47"/>
              <a:gd name="T23" fmla="*/ 0 h 19"/>
              <a:gd name="T24" fmla="*/ 2147483647 w 47"/>
              <a:gd name="T25" fmla="*/ 2147483647 h 19"/>
              <a:gd name="T26" fmla="*/ 0 w 47"/>
              <a:gd name="T27" fmla="*/ 2147483647 h 19"/>
              <a:gd name="T28" fmla="*/ 0 w 47"/>
              <a:gd name="T29" fmla="*/ 2147483647 h 19"/>
              <a:gd name="T30" fmla="*/ 2147483647 w 47"/>
              <a:gd name="T31" fmla="*/ 2147483647 h 19"/>
              <a:gd name="T32" fmla="*/ 2147483647 w 47"/>
              <a:gd name="T33" fmla="*/ 2147483647 h 19"/>
              <a:gd name="T34" fmla="*/ 2147483647 w 47"/>
              <a:gd name="T35" fmla="*/ 2147483647 h 19"/>
              <a:gd name="T36" fmla="*/ 2147483647 w 47"/>
              <a:gd name="T37" fmla="*/ 2147483647 h 19"/>
              <a:gd name="T38" fmla="*/ 2147483647 w 47"/>
              <a:gd name="T39" fmla="*/ 2147483647 h 19"/>
              <a:gd name="T40" fmla="*/ 2147483647 w 47"/>
              <a:gd name="T41" fmla="*/ 2147483647 h 19"/>
              <a:gd name="T42" fmla="*/ 2147483647 w 47"/>
              <a:gd name="T43" fmla="*/ 2147483647 h 19"/>
              <a:gd name="T44" fmla="*/ 2147483647 w 47"/>
              <a:gd name="T45" fmla="*/ 2147483647 h 19"/>
              <a:gd name="T46" fmla="*/ 2147483647 w 47"/>
              <a:gd name="T47" fmla="*/ 2147483647 h 19"/>
              <a:gd name="T48" fmla="*/ 2147483647 w 47"/>
              <a:gd name="T49" fmla="*/ 2147483647 h 19"/>
              <a:gd name="T50" fmla="*/ 2147483647 w 47"/>
              <a:gd name="T51" fmla="*/ 2147483647 h 19"/>
              <a:gd name="T52" fmla="*/ 2147483647 w 47"/>
              <a:gd name="T53" fmla="*/ 2147483647 h 19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</a:gdLst>
            <a:ahLst/>
            <a:cxnLst>
              <a:cxn ang="T54">
                <a:pos x="T0" y="T1"/>
              </a:cxn>
              <a:cxn ang="T55">
                <a:pos x="T2" y="T3"/>
              </a:cxn>
              <a:cxn ang="T56">
                <a:pos x="T4" y="T5"/>
              </a:cxn>
              <a:cxn ang="T57">
                <a:pos x="T6" y="T7"/>
              </a:cxn>
              <a:cxn ang="T58">
                <a:pos x="T8" y="T9"/>
              </a:cxn>
              <a:cxn ang="T59">
                <a:pos x="T10" y="T11"/>
              </a:cxn>
              <a:cxn ang="T60">
                <a:pos x="T12" y="T13"/>
              </a:cxn>
              <a:cxn ang="T61">
                <a:pos x="T14" y="T15"/>
              </a:cxn>
              <a:cxn ang="T62">
                <a:pos x="T16" y="T17"/>
              </a:cxn>
              <a:cxn ang="T63">
                <a:pos x="T18" y="T19"/>
              </a:cxn>
              <a:cxn ang="T64">
                <a:pos x="T20" y="T21"/>
              </a:cxn>
              <a:cxn ang="T65">
                <a:pos x="T22" y="T23"/>
              </a:cxn>
              <a:cxn ang="T66">
                <a:pos x="T24" y="T25"/>
              </a:cxn>
              <a:cxn ang="T67">
                <a:pos x="T26" y="T27"/>
              </a:cxn>
              <a:cxn ang="T68">
                <a:pos x="T28" y="T29"/>
              </a:cxn>
              <a:cxn ang="T69">
                <a:pos x="T30" y="T31"/>
              </a:cxn>
              <a:cxn ang="T70">
                <a:pos x="T32" y="T33"/>
              </a:cxn>
              <a:cxn ang="T71">
                <a:pos x="T34" y="T35"/>
              </a:cxn>
              <a:cxn ang="T72">
                <a:pos x="T36" y="T37"/>
              </a:cxn>
              <a:cxn ang="T73">
                <a:pos x="T38" y="T39"/>
              </a:cxn>
              <a:cxn ang="T74">
                <a:pos x="T40" y="T41"/>
              </a:cxn>
              <a:cxn ang="T75">
                <a:pos x="T42" y="T43"/>
              </a:cxn>
              <a:cxn ang="T76">
                <a:pos x="T44" y="T45"/>
              </a:cxn>
              <a:cxn ang="T77">
                <a:pos x="T46" y="T47"/>
              </a:cxn>
              <a:cxn ang="T78">
                <a:pos x="T48" y="T49"/>
              </a:cxn>
              <a:cxn ang="T79">
                <a:pos x="T50" y="T51"/>
              </a:cxn>
              <a:cxn ang="T80">
                <a:pos x="T52" y="T53"/>
              </a:cxn>
            </a:cxnLst>
            <a:rect l="0" t="0" r="r" b="b"/>
            <a:pathLst>
              <a:path w="47" h="19">
                <a:moveTo>
                  <a:pt x="21" y="1"/>
                </a:moveTo>
                <a:lnTo>
                  <a:pt x="21" y="3"/>
                </a:lnTo>
                <a:lnTo>
                  <a:pt x="21" y="5"/>
                </a:lnTo>
                <a:lnTo>
                  <a:pt x="19" y="7"/>
                </a:lnTo>
                <a:lnTo>
                  <a:pt x="19" y="9"/>
                </a:lnTo>
                <a:lnTo>
                  <a:pt x="18" y="9"/>
                </a:lnTo>
                <a:lnTo>
                  <a:pt x="16" y="11"/>
                </a:lnTo>
                <a:lnTo>
                  <a:pt x="13" y="11"/>
                </a:lnTo>
                <a:lnTo>
                  <a:pt x="9" y="9"/>
                </a:lnTo>
                <a:lnTo>
                  <a:pt x="6" y="7"/>
                </a:lnTo>
                <a:lnTo>
                  <a:pt x="5" y="6"/>
                </a:lnTo>
                <a:lnTo>
                  <a:pt x="3" y="0"/>
                </a:lnTo>
                <a:lnTo>
                  <a:pt x="1" y="2"/>
                </a:lnTo>
                <a:lnTo>
                  <a:pt x="0" y="4"/>
                </a:lnTo>
                <a:lnTo>
                  <a:pt x="0" y="7"/>
                </a:lnTo>
                <a:lnTo>
                  <a:pt x="6" y="12"/>
                </a:lnTo>
                <a:lnTo>
                  <a:pt x="8" y="14"/>
                </a:lnTo>
                <a:lnTo>
                  <a:pt x="11" y="15"/>
                </a:lnTo>
                <a:lnTo>
                  <a:pt x="14" y="16"/>
                </a:lnTo>
                <a:lnTo>
                  <a:pt x="18" y="17"/>
                </a:lnTo>
                <a:lnTo>
                  <a:pt x="23" y="18"/>
                </a:lnTo>
                <a:lnTo>
                  <a:pt x="27" y="18"/>
                </a:lnTo>
                <a:lnTo>
                  <a:pt x="31" y="18"/>
                </a:lnTo>
                <a:lnTo>
                  <a:pt x="36" y="16"/>
                </a:lnTo>
                <a:lnTo>
                  <a:pt x="42" y="16"/>
                </a:lnTo>
                <a:lnTo>
                  <a:pt x="46" y="16"/>
                </a:lnTo>
                <a:lnTo>
                  <a:pt x="21" y="1"/>
                </a:lnTo>
              </a:path>
            </a:pathLst>
          </a:custGeom>
          <a:solidFill>
            <a:srgbClr val="008300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12700" cap="rnd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/>
          <a:lstStyle/>
          <a:p>
            <a:endParaRPr lang="nb-NO"/>
          </a:p>
        </p:txBody>
      </p:sp>
      <p:sp>
        <p:nvSpPr>
          <p:cNvPr id="1031" name="Freeform 11"/>
          <p:cNvSpPr>
            <a:spLocks/>
          </p:cNvSpPr>
          <p:nvPr/>
        </p:nvSpPr>
        <p:spPr bwMode="auto">
          <a:xfrm>
            <a:off x="10018713" y="6569075"/>
            <a:ext cx="47625" cy="49213"/>
          </a:xfrm>
          <a:custGeom>
            <a:avLst/>
            <a:gdLst>
              <a:gd name="T0" fmla="*/ 2147483647 w 30"/>
              <a:gd name="T1" fmla="*/ 0 h 31"/>
              <a:gd name="T2" fmla="*/ 2147483647 w 30"/>
              <a:gd name="T3" fmla="*/ 2147483647 h 31"/>
              <a:gd name="T4" fmla="*/ 2147483647 w 30"/>
              <a:gd name="T5" fmla="*/ 2147483647 h 31"/>
              <a:gd name="T6" fmla="*/ 2147483647 w 30"/>
              <a:gd name="T7" fmla="*/ 2147483647 h 31"/>
              <a:gd name="T8" fmla="*/ 2147483647 w 30"/>
              <a:gd name="T9" fmla="*/ 2147483647 h 31"/>
              <a:gd name="T10" fmla="*/ 2147483647 w 30"/>
              <a:gd name="T11" fmla="*/ 2147483647 h 31"/>
              <a:gd name="T12" fmla="*/ 2147483647 w 30"/>
              <a:gd name="T13" fmla="*/ 2147483647 h 31"/>
              <a:gd name="T14" fmla="*/ 2147483647 w 30"/>
              <a:gd name="T15" fmla="*/ 2147483647 h 31"/>
              <a:gd name="T16" fmla="*/ 2147483647 w 30"/>
              <a:gd name="T17" fmla="*/ 2147483647 h 31"/>
              <a:gd name="T18" fmla="*/ 2147483647 w 30"/>
              <a:gd name="T19" fmla="*/ 2147483647 h 31"/>
              <a:gd name="T20" fmla="*/ 2147483647 w 30"/>
              <a:gd name="T21" fmla="*/ 2147483647 h 31"/>
              <a:gd name="T22" fmla="*/ 2147483647 w 30"/>
              <a:gd name="T23" fmla="*/ 2147483647 h 31"/>
              <a:gd name="T24" fmla="*/ 2147483647 w 30"/>
              <a:gd name="T25" fmla="*/ 2147483647 h 31"/>
              <a:gd name="T26" fmla="*/ 2147483647 w 30"/>
              <a:gd name="T27" fmla="*/ 2147483647 h 31"/>
              <a:gd name="T28" fmla="*/ 2147483647 w 30"/>
              <a:gd name="T29" fmla="*/ 2147483647 h 31"/>
              <a:gd name="T30" fmla="*/ 0 w 30"/>
              <a:gd name="T31" fmla="*/ 2147483647 h 31"/>
              <a:gd name="T32" fmla="*/ 0 w 30"/>
              <a:gd name="T33" fmla="*/ 2147483647 h 31"/>
              <a:gd name="T34" fmla="*/ 0 w 30"/>
              <a:gd name="T35" fmla="*/ 2147483647 h 31"/>
              <a:gd name="T36" fmla="*/ 0 w 30"/>
              <a:gd name="T37" fmla="*/ 2147483647 h 31"/>
              <a:gd name="T38" fmla="*/ 2147483647 w 30"/>
              <a:gd name="T39" fmla="*/ 2147483647 h 31"/>
              <a:gd name="T40" fmla="*/ 2147483647 w 30"/>
              <a:gd name="T41" fmla="*/ 2147483647 h 31"/>
              <a:gd name="T42" fmla="*/ 2147483647 w 30"/>
              <a:gd name="T43" fmla="*/ 2147483647 h 31"/>
              <a:gd name="T44" fmla="*/ 2147483647 w 30"/>
              <a:gd name="T45" fmla="*/ 2147483647 h 31"/>
              <a:gd name="T46" fmla="*/ 2147483647 w 30"/>
              <a:gd name="T47" fmla="*/ 2147483647 h 31"/>
              <a:gd name="T48" fmla="*/ 2147483647 w 30"/>
              <a:gd name="T49" fmla="*/ 2147483647 h 31"/>
              <a:gd name="T50" fmla="*/ 2147483647 w 30"/>
              <a:gd name="T51" fmla="*/ 2147483647 h 31"/>
              <a:gd name="T52" fmla="*/ 2147483647 w 30"/>
              <a:gd name="T53" fmla="*/ 2147483647 h 31"/>
              <a:gd name="T54" fmla="*/ 2147483647 w 30"/>
              <a:gd name="T55" fmla="*/ 2147483647 h 31"/>
              <a:gd name="T56" fmla="*/ 2147483647 w 30"/>
              <a:gd name="T57" fmla="*/ 2147483647 h 31"/>
              <a:gd name="T58" fmla="*/ 2147483647 w 30"/>
              <a:gd name="T59" fmla="*/ 2147483647 h 31"/>
              <a:gd name="T60" fmla="*/ 2147483647 w 30"/>
              <a:gd name="T61" fmla="*/ 2147483647 h 31"/>
              <a:gd name="T62" fmla="*/ 2147483647 w 30"/>
              <a:gd name="T63" fmla="*/ 2147483647 h 31"/>
              <a:gd name="T64" fmla="*/ 2147483647 w 30"/>
              <a:gd name="T65" fmla="*/ 2147483647 h 31"/>
              <a:gd name="T66" fmla="*/ 2147483647 w 30"/>
              <a:gd name="T67" fmla="*/ 2147483647 h 31"/>
              <a:gd name="T68" fmla="*/ 2147483647 w 30"/>
              <a:gd name="T69" fmla="*/ 2147483647 h 31"/>
              <a:gd name="T70" fmla="*/ 2147483647 w 30"/>
              <a:gd name="T71" fmla="*/ 2147483647 h 31"/>
              <a:gd name="T72" fmla="*/ 2147483647 w 30"/>
              <a:gd name="T73" fmla="*/ 2147483647 h 31"/>
              <a:gd name="T74" fmla="*/ 2147483647 w 30"/>
              <a:gd name="T75" fmla="*/ 2147483647 h 31"/>
              <a:gd name="T76" fmla="*/ 2147483647 w 30"/>
              <a:gd name="T77" fmla="*/ 0 h 31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</a:gdLst>
            <a:ahLst/>
            <a:cxnLst>
              <a:cxn ang="T78">
                <a:pos x="T0" y="T1"/>
              </a:cxn>
              <a:cxn ang="T79">
                <a:pos x="T2" y="T3"/>
              </a:cxn>
              <a:cxn ang="T80">
                <a:pos x="T4" y="T5"/>
              </a:cxn>
              <a:cxn ang="T81">
                <a:pos x="T6" y="T7"/>
              </a:cxn>
              <a:cxn ang="T82">
                <a:pos x="T8" y="T9"/>
              </a:cxn>
              <a:cxn ang="T83">
                <a:pos x="T10" y="T11"/>
              </a:cxn>
              <a:cxn ang="T84">
                <a:pos x="T12" y="T13"/>
              </a:cxn>
              <a:cxn ang="T85">
                <a:pos x="T14" y="T15"/>
              </a:cxn>
              <a:cxn ang="T86">
                <a:pos x="T16" y="T17"/>
              </a:cxn>
              <a:cxn ang="T87">
                <a:pos x="T18" y="T19"/>
              </a:cxn>
              <a:cxn ang="T88">
                <a:pos x="T20" y="T21"/>
              </a:cxn>
              <a:cxn ang="T89">
                <a:pos x="T22" y="T23"/>
              </a:cxn>
              <a:cxn ang="T90">
                <a:pos x="T24" y="T25"/>
              </a:cxn>
              <a:cxn ang="T91">
                <a:pos x="T26" y="T27"/>
              </a:cxn>
              <a:cxn ang="T92">
                <a:pos x="T28" y="T29"/>
              </a:cxn>
              <a:cxn ang="T93">
                <a:pos x="T30" y="T31"/>
              </a:cxn>
              <a:cxn ang="T94">
                <a:pos x="T32" y="T33"/>
              </a:cxn>
              <a:cxn ang="T95">
                <a:pos x="T34" y="T35"/>
              </a:cxn>
              <a:cxn ang="T96">
                <a:pos x="T36" y="T37"/>
              </a:cxn>
              <a:cxn ang="T97">
                <a:pos x="T38" y="T39"/>
              </a:cxn>
              <a:cxn ang="T98">
                <a:pos x="T40" y="T41"/>
              </a:cxn>
              <a:cxn ang="T99">
                <a:pos x="T42" y="T43"/>
              </a:cxn>
              <a:cxn ang="T100">
                <a:pos x="T44" y="T45"/>
              </a:cxn>
              <a:cxn ang="T101">
                <a:pos x="T46" y="T47"/>
              </a:cxn>
              <a:cxn ang="T102">
                <a:pos x="T48" y="T49"/>
              </a:cxn>
              <a:cxn ang="T103">
                <a:pos x="T50" y="T51"/>
              </a:cxn>
              <a:cxn ang="T104">
                <a:pos x="T52" y="T53"/>
              </a:cxn>
              <a:cxn ang="T105">
                <a:pos x="T54" y="T55"/>
              </a:cxn>
              <a:cxn ang="T106">
                <a:pos x="T56" y="T57"/>
              </a:cxn>
              <a:cxn ang="T107">
                <a:pos x="T58" y="T59"/>
              </a:cxn>
              <a:cxn ang="T108">
                <a:pos x="T60" y="T61"/>
              </a:cxn>
              <a:cxn ang="T109">
                <a:pos x="T62" y="T63"/>
              </a:cxn>
              <a:cxn ang="T110">
                <a:pos x="T64" y="T65"/>
              </a:cxn>
              <a:cxn ang="T111">
                <a:pos x="T66" y="T67"/>
              </a:cxn>
              <a:cxn ang="T112">
                <a:pos x="T68" y="T69"/>
              </a:cxn>
              <a:cxn ang="T113">
                <a:pos x="T70" y="T71"/>
              </a:cxn>
              <a:cxn ang="T114">
                <a:pos x="T72" y="T73"/>
              </a:cxn>
              <a:cxn ang="T115">
                <a:pos x="T74" y="T75"/>
              </a:cxn>
              <a:cxn ang="T116">
                <a:pos x="T76" y="T77"/>
              </a:cxn>
            </a:cxnLst>
            <a:rect l="0" t="0" r="r" b="b"/>
            <a:pathLst>
              <a:path w="30" h="31">
                <a:moveTo>
                  <a:pt x="27" y="0"/>
                </a:moveTo>
                <a:lnTo>
                  <a:pt x="25" y="2"/>
                </a:lnTo>
                <a:lnTo>
                  <a:pt x="23" y="3"/>
                </a:lnTo>
                <a:lnTo>
                  <a:pt x="22" y="5"/>
                </a:lnTo>
                <a:lnTo>
                  <a:pt x="20" y="7"/>
                </a:lnTo>
                <a:lnTo>
                  <a:pt x="18" y="9"/>
                </a:lnTo>
                <a:lnTo>
                  <a:pt x="17" y="10"/>
                </a:lnTo>
                <a:lnTo>
                  <a:pt x="15" y="10"/>
                </a:lnTo>
                <a:lnTo>
                  <a:pt x="13" y="12"/>
                </a:lnTo>
                <a:lnTo>
                  <a:pt x="12" y="13"/>
                </a:lnTo>
                <a:lnTo>
                  <a:pt x="8" y="13"/>
                </a:lnTo>
                <a:lnTo>
                  <a:pt x="6" y="13"/>
                </a:lnTo>
                <a:lnTo>
                  <a:pt x="5" y="13"/>
                </a:lnTo>
                <a:lnTo>
                  <a:pt x="3" y="12"/>
                </a:lnTo>
                <a:lnTo>
                  <a:pt x="1" y="12"/>
                </a:lnTo>
                <a:lnTo>
                  <a:pt x="0" y="12"/>
                </a:lnTo>
                <a:lnTo>
                  <a:pt x="0" y="14"/>
                </a:lnTo>
                <a:lnTo>
                  <a:pt x="0" y="15"/>
                </a:lnTo>
                <a:lnTo>
                  <a:pt x="1" y="17"/>
                </a:lnTo>
                <a:lnTo>
                  <a:pt x="3" y="20"/>
                </a:lnTo>
                <a:lnTo>
                  <a:pt x="5" y="22"/>
                </a:lnTo>
                <a:lnTo>
                  <a:pt x="6" y="24"/>
                </a:lnTo>
                <a:lnTo>
                  <a:pt x="6" y="27"/>
                </a:lnTo>
                <a:lnTo>
                  <a:pt x="6" y="30"/>
                </a:lnTo>
                <a:lnTo>
                  <a:pt x="12" y="29"/>
                </a:lnTo>
                <a:lnTo>
                  <a:pt x="15" y="29"/>
                </a:lnTo>
                <a:lnTo>
                  <a:pt x="17" y="27"/>
                </a:lnTo>
                <a:lnTo>
                  <a:pt x="18" y="27"/>
                </a:lnTo>
                <a:lnTo>
                  <a:pt x="22" y="24"/>
                </a:lnTo>
                <a:lnTo>
                  <a:pt x="24" y="22"/>
                </a:lnTo>
                <a:lnTo>
                  <a:pt x="26" y="20"/>
                </a:lnTo>
                <a:lnTo>
                  <a:pt x="27" y="20"/>
                </a:lnTo>
                <a:lnTo>
                  <a:pt x="28" y="17"/>
                </a:lnTo>
                <a:lnTo>
                  <a:pt x="29" y="14"/>
                </a:lnTo>
                <a:lnTo>
                  <a:pt x="29" y="10"/>
                </a:lnTo>
                <a:lnTo>
                  <a:pt x="29" y="7"/>
                </a:lnTo>
                <a:lnTo>
                  <a:pt x="28" y="3"/>
                </a:lnTo>
                <a:lnTo>
                  <a:pt x="27" y="0"/>
                </a:lnTo>
              </a:path>
            </a:pathLst>
          </a:custGeom>
          <a:solidFill>
            <a:srgbClr val="008300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12700" cap="rnd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/>
          <a:lstStyle/>
          <a:p>
            <a:endParaRPr lang="nb-NO"/>
          </a:p>
        </p:txBody>
      </p:sp>
      <p:sp>
        <p:nvSpPr>
          <p:cNvPr id="1032" name="Freeform 12"/>
          <p:cNvSpPr>
            <a:spLocks/>
          </p:cNvSpPr>
          <p:nvPr/>
        </p:nvSpPr>
        <p:spPr bwMode="auto">
          <a:xfrm>
            <a:off x="10026650" y="6597650"/>
            <a:ext cx="38100" cy="9525"/>
          </a:xfrm>
          <a:custGeom>
            <a:avLst/>
            <a:gdLst>
              <a:gd name="T0" fmla="*/ 0 w 24"/>
              <a:gd name="T1" fmla="*/ 0 h 6"/>
              <a:gd name="T2" fmla="*/ 2147483647 w 24"/>
              <a:gd name="T3" fmla="*/ 2147483647 h 6"/>
              <a:gd name="T4" fmla="*/ 2147483647 w 24"/>
              <a:gd name="T5" fmla="*/ 2147483647 h 6"/>
              <a:gd name="T6" fmla="*/ 2147483647 w 24"/>
              <a:gd name="T7" fmla="*/ 2147483647 h 6"/>
              <a:gd name="T8" fmla="*/ 2147483647 w 24"/>
              <a:gd name="T9" fmla="*/ 2147483647 h 6"/>
              <a:gd name="T10" fmla="*/ 2147483647 w 24"/>
              <a:gd name="T11" fmla="*/ 2147483647 h 6"/>
              <a:gd name="T12" fmla="*/ 2147483647 w 24"/>
              <a:gd name="T13" fmla="*/ 2147483647 h 6"/>
              <a:gd name="T14" fmla="*/ 2147483647 w 24"/>
              <a:gd name="T15" fmla="*/ 2147483647 h 6"/>
              <a:gd name="T16" fmla="*/ 2147483647 w 24"/>
              <a:gd name="T17" fmla="*/ 2147483647 h 6"/>
              <a:gd name="T18" fmla="*/ 2147483647 w 24"/>
              <a:gd name="T19" fmla="*/ 2147483647 h 6"/>
              <a:gd name="T20" fmla="*/ 2147483647 w 24"/>
              <a:gd name="T21" fmla="*/ 2147483647 h 6"/>
              <a:gd name="T22" fmla="*/ 2147483647 w 24"/>
              <a:gd name="T23" fmla="*/ 2147483647 h 6"/>
              <a:gd name="T24" fmla="*/ 2147483647 w 24"/>
              <a:gd name="T25" fmla="*/ 0 h 6"/>
              <a:gd name="T26" fmla="*/ 2147483647 w 24"/>
              <a:gd name="T27" fmla="*/ 2147483647 h 6"/>
              <a:gd name="T28" fmla="*/ 2147483647 w 24"/>
              <a:gd name="T29" fmla="*/ 2147483647 h 6"/>
              <a:gd name="T30" fmla="*/ 2147483647 w 24"/>
              <a:gd name="T31" fmla="*/ 2147483647 h 6"/>
              <a:gd name="T32" fmla="*/ 2147483647 w 24"/>
              <a:gd name="T33" fmla="*/ 2147483647 h 6"/>
              <a:gd name="T34" fmla="*/ 2147483647 w 24"/>
              <a:gd name="T35" fmla="*/ 2147483647 h 6"/>
              <a:gd name="T36" fmla="*/ 2147483647 w 24"/>
              <a:gd name="T37" fmla="*/ 2147483647 h 6"/>
              <a:gd name="T38" fmla="*/ 2147483647 w 24"/>
              <a:gd name="T39" fmla="*/ 2147483647 h 6"/>
              <a:gd name="T40" fmla="*/ 2147483647 w 24"/>
              <a:gd name="T41" fmla="*/ 2147483647 h 6"/>
              <a:gd name="T42" fmla="*/ 2147483647 w 24"/>
              <a:gd name="T43" fmla="*/ 2147483647 h 6"/>
              <a:gd name="T44" fmla="*/ 2147483647 w 24"/>
              <a:gd name="T45" fmla="*/ 2147483647 h 6"/>
              <a:gd name="T46" fmla="*/ 2147483647 w 24"/>
              <a:gd name="T47" fmla="*/ 2147483647 h 6"/>
              <a:gd name="T48" fmla="*/ 2147483647 w 24"/>
              <a:gd name="T49" fmla="*/ 2147483647 h 6"/>
              <a:gd name="T50" fmla="*/ 2147483647 w 24"/>
              <a:gd name="T51" fmla="*/ 2147483647 h 6"/>
              <a:gd name="T52" fmla="*/ 2147483647 w 24"/>
              <a:gd name="T53" fmla="*/ 2147483647 h 6"/>
              <a:gd name="T54" fmla="*/ 2147483647 w 24"/>
              <a:gd name="T55" fmla="*/ 2147483647 h 6"/>
              <a:gd name="T56" fmla="*/ 2147483647 w 24"/>
              <a:gd name="T57" fmla="*/ 2147483647 h 6"/>
              <a:gd name="T58" fmla="*/ 2147483647 w 24"/>
              <a:gd name="T59" fmla="*/ 2147483647 h 6"/>
              <a:gd name="T60" fmla="*/ 0 w 24"/>
              <a:gd name="T61" fmla="*/ 0 h 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</a:gdLst>
            <a:ahLst/>
            <a:cxnLst>
              <a:cxn ang="T62">
                <a:pos x="T0" y="T1"/>
              </a:cxn>
              <a:cxn ang="T63">
                <a:pos x="T2" y="T3"/>
              </a:cxn>
              <a:cxn ang="T64">
                <a:pos x="T4" y="T5"/>
              </a:cxn>
              <a:cxn ang="T65">
                <a:pos x="T6" y="T7"/>
              </a:cxn>
              <a:cxn ang="T66">
                <a:pos x="T8" y="T9"/>
              </a:cxn>
              <a:cxn ang="T67">
                <a:pos x="T10" y="T11"/>
              </a:cxn>
              <a:cxn ang="T68">
                <a:pos x="T12" y="T13"/>
              </a:cxn>
              <a:cxn ang="T69">
                <a:pos x="T14" y="T15"/>
              </a:cxn>
              <a:cxn ang="T70">
                <a:pos x="T16" y="T17"/>
              </a:cxn>
              <a:cxn ang="T71">
                <a:pos x="T18" y="T19"/>
              </a:cxn>
              <a:cxn ang="T72">
                <a:pos x="T20" y="T21"/>
              </a:cxn>
              <a:cxn ang="T73">
                <a:pos x="T22" y="T23"/>
              </a:cxn>
              <a:cxn ang="T74">
                <a:pos x="T24" y="T25"/>
              </a:cxn>
              <a:cxn ang="T75">
                <a:pos x="T26" y="T27"/>
              </a:cxn>
              <a:cxn ang="T76">
                <a:pos x="T28" y="T29"/>
              </a:cxn>
              <a:cxn ang="T77">
                <a:pos x="T30" y="T31"/>
              </a:cxn>
              <a:cxn ang="T78">
                <a:pos x="T32" y="T33"/>
              </a:cxn>
              <a:cxn ang="T79">
                <a:pos x="T34" y="T35"/>
              </a:cxn>
              <a:cxn ang="T80">
                <a:pos x="T36" y="T37"/>
              </a:cxn>
              <a:cxn ang="T81">
                <a:pos x="T38" y="T39"/>
              </a:cxn>
              <a:cxn ang="T82">
                <a:pos x="T40" y="T41"/>
              </a:cxn>
              <a:cxn ang="T83">
                <a:pos x="T42" y="T43"/>
              </a:cxn>
              <a:cxn ang="T84">
                <a:pos x="T44" y="T45"/>
              </a:cxn>
              <a:cxn ang="T85">
                <a:pos x="T46" y="T47"/>
              </a:cxn>
              <a:cxn ang="T86">
                <a:pos x="T48" y="T49"/>
              </a:cxn>
              <a:cxn ang="T87">
                <a:pos x="T50" y="T51"/>
              </a:cxn>
              <a:cxn ang="T88">
                <a:pos x="T52" y="T53"/>
              </a:cxn>
              <a:cxn ang="T89">
                <a:pos x="T54" y="T55"/>
              </a:cxn>
              <a:cxn ang="T90">
                <a:pos x="T56" y="T57"/>
              </a:cxn>
              <a:cxn ang="T91">
                <a:pos x="T58" y="T59"/>
              </a:cxn>
              <a:cxn ang="T92">
                <a:pos x="T60" y="T61"/>
              </a:cxn>
            </a:cxnLst>
            <a:rect l="0" t="0" r="r" b="b"/>
            <a:pathLst>
              <a:path w="24" h="6">
                <a:moveTo>
                  <a:pt x="0" y="0"/>
                </a:moveTo>
                <a:lnTo>
                  <a:pt x="3" y="1"/>
                </a:lnTo>
                <a:lnTo>
                  <a:pt x="5" y="3"/>
                </a:lnTo>
                <a:lnTo>
                  <a:pt x="7" y="3"/>
                </a:lnTo>
                <a:lnTo>
                  <a:pt x="8" y="3"/>
                </a:lnTo>
                <a:lnTo>
                  <a:pt x="11" y="4"/>
                </a:lnTo>
                <a:lnTo>
                  <a:pt x="12" y="4"/>
                </a:lnTo>
                <a:lnTo>
                  <a:pt x="14" y="4"/>
                </a:lnTo>
                <a:lnTo>
                  <a:pt x="16" y="3"/>
                </a:lnTo>
                <a:lnTo>
                  <a:pt x="18" y="3"/>
                </a:lnTo>
                <a:lnTo>
                  <a:pt x="20" y="2"/>
                </a:lnTo>
                <a:lnTo>
                  <a:pt x="22" y="1"/>
                </a:lnTo>
                <a:lnTo>
                  <a:pt x="23" y="0"/>
                </a:lnTo>
                <a:lnTo>
                  <a:pt x="23" y="1"/>
                </a:lnTo>
                <a:lnTo>
                  <a:pt x="22" y="2"/>
                </a:lnTo>
                <a:lnTo>
                  <a:pt x="22" y="3"/>
                </a:lnTo>
                <a:lnTo>
                  <a:pt x="20" y="3"/>
                </a:lnTo>
                <a:lnTo>
                  <a:pt x="20" y="4"/>
                </a:lnTo>
                <a:lnTo>
                  <a:pt x="18" y="4"/>
                </a:lnTo>
                <a:lnTo>
                  <a:pt x="17" y="5"/>
                </a:lnTo>
                <a:lnTo>
                  <a:pt x="15" y="5"/>
                </a:lnTo>
                <a:lnTo>
                  <a:pt x="13" y="5"/>
                </a:lnTo>
                <a:lnTo>
                  <a:pt x="11" y="5"/>
                </a:lnTo>
                <a:lnTo>
                  <a:pt x="8" y="5"/>
                </a:lnTo>
                <a:lnTo>
                  <a:pt x="6" y="4"/>
                </a:lnTo>
                <a:lnTo>
                  <a:pt x="4" y="4"/>
                </a:lnTo>
                <a:lnTo>
                  <a:pt x="3" y="3"/>
                </a:lnTo>
                <a:lnTo>
                  <a:pt x="2" y="2"/>
                </a:lnTo>
                <a:lnTo>
                  <a:pt x="1" y="1"/>
                </a:lnTo>
                <a:lnTo>
                  <a:pt x="0" y="0"/>
                </a:lnTo>
              </a:path>
            </a:pathLst>
          </a:custGeom>
          <a:solidFill>
            <a:srgbClr val="7FFFDF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12700" cap="rnd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/>
          <a:lstStyle/>
          <a:p>
            <a:endParaRPr lang="nb-NO"/>
          </a:p>
        </p:txBody>
      </p:sp>
      <p:sp>
        <p:nvSpPr>
          <p:cNvPr id="1033" name="Freeform 13"/>
          <p:cNvSpPr>
            <a:spLocks/>
          </p:cNvSpPr>
          <p:nvPr/>
        </p:nvSpPr>
        <p:spPr bwMode="auto">
          <a:xfrm>
            <a:off x="9704388" y="6535738"/>
            <a:ext cx="152400" cy="142875"/>
          </a:xfrm>
          <a:custGeom>
            <a:avLst/>
            <a:gdLst>
              <a:gd name="T0" fmla="*/ 2147483647 w 96"/>
              <a:gd name="T1" fmla="*/ 2147483647 h 90"/>
              <a:gd name="T2" fmla="*/ 0 w 96"/>
              <a:gd name="T3" fmla="*/ 2147483647 h 90"/>
              <a:gd name="T4" fmla="*/ 0 w 96"/>
              <a:gd name="T5" fmla="*/ 2147483647 h 90"/>
              <a:gd name="T6" fmla="*/ 0 w 96"/>
              <a:gd name="T7" fmla="*/ 2147483647 h 90"/>
              <a:gd name="T8" fmla="*/ 2147483647 w 96"/>
              <a:gd name="T9" fmla="*/ 2147483647 h 90"/>
              <a:gd name="T10" fmla="*/ 2147483647 w 96"/>
              <a:gd name="T11" fmla="*/ 2147483647 h 90"/>
              <a:gd name="T12" fmla="*/ 2147483647 w 96"/>
              <a:gd name="T13" fmla="*/ 2147483647 h 90"/>
              <a:gd name="T14" fmla="*/ 2147483647 w 96"/>
              <a:gd name="T15" fmla="*/ 2147483647 h 90"/>
              <a:gd name="T16" fmla="*/ 2147483647 w 96"/>
              <a:gd name="T17" fmla="*/ 2147483647 h 90"/>
              <a:gd name="T18" fmla="*/ 2147483647 w 96"/>
              <a:gd name="T19" fmla="*/ 2147483647 h 90"/>
              <a:gd name="T20" fmla="*/ 2147483647 w 96"/>
              <a:gd name="T21" fmla="*/ 2147483647 h 90"/>
              <a:gd name="T22" fmla="*/ 2147483647 w 96"/>
              <a:gd name="T23" fmla="*/ 2147483647 h 90"/>
              <a:gd name="T24" fmla="*/ 2147483647 w 96"/>
              <a:gd name="T25" fmla="*/ 2147483647 h 90"/>
              <a:gd name="T26" fmla="*/ 2147483647 w 96"/>
              <a:gd name="T27" fmla="*/ 2147483647 h 90"/>
              <a:gd name="T28" fmla="*/ 2147483647 w 96"/>
              <a:gd name="T29" fmla="*/ 2147483647 h 90"/>
              <a:gd name="T30" fmla="*/ 2147483647 w 96"/>
              <a:gd name="T31" fmla="*/ 2147483647 h 90"/>
              <a:gd name="T32" fmla="*/ 2147483647 w 96"/>
              <a:gd name="T33" fmla="*/ 2147483647 h 90"/>
              <a:gd name="T34" fmla="*/ 2147483647 w 96"/>
              <a:gd name="T35" fmla="*/ 2147483647 h 90"/>
              <a:gd name="T36" fmla="*/ 2147483647 w 96"/>
              <a:gd name="T37" fmla="*/ 2147483647 h 90"/>
              <a:gd name="T38" fmla="*/ 2147483647 w 96"/>
              <a:gd name="T39" fmla="*/ 2147483647 h 90"/>
              <a:gd name="T40" fmla="*/ 2147483647 w 96"/>
              <a:gd name="T41" fmla="*/ 2147483647 h 90"/>
              <a:gd name="T42" fmla="*/ 2147483647 w 96"/>
              <a:gd name="T43" fmla="*/ 2147483647 h 90"/>
              <a:gd name="T44" fmla="*/ 2147483647 w 96"/>
              <a:gd name="T45" fmla="*/ 2147483647 h 90"/>
              <a:gd name="T46" fmla="*/ 2147483647 w 96"/>
              <a:gd name="T47" fmla="*/ 2147483647 h 90"/>
              <a:gd name="T48" fmla="*/ 2147483647 w 96"/>
              <a:gd name="T49" fmla="*/ 2147483647 h 90"/>
              <a:gd name="T50" fmla="*/ 2147483647 w 96"/>
              <a:gd name="T51" fmla="*/ 2147483647 h 90"/>
              <a:gd name="T52" fmla="*/ 2147483647 w 96"/>
              <a:gd name="T53" fmla="*/ 2147483647 h 90"/>
              <a:gd name="T54" fmla="*/ 2147483647 w 96"/>
              <a:gd name="T55" fmla="*/ 2147483647 h 90"/>
              <a:gd name="T56" fmla="*/ 2147483647 w 96"/>
              <a:gd name="T57" fmla="*/ 2147483647 h 90"/>
              <a:gd name="T58" fmla="*/ 2147483647 w 96"/>
              <a:gd name="T59" fmla="*/ 2147483647 h 90"/>
              <a:gd name="T60" fmla="*/ 2147483647 w 96"/>
              <a:gd name="T61" fmla="*/ 2147483647 h 90"/>
              <a:gd name="T62" fmla="*/ 2147483647 w 96"/>
              <a:gd name="T63" fmla="*/ 2147483647 h 90"/>
              <a:gd name="T64" fmla="*/ 2147483647 w 96"/>
              <a:gd name="T65" fmla="*/ 2147483647 h 90"/>
              <a:gd name="T66" fmla="*/ 2147483647 w 96"/>
              <a:gd name="T67" fmla="*/ 2147483647 h 90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</a:gdLst>
            <a:ahLst/>
            <a:cxnLst>
              <a:cxn ang="T68">
                <a:pos x="T0" y="T1"/>
              </a:cxn>
              <a:cxn ang="T69">
                <a:pos x="T2" y="T3"/>
              </a:cxn>
              <a:cxn ang="T70">
                <a:pos x="T4" y="T5"/>
              </a:cxn>
              <a:cxn ang="T71">
                <a:pos x="T6" y="T7"/>
              </a:cxn>
              <a:cxn ang="T72">
                <a:pos x="T8" y="T9"/>
              </a:cxn>
              <a:cxn ang="T73">
                <a:pos x="T10" y="T11"/>
              </a:cxn>
              <a:cxn ang="T74">
                <a:pos x="T12" y="T13"/>
              </a:cxn>
              <a:cxn ang="T75">
                <a:pos x="T14" y="T15"/>
              </a:cxn>
              <a:cxn ang="T76">
                <a:pos x="T16" y="T17"/>
              </a:cxn>
              <a:cxn ang="T77">
                <a:pos x="T18" y="T19"/>
              </a:cxn>
              <a:cxn ang="T78">
                <a:pos x="T20" y="T21"/>
              </a:cxn>
              <a:cxn ang="T79">
                <a:pos x="T22" y="T23"/>
              </a:cxn>
              <a:cxn ang="T80">
                <a:pos x="T24" y="T25"/>
              </a:cxn>
              <a:cxn ang="T81">
                <a:pos x="T26" y="T27"/>
              </a:cxn>
              <a:cxn ang="T82">
                <a:pos x="T28" y="T29"/>
              </a:cxn>
              <a:cxn ang="T83">
                <a:pos x="T30" y="T31"/>
              </a:cxn>
              <a:cxn ang="T84">
                <a:pos x="T32" y="T33"/>
              </a:cxn>
              <a:cxn ang="T85">
                <a:pos x="T34" y="T35"/>
              </a:cxn>
              <a:cxn ang="T86">
                <a:pos x="T36" y="T37"/>
              </a:cxn>
              <a:cxn ang="T87">
                <a:pos x="T38" y="T39"/>
              </a:cxn>
              <a:cxn ang="T88">
                <a:pos x="T40" y="T41"/>
              </a:cxn>
              <a:cxn ang="T89">
                <a:pos x="T42" y="T43"/>
              </a:cxn>
              <a:cxn ang="T90">
                <a:pos x="T44" y="T45"/>
              </a:cxn>
              <a:cxn ang="T91">
                <a:pos x="T46" y="T47"/>
              </a:cxn>
              <a:cxn ang="T92">
                <a:pos x="T48" y="T49"/>
              </a:cxn>
              <a:cxn ang="T93">
                <a:pos x="T50" y="T51"/>
              </a:cxn>
              <a:cxn ang="T94">
                <a:pos x="T52" y="T53"/>
              </a:cxn>
              <a:cxn ang="T95">
                <a:pos x="T54" y="T55"/>
              </a:cxn>
              <a:cxn ang="T96">
                <a:pos x="T56" y="T57"/>
              </a:cxn>
              <a:cxn ang="T97">
                <a:pos x="T58" y="T59"/>
              </a:cxn>
              <a:cxn ang="T98">
                <a:pos x="T60" y="T61"/>
              </a:cxn>
              <a:cxn ang="T99">
                <a:pos x="T62" y="T63"/>
              </a:cxn>
              <a:cxn ang="T100">
                <a:pos x="T64" y="T65"/>
              </a:cxn>
              <a:cxn ang="T101">
                <a:pos x="T66" y="T67"/>
              </a:cxn>
            </a:cxnLst>
            <a:rect l="0" t="0" r="r" b="b"/>
            <a:pathLst>
              <a:path w="96" h="90">
                <a:moveTo>
                  <a:pt x="6" y="0"/>
                </a:moveTo>
                <a:lnTo>
                  <a:pt x="3" y="3"/>
                </a:lnTo>
                <a:lnTo>
                  <a:pt x="1" y="6"/>
                </a:lnTo>
                <a:lnTo>
                  <a:pt x="0" y="11"/>
                </a:lnTo>
                <a:lnTo>
                  <a:pt x="0" y="17"/>
                </a:lnTo>
                <a:lnTo>
                  <a:pt x="0" y="21"/>
                </a:lnTo>
                <a:lnTo>
                  <a:pt x="0" y="24"/>
                </a:lnTo>
                <a:lnTo>
                  <a:pt x="0" y="29"/>
                </a:lnTo>
                <a:lnTo>
                  <a:pt x="6" y="41"/>
                </a:lnTo>
                <a:lnTo>
                  <a:pt x="21" y="51"/>
                </a:lnTo>
                <a:lnTo>
                  <a:pt x="28" y="53"/>
                </a:lnTo>
                <a:lnTo>
                  <a:pt x="36" y="56"/>
                </a:lnTo>
                <a:lnTo>
                  <a:pt x="48" y="64"/>
                </a:lnTo>
                <a:lnTo>
                  <a:pt x="57" y="72"/>
                </a:lnTo>
                <a:lnTo>
                  <a:pt x="66" y="79"/>
                </a:lnTo>
                <a:lnTo>
                  <a:pt x="74" y="86"/>
                </a:lnTo>
                <a:lnTo>
                  <a:pt x="76" y="88"/>
                </a:lnTo>
                <a:lnTo>
                  <a:pt x="81" y="89"/>
                </a:lnTo>
                <a:lnTo>
                  <a:pt x="85" y="89"/>
                </a:lnTo>
                <a:lnTo>
                  <a:pt x="87" y="88"/>
                </a:lnTo>
                <a:lnTo>
                  <a:pt x="89" y="84"/>
                </a:lnTo>
                <a:lnTo>
                  <a:pt x="93" y="80"/>
                </a:lnTo>
                <a:lnTo>
                  <a:pt x="93" y="78"/>
                </a:lnTo>
                <a:lnTo>
                  <a:pt x="95" y="73"/>
                </a:lnTo>
                <a:lnTo>
                  <a:pt x="93" y="69"/>
                </a:lnTo>
                <a:lnTo>
                  <a:pt x="91" y="67"/>
                </a:lnTo>
                <a:lnTo>
                  <a:pt x="89" y="64"/>
                </a:lnTo>
                <a:lnTo>
                  <a:pt x="87" y="64"/>
                </a:lnTo>
                <a:lnTo>
                  <a:pt x="85" y="64"/>
                </a:lnTo>
                <a:lnTo>
                  <a:pt x="82" y="64"/>
                </a:lnTo>
                <a:lnTo>
                  <a:pt x="80" y="67"/>
                </a:lnTo>
                <a:lnTo>
                  <a:pt x="80" y="68"/>
                </a:lnTo>
                <a:lnTo>
                  <a:pt x="80" y="70"/>
                </a:lnTo>
                <a:lnTo>
                  <a:pt x="80" y="72"/>
                </a:lnTo>
                <a:lnTo>
                  <a:pt x="82" y="73"/>
                </a:lnTo>
                <a:lnTo>
                  <a:pt x="84" y="73"/>
                </a:lnTo>
                <a:lnTo>
                  <a:pt x="85" y="73"/>
                </a:lnTo>
                <a:lnTo>
                  <a:pt x="84" y="72"/>
                </a:lnTo>
                <a:lnTo>
                  <a:pt x="82" y="72"/>
                </a:lnTo>
                <a:lnTo>
                  <a:pt x="82" y="69"/>
                </a:lnTo>
                <a:lnTo>
                  <a:pt x="82" y="67"/>
                </a:lnTo>
                <a:lnTo>
                  <a:pt x="84" y="67"/>
                </a:lnTo>
                <a:lnTo>
                  <a:pt x="85" y="65"/>
                </a:lnTo>
                <a:lnTo>
                  <a:pt x="88" y="67"/>
                </a:lnTo>
                <a:lnTo>
                  <a:pt x="89" y="68"/>
                </a:lnTo>
                <a:lnTo>
                  <a:pt x="90" y="70"/>
                </a:lnTo>
                <a:lnTo>
                  <a:pt x="91" y="73"/>
                </a:lnTo>
                <a:lnTo>
                  <a:pt x="91" y="77"/>
                </a:lnTo>
                <a:lnTo>
                  <a:pt x="89" y="79"/>
                </a:lnTo>
                <a:lnTo>
                  <a:pt x="87" y="83"/>
                </a:lnTo>
                <a:lnTo>
                  <a:pt x="85" y="83"/>
                </a:lnTo>
                <a:lnTo>
                  <a:pt x="82" y="83"/>
                </a:lnTo>
                <a:lnTo>
                  <a:pt x="80" y="80"/>
                </a:lnTo>
                <a:lnTo>
                  <a:pt x="77" y="78"/>
                </a:lnTo>
                <a:lnTo>
                  <a:pt x="76" y="75"/>
                </a:lnTo>
                <a:lnTo>
                  <a:pt x="76" y="73"/>
                </a:lnTo>
                <a:lnTo>
                  <a:pt x="76" y="72"/>
                </a:lnTo>
                <a:lnTo>
                  <a:pt x="74" y="69"/>
                </a:lnTo>
                <a:lnTo>
                  <a:pt x="74" y="68"/>
                </a:lnTo>
                <a:lnTo>
                  <a:pt x="74" y="64"/>
                </a:lnTo>
                <a:lnTo>
                  <a:pt x="76" y="62"/>
                </a:lnTo>
                <a:lnTo>
                  <a:pt x="76" y="60"/>
                </a:lnTo>
                <a:lnTo>
                  <a:pt x="77" y="59"/>
                </a:lnTo>
                <a:lnTo>
                  <a:pt x="80" y="58"/>
                </a:lnTo>
                <a:lnTo>
                  <a:pt x="89" y="53"/>
                </a:lnTo>
                <a:lnTo>
                  <a:pt x="49" y="40"/>
                </a:lnTo>
                <a:lnTo>
                  <a:pt x="39" y="32"/>
                </a:lnTo>
                <a:lnTo>
                  <a:pt x="21" y="17"/>
                </a:lnTo>
                <a:lnTo>
                  <a:pt x="6" y="0"/>
                </a:lnTo>
              </a:path>
            </a:pathLst>
          </a:custGeom>
          <a:solidFill>
            <a:srgbClr val="C0C0C0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12700" cap="rnd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/>
          <a:lstStyle/>
          <a:p>
            <a:endParaRPr lang="nb-NO"/>
          </a:p>
        </p:txBody>
      </p:sp>
      <p:sp>
        <p:nvSpPr>
          <p:cNvPr id="1034" name="Freeform 14"/>
          <p:cNvSpPr>
            <a:spLocks/>
          </p:cNvSpPr>
          <p:nvPr/>
        </p:nvSpPr>
        <p:spPr bwMode="auto">
          <a:xfrm>
            <a:off x="9766300" y="6588125"/>
            <a:ext cx="33338" cy="58738"/>
          </a:xfrm>
          <a:custGeom>
            <a:avLst/>
            <a:gdLst>
              <a:gd name="T0" fmla="*/ 2147483647 w 21"/>
              <a:gd name="T1" fmla="*/ 2147483647 h 37"/>
              <a:gd name="T2" fmla="*/ 2147483647 w 21"/>
              <a:gd name="T3" fmla="*/ 0 h 37"/>
              <a:gd name="T4" fmla="*/ 2147483647 w 21"/>
              <a:gd name="T5" fmla="*/ 0 h 37"/>
              <a:gd name="T6" fmla="*/ 2147483647 w 21"/>
              <a:gd name="T7" fmla="*/ 2147483647 h 37"/>
              <a:gd name="T8" fmla="*/ 2147483647 w 21"/>
              <a:gd name="T9" fmla="*/ 2147483647 h 37"/>
              <a:gd name="T10" fmla="*/ 2147483647 w 21"/>
              <a:gd name="T11" fmla="*/ 2147483647 h 37"/>
              <a:gd name="T12" fmla="*/ 0 w 21"/>
              <a:gd name="T13" fmla="*/ 2147483647 h 37"/>
              <a:gd name="T14" fmla="*/ 0 w 21"/>
              <a:gd name="T15" fmla="*/ 2147483647 h 37"/>
              <a:gd name="T16" fmla="*/ 0 w 21"/>
              <a:gd name="T17" fmla="*/ 2147483647 h 37"/>
              <a:gd name="T18" fmla="*/ 2147483647 w 21"/>
              <a:gd name="T19" fmla="*/ 2147483647 h 37"/>
              <a:gd name="T20" fmla="*/ 2147483647 w 21"/>
              <a:gd name="T21" fmla="*/ 2147483647 h 37"/>
              <a:gd name="T22" fmla="*/ 2147483647 w 21"/>
              <a:gd name="T23" fmla="*/ 2147483647 h 37"/>
              <a:gd name="T24" fmla="*/ 2147483647 w 21"/>
              <a:gd name="T25" fmla="*/ 2147483647 h 37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</a:gdLst>
            <a:ahLst/>
            <a:cxnLst>
              <a:cxn ang="T26">
                <a:pos x="T0" y="T1"/>
              </a:cxn>
              <a:cxn ang="T27">
                <a:pos x="T2" y="T3"/>
              </a:cxn>
              <a:cxn ang="T28">
                <a:pos x="T4" y="T5"/>
              </a:cxn>
              <a:cxn ang="T29">
                <a:pos x="T6" y="T7"/>
              </a:cxn>
              <a:cxn ang="T30">
                <a:pos x="T8" y="T9"/>
              </a:cxn>
              <a:cxn ang="T31">
                <a:pos x="T10" y="T11"/>
              </a:cxn>
              <a:cxn ang="T32">
                <a:pos x="T12" y="T13"/>
              </a:cxn>
              <a:cxn ang="T33">
                <a:pos x="T14" y="T15"/>
              </a:cxn>
              <a:cxn ang="T34">
                <a:pos x="T16" y="T17"/>
              </a:cxn>
              <a:cxn ang="T35">
                <a:pos x="T18" y="T19"/>
              </a:cxn>
              <a:cxn ang="T36">
                <a:pos x="T20" y="T21"/>
              </a:cxn>
              <a:cxn ang="T37">
                <a:pos x="T22" y="T23"/>
              </a:cxn>
              <a:cxn ang="T38">
                <a:pos x="T24" y="T25"/>
              </a:cxn>
            </a:cxnLst>
            <a:rect l="0" t="0" r="r" b="b"/>
            <a:pathLst>
              <a:path w="21" h="37">
                <a:moveTo>
                  <a:pt x="20" y="3"/>
                </a:moveTo>
                <a:lnTo>
                  <a:pt x="17" y="0"/>
                </a:lnTo>
                <a:lnTo>
                  <a:pt x="10" y="0"/>
                </a:lnTo>
                <a:lnTo>
                  <a:pt x="6" y="3"/>
                </a:lnTo>
                <a:lnTo>
                  <a:pt x="2" y="6"/>
                </a:lnTo>
                <a:lnTo>
                  <a:pt x="1" y="11"/>
                </a:lnTo>
                <a:lnTo>
                  <a:pt x="0" y="15"/>
                </a:lnTo>
                <a:lnTo>
                  <a:pt x="0" y="21"/>
                </a:lnTo>
                <a:lnTo>
                  <a:pt x="0" y="25"/>
                </a:lnTo>
                <a:lnTo>
                  <a:pt x="2" y="29"/>
                </a:lnTo>
                <a:lnTo>
                  <a:pt x="6" y="33"/>
                </a:lnTo>
                <a:lnTo>
                  <a:pt x="10" y="35"/>
                </a:lnTo>
                <a:lnTo>
                  <a:pt x="13" y="36"/>
                </a:lnTo>
              </a:path>
            </a:pathLst>
          </a:custGeom>
          <a:noFill/>
          <a:ln w="12700" cap="rnd" cmpd="sng">
            <a:solidFill>
              <a:srgbClr val="800000"/>
            </a:solidFill>
            <a:prstDash val="solid"/>
            <a:round/>
            <a:headEnd type="none" w="med" len="med"/>
            <a:tailEnd type="none" w="med" len="med"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nb-NO"/>
          </a:p>
        </p:txBody>
      </p:sp>
      <p:grpSp>
        <p:nvGrpSpPr>
          <p:cNvPr id="1035" name="Group 21"/>
          <p:cNvGrpSpPr>
            <a:grpSpLocks/>
          </p:cNvGrpSpPr>
          <p:nvPr/>
        </p:nvGrpSpPr>
        <p:grpSpPr bwMode="auto">
          <a:xfrm>
            <a:off x="9942513" y="6516688"/>
            <a:ext cx="34925" cy="38100"/>
            <a:chOff x="6263" y="4105"/>
            <a:chExt cx="22" cy="24"/>
          </a:xfrm>
        </p:grpSpPr>
        <p:sp>
          <p:nvSpPr>
            <p:cNvPr id="1062" name="Oval 15"/>
            <p:cNvSpPr>
              <a:spLocks noChangeArrowheads="1"/>
            </p:cNvSpPr>
            <p:nvPr/>
          </p:nvSpPr>
          <p:spPr bwMode="auto">
            <a:xfrm>
              <a:off x="6263" y="4105"/>
              <a:ext cx="22" cy="24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12700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  <a:ea typeface="MS PGothic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  <a:ea typeface="MS PGothic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  <a:ea typeface="MS PGothic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  <a:ea typeface="MS PGothic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  <a:ea typeface="MS PGothic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MS PGothic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MS PGothic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MS PGothic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MS PGothic" pitchFamily="34" charset="-128"/>
                </a:defRPr>
              </a:lvl9pPr>
            </a:lstStyle>
            <a:p>
              <a:pPr>
                <a:defRPr/>
              </a:pPr>
              <a:endParaRPr lang="nb-NO" altLang="nb-NO">
                <a:cs typeface="+mn-cs"/>
              </a:endParaRPr>
            </a:p>
          </p:txBody>
        </p:sp>
        <p:sp>
          <p:nvSpPr>
            <p:cNvPr id="1063" name="Oval 16"/>
            <p:cNvSpPr>
              <a:spLocks noChangeArrowheads="1"/>
            </p:cNvSpPr>
            <p:nvPr/>
          </p:nvSpPr>
          <p:spPr bwMode="auto">
            <a:xfrm>
              <a:off x="6264" y="4105"/>
              <a:ext cx="20" cy="23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12700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  <a:ea typeface="MS PGothic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  <a:ea typeface="MS PGothic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  <a:ea typeface="MS PGothic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  <a:ea typeface="MS PGothic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  <a:ea typeface="MS PGothic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MS PGothic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MS PGothic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MS PGothic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MS PGothic" pitchFamily="34" charset="-128"/>
                </a:defRPr>
              </a:lvl9pPr>
            </a:lstStyle>
            <a:p>
              <a:pPr>
                <a:defRPr/>
              </a:pPr>
              <a:endParaRPr lang="nb-NO" altLang="nb-NO">
                <a:cs typeface="+mn-cs"/>
              </a:endParaRPr>
            </a:p>
          </p:txBody>
        </p:sp>
        <p:sp>
          <p:nvSpPr>
            <p:cNvPr id="1064" name="Oval 17"/>
            <p:cNvSpPr>
              <a:spLocks noChangeArrowheads="1"/>
            </p:cNvSpPr>
            <p:nvPr/>
          </p:nvSpPr>
          <p:spPr bwMode="auto">
            <a:xfrm>
              <a:off x="6265" y="4106"/>
              <a:ext cx="17" cy="20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12700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  <a:ea typeface="MS PGothic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  <a:ea typeface="MS PGothic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  <a:ea typeface="MS PGothic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  <a:ea typeface="MS PGothic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  <a:ea typeface="MS PGothic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MS PGothic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MS PGothic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MS PGothic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MS PGothic" pitchFamily="34" charset="-128"/>
                </a:defRPr>
              </a:lvl9pPr>
            </a:lstStyle>
            <a:p>
              <a:pPr>
                <a:defRPr/>
              </a:pPr>
              <a:endParaRPr lang="nb-NO" altLang="nb-NO">
                <a:cs typeface="+mn-cs"/>
              </a:endParaRPr>
            </a:p>
          </p:txBody>
        </p:sp>
        <p:sp>
          <p:nvSpPr>
            <p:cNvPr id="1065" name="Oval 18"/>
            <p:cNvSpPr>
              <a:spLocks noChangeArrowheads="1"/>
            </p:cNvSpPr>
            <p:nvPr/>
          </p:nvSpPr>
          <p:spPr bwMode="auto">
            <a:xfrm>
              <a:off x="6273" y="4113"/>
              <a:ext cx="2" cy="6"/>
            </a:xfrm>
            <a:prstGeom prst="ellipse">
              <a:avLst/>
            </a:prstGeom>
            <a:solidFill>
              <a:schemeClr val="bg2"/>
            </a:solidFill>
            <a:ln w="12700">
              <a:solidFill>
                <a:srgbClr val="00FFFF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  <a:ea typeface="MS PGothic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  <a:ea typeface="MS PGothic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  <a:ea typeface="MS PGothic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  <a:ea typeface="MS PGothic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  <a:ea typeface="MS PGothic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MS PGothic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MS PGothic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MS PGothic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MS PGothic" pitchFamily="34" charset="-128"/>
                </a:defRPr>
              </a:lvl9pPr>
            </a:lstStyle>
            <a:p>
              <a:pPr>
                <a:defRPr/>
              </a:pPr>
              <a:endParaRPr lang="nb-NO" altLang="nb-NO">
                <a:cs typeface="+mn-cs"/>
              </a:endParaRPr>
            </a:p>
          </p:txBody>
        </p:sp>
        <p:sp>
          <p:nvSpPr>
            <p:cNvPr id="1066" name="Oval 19"/>
            <p:cNvSpPr>
              <a:spLocks noChangeArrowheads="1"/>
            </p:cNvSpPr>
            <p:nvPr/>
          </p:nvSpPr>
          <p:spPr bwMode="auto">
            <a:xfrm flipH="1" flipV="1">
              <a:off x="6275" y="4113"/>
              <a:ext cx="6" cy="4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12700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  <a:ea typeface="MS PGothic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  <a:ea typeface="MS PGothic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  <a:ea typeface="MS PGothic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  <a:ea typeface="MS PGothic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  <a:ea typeface="MS PGothic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MS PGothic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MS PGothic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MS PGothic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MS PGothic" pitchFamily="34" charset="-128"/>
                </a:defRPr>
              </a:lvl9pPr>
            </a:lstStyle>
            <a:p>
              <a:pPr>
                <a:defRPr/>
              </a:pPr>
              <a:endParaRPr lang="nb-NO" altLang="nb-NO">
                <a:cs typeface="+mn-cs"/>
              </a:endParaRPr>
            </a:p>
          </p:txBody>
        </p:sp>
        <p:sp>
          <p:nvSpPr>
            <p:cNvPr id="1067" name="Oval 20"/>
            <p:cNvSpPr>
              <a:spLocks noChangeArrowheads="1"/>
            </p:cNvSpPr>
            <p:nvPr/>
          </p:nvSpPr>
          <p:spPr bwMode="auto">
            <a:xfrm flipH="1" flipV="1">
              <a:off x="6279" y="4111"/>
              <a:ext cx="3" cy="1"/>
            </a:xfrm>
            <a:prstGeom prst="ellipse">
              <a:avLst/>
            </a:pr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12700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defRPr sz="2400">
                  <a:solidFill>
                    <a:schemeClr val="tx1"/>
                  </a:solidFill>
                  <a:latin typeface="Times New Roman" pitchFamily="18" charset="0"/>
                  <a:ea typeface="MS PGothic" pitchFamily="34" charset="-128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Times New Roman" pitchFamily="18" charset="0"/>
                  <a:ea typeface="MS PGothic" pitchFamily="34" charset="-128"/>
                </a:defRPr>
              </a:lvl2pPr>
              <a:lvl3pPr marL="1143000" indent="-228600">
                <a:defRPr sz="2400">
                  <a:solidFill>
                    <a:schemeClr val="tx1"/>
                  </a:solidFill>
                  <a:latin typeface="Times New Roman" pitchFamily="18" charset="0"/>
                  <a:ea typeface="MS PGothic" pitchFamily="34" charset="-128"/>
                </a:defRPr>
              </a:lvl3pPr>
              <a:lvl4pPr marL="1600200" indent="-228600">
                <a:defRPr sz="2400">
                  <a:solidFill>
                    <a:schemeClr val="tx1"/>
                  </a:solidFill>
                  <a:latin typeface="Times New Roman" pitchFamily="18" charset="0"/>
                  <a:ea typeface="MS PGothic" pitchFamily="34" charset="-128"/>
                </a:defRPr>
              </a:lvl4pPr>
              <a:lvl5pPr marL="2057400" indent="-228600">
                <a:defRPr sz="2400">
                  <a:solidFill>
                    <a:schemeClr val="tx1"/>
                  </a:solidFill>
                  <a:latin typeface="Times New Roman" pitchFamily="18" charset="0"/>
                  <a:ea typeface="MS PGothic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MS PGothic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MS PGothic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MS PGothic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  <a:ea typeface="MS PGothic" pitchFamily="34" charset="-128"/>
                </a:defRPr>
              </a:lvl9pPr>
            </a:lstStyle>
            <a:p>
              <a:pPr>
                <a:defRPr/>
              </a:pPr>
              <a:endParaRPr lang="nb-NO" altLang="nb-NO">
                <a:cs typeface="+mn-cs"/>
              </a:endParaRPr>
            </a:p>
          </p:txBody>
        </p:sp>
      </p:grpSp>
      <p:grpSp>
        <p:nvGrpSpPr>
          <p:cNvPr id="1036" name="Group 24"/>
          <p:cNvGrpSpPr>
            <a:grpSpLocks/>
          </p:cNvGrpSpPr>
          <p:nvPr/>
        </p:nvGrpSpPr>
        <p:grpSpPr bwMode="auto">
          <a:xfrm>
            <a:off x="9912350" y="6518275"/>
            <a:ext cx="6350" cy="31750"/>
            <a:chOff x="6244" y="4106"/>
            <a:chExt cx="4" cy="20"/>
          </a:xfrm>
        </p:grpSpPr>
        <p:sp>
          <p:nvSpPr>
            <p:cNvPr id="1060" name="Bue 22"/>
            <p:cNvSpPr>
              <a:spLocks/>
            </p:cNvSpPr>
            <p:nvPr/>
          </p:nvSpPr>
          <p:spPr bwMode="auto">
            <a:xfrm>
              <a:off x="6244" y="4107"/>
              <a:ext cx="3" cy="17"/>
            </a:xfrm>
            <a:custGeom>
              <a:avLst/>
              <a:gdLst>
                <a:gd name="T0" fmla="*/ 0 w 21600"/>
                <a:gd name="T1" fmla="*/ 0 h 39752"/>
                <a:gd name="T2" fmla="*/ 0 w 21600"/>
                <a:gd name="T3" fmla="*/ 0 h 39752"/>
                <a:gd name="T4" fmla="*/ 0 w 21600"/>
                <a:gd name="T5" fmla="*/ 0 h 39752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1600" h="39752" fill="none" extrusionOk="0">
                  <a:moveTo>
                    <a:pt x="12736" y="39752"/>
                  </a:moveTo>
                  <a:cubicBezTo>
                    <a:pt x="4985" y="36264"/>
                    <a:pt x="0" y="28555"/>
                    <a:pt x="0" y="20055"/>
                  </a:cubicBezTo>
                  <a:cubicBezTo>
                    <a:pt x="0" y="11222"/>
                    <a:pt x="5377" y="3280"/>
                    <a:pt x="13577" y="-1"/>
                  </a:cubicBezTo>
                </a:path>
                <a:path w="21600" h="39752" stroke="0" extrusionOk="0">
                  <a:moveTo>
                    <a:pt x="12736" y="39752"/>
                  </a:moveTo>
                  <a:cubicBezTo>
                    <a:pt x="4985" y="36264"/>
                    <a:pt x="0" y="28555"/>
                    <a:pt x="0" y="20055"/>
                  </a:cubicBezTo>
                  <a:cubicBezTo>
                    <a:pt x="0" y="11222"/>
                    <a:pt x="5377" y="3280"/>
                    <a:pt x="13577" y="-1"/>
                  </a:cubicBezTo>
                  <a:lnTo>
                    <a:pt x="21600" y="20055"/>
                  </a:lnTo>
                  <a:lnTo>
                    <a:pt x="12736" y="39752"/>
                  </a:lnTo>
                  <a:close/>
                </a:path>
              </a:pathLst>
            </a:custGeom>
            <a:solidFill>
              <a:srgbClr val="0080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12700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nb-NO"/>
            </a:p>
          </p:txBody>
        </p:sp>
        <p:sp>
          <p:nvSpPr>
            <p:cNvPr id="1061" name="Bue 23"/>
            <p:cNvSpPr>
              <a:spLocks/>
            </p:cNvSpPr>
            <p:nvPr/>
          </p:nvSpPr>
          <p:spPr bwMode="auto">
            <a:xfrm>
              <a:off x="6247" y="4106"/>
              <a:ext cx="1" cy="20"/>
            </a:xfrm>
            <a:custGeom>
              <a:avLst/>
              <a:gdLst>
                <a:gd name="T0" fmla="*/ 0 w 21600"/>
                <a:gd name="T1" fmla="*/ 0 h 36873"/>
                <a:gd name="T2" fmla="*/ 0 w 21600"/>
                <a:gd name="T3" fmla="*/ 0 h 36873"/>
                <a:gd name="T4" fmla="*/ 0 w 21600"/>
                <a:gd name="T5" fmla="*/ 0 h 36873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1600" h="36873" fill="none" extrusionOk="0">
                  <a:moveTo>
                    <a:pt x="21600" y="36872"/>
                  </a:moveTo>
                  <a:cubicBezTo>
                    <a:pt x="9670" y="36873"/>
                    <a:pt x="0" y="27202"/>
                    <a:pt x="0" y="15273"/>
                  </a:cubicBezTo>
                  <a:cubicBezTo>
                    <a:pt x="0" y="9544"/>
                    <a:pt x="2275" y="4050"/>
                    <a:pt x="6326" y="-1"/>
                  </a:cubicBezTo>
                </a:path>
                <a:path w="21600" h="36873" stroke="0" extrusionOk="0">
                  <a:moveTo>
                    <a:pt x="21600" y="36872"/>
                  </a:moveTo>
                  <a:cubicBezTo>
                    <a:pt x="9670" y="36873"/>
                    <a:pt x="0" y="27202"/>
                    <a:pt x="0" y="15273"/>
                  </a:cubicBezTo>
                  <a:cubicBezTo>
                    <a:pt x="0" y="9544"/>
                    <a:pt x="2275" y="4050"/>
                    <a:pt x="6326" y="-1"/>
                  </a:cubicBezTo>
                  <a:lnTo>
                    <a:pt x="21600" y="15273"/>
                  </a:lnTo>
                  <a:lnTo>
                    <a:pt x="21600" y="36872"/>
                  </a:lnTo>
                  <a:close/>
                </a:path>
              </a:pathLst>
            </a:custGeom>
            <a:solidFill>
              <a:srgbClr val="00FF00"/>
            </a:solidFill>
            <a:ln>
              <a:noFill/>
            </a:ln>
            <a:extLst>
              <a:ext uri="{91240B29-F687-4f45-9708-019B960494DF}">
                <a14:hiddenLine xmlns="" xmlns:a14="http://schemas.microsoft.com/office/drawing/2010/main" w="12700" cap="rnd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/>
            <a:p>
              <a:endParaRPr lang="nb-NO"/>
            </a:p>
          </p:txBody>
        </p:sp>
      </p:grpSp>
      <p:grpSp>
        <p:nvGrpSpPr>
          <p:cNvPr id="1037" name="Group 31"/>
          <p:cNvGrpSpPr>
            <a:grpSpLocks/>
          </p:cNvGrpSpPr>
          <p:nvPr/>
        </p:nvGrpSpPr>
        <p:grpSpPr bwMode="auto">
          <a:xfrm>
            <a:off x="9807575" y="6513513"/>
            <a:ext cx="87313" cy="71437"/>
            <a:chOff x="6178" y="4103"/>
            <a:chExt cx="55" cy="45"/>
          </a:xfrm>
        </p:grpSpPr>
        <p:grpSp>
          <p:nvGrpSpPr>
            <p:cNvPr id="1054" name="Group 27"/>
            <p:cNvGrpSpPr>
              <a:grpSpLocks/>
            </p:cNvGrpSpPr>
            <p:nvPr/>
          </p:nvGrpSpPr>
          <p:grpSpPr bwMode="auto">
            <a:xfrm>
              <a:off x="6178" y="4108"/>
              <a:ext cx="53" cy="40"/>
              <a:chOff x="6178" y="4108"/>
              <a:chExt cx="53" cy="40"/>
            </a:xfrm>
          </p:grpSpPr>
          <p:sp>
            <p:nvSpPr>
              <p:cNvPr id="1058" name="Freeform 25"/>
              <p:cNvSpPr>
                <a:spLocks/>
              </p:cNvSpPr>
              <p:nvPr/>
            </p:nvSpPr>
            <p:spPr bwMode="auto">
              <a:xfrm>
                <a:off x="6178" y="4108"/>
                <a:ext cx="34" cy="33"/>
              </a:xfrm>
              <a:custGeom>
                <a:avLst/>
                <a:gdLst>
                  <a:gd name="T0" fmla="*/ 6 w 34"/>
                  <a:gd name="T1" fmla="*/ 0 h 33"/>
                  <a:gd name="T2" fmla="*/ 4 w 34"/>
                  <a:gd name="T3" fmla="*/ 3 h 33"/>
                  <a:gd name="T4" fmla="*/ 4 w 34"/>
                  <a:gd name="T5" fmla="*/ 6 h 33"/>
                  <a:gd name="T6" fmla="*/ 1 w 34"/>
                  <a:gd name="T7" fmla="*/ 9 h 33"/>
                  <a:gd name="T8" fmla="*/ 0 w 34"/>
                  <a:gd name="T9" fmla="*/ 12 h 33"/>
                  <a:gd name="T10" fmla="*/ 0 w 34"/>
                  <a:gd name="T11" fmla="*/ 16 h 33"/>
                  <a:gd name="T12" fmla="*/ 0 w 34"/>
                  <a:gd name="T13" fmla="*/ 18 h 33"/>
                  <a:gd name="T14" fmla="*/ 1 w 34"/>
                  <a:gd name="T15" fmla="*/ 22 h 33"/>
                  <a:gd name="T16" fmla="*/ 4 w 34"/>
                  <a:gd name="T17" fmla="*/ 26 h 33"/>
                  <a:gd name="T18" fmla="*/ 4 w 34"/>
                  <a:gd name="T19" fmla="*/ 28 h 33"/>
                  <a:gd name="T20" fmla="*/ 9 w 34"/>
                  <a:gd name="T21" fmla="*/ 30 h 33"/>
                  <a:gd name="T22" fmla="*/ 16 w 34"/>
                  <a:gd name="T23" fmla="*/ 32 h 33"/>
                  <a:gd name="T24" fmla="*/ 22 w 34"/>
                  <a:gd name="T25" fmla="*/ 32 h 33"/>
                  <a:gd name="T26" fmla="*/ 31 w 34"/>
                  <a:gd name="T27" fmla="*/ 31 h 33"/>
                  <a:gd name="T28" fmla="*/ 33 w 34"/>
                  <a:gd name="T29" fmla="*/ 23 h 33"/>
                  <a:gd name="T30" fmla="*/ 25 w 34"/>
                  <a:gd name="T31" fmla="*/ 13 h 33"/>
                  <a:gd name="T32" fmla="*/ 18 w 34"/>
                  <a:gd name="T33" fmla="*/ 7 h 33"/>
                  <a:gd name="T34" fmla="*/ 13 w 34"/>
                  <a:gd name="T35" fmla="*/ 3 h 33"/>
                  <a:gd name="T36" fmla="*/ 6 w 34"/>
                  <a:gd name="T37" fmla="*/ 0 h 33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0" t="0" r="r" b="b"/>
                <a:pathLst>
                  <a:path w="34" h="33">
                    <a:moveTo>
                      <a:pt x="6" y="0"/>
                    </a:moveTo>
                    <a:lnTo>
                      <a:pt x="4" y="3"/>
                    </a:lnTo>
                    <a:lnTo>
                      <a:pt x="4" y="6"/>
                    </a:lnTo>
                    <a:lnTo>
                      <a:pt x="1" y="9"/>
                    </a:lnTo>
                    <a:lnTo>
                      <a:pt x="0" y="12"/>
                    </a:lnTo>
                    <a:lnTo>
                      <a:pt x="0" y="16"/>
                    </a:lnTo>
                    <a:lnTo>
                      <a:pt x="0" y="18"/>
                    </a:lnTo>
                    <a:lnTo>
                      <a:pt x="1" y="22"/>
                    </a:lnTo>
                    <a:lnTo>
                      <a:pt x="4" y="26"/>
                    </a:lnTo>
                    <a:lnTo>
                      <a:pt x="4" y="28"/>
                    </a:lnTo>
                    <a:lnTo>
                      <a:pt x="9" y="30"/>
                    </a:lnTo>
                    <a:lnTo>
                      <a:pt x="16" y="32"/>
                    </a:lnTo>
                    <a:lnTo>
                      <a:pt x="22" y="32"/>
                    </a:lnTo>
                    <a:lnTo>
                      <a:pt x="31" y="31"/>
                    </a:lnTo>
                    <a:lnTo>
                      <a:pt x="33" y="23"/>
                    </a:lnTo>
                    <a:lnTo>
                      <a:pt x="25" y="13"/>
                    </a:lnTo>
                    <a:lnTo>
                      <a:pt x="18" y="7"/>
                    </a:lnTo>
                    <a:lnTo>
                      <a:pt x="13" y="3"/>
                    </a:lnTo>
                    <a:lnTo>
                      <a:pt x="6" y="0"/>
                    </a:lnTo>
                  </a:path>
                </a:pathLst>
              </a:custGeom>
              <a:solidFill>
                <a:srgbClr val="3F5F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12700" cap="rnd" cmpd="sng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1059" name="Freeform 26"/>
              <p:cNvSpPr>
                <a:spLocks/>
              </p:cNvSpPr>
              <p:nvPr/>
            </p:nvSpPr>
            <p:spPr bwMode="auto">
              <a:xfrm>
                <a:off x="6211" y="4127"/>
                <a:ext cx="20" cy="21"/>
              </a:xfrm>
              <a:custGeom>
                <a:avLst/>
                <a:gdLst>
                  <a:gd name="T0" fmla="*/ 10 w 20"/>
                  <a:gd name="T1" fmla="*/ 0 h 21"/>
                  <a:gd name="T2" fmla="*/ 9 w 20"/>
                  <a:gd name="T3" fmla="*/ 1 h 21"/>
                  <a:gd name="T4" fmla="*/ 6 w 20"/>
                  <a:gd name="T5" fmla="*/ 2 h 21"/>
                  <a:gd name="T6" fmla="*/ 4 w 20"/>
                  <a:gd name="T7" fmla="*/ 4 h 21"/>
                  <a:gd name="T8" fmla="*/ 3 w 20"/>
                  <a:gd name="T9" fmla="*/ 6 h 21"/>
                  <a:gd name="T10" fmla="*/ 2 w 20"/>
                  <a:gd name="T11" fmla="*/ 8 h 21"/>
                  <a:gd name="T12" fmla="*/ 1 w 20"/>
                  <a:gd name="T13" fmla="*/ 11 h 21"/>
                  <a:gd name="T14" fmla="*/ 1 w 20"/>
                  <a:gd name="T15" fmla="*/ 13 h 21"/>
                  <a:gd name="T16" fmla="*/ 0 w 20"/>
                  <a:gd name="T17" fmla="*/ 15 h 21"/>
                  <a:gd name="T18" fmla="*/ 1 w 20"/>
                  <a:gd name="T19" fmla="*/ 17 h 21"/>
                  <a:gd name="T20" fmla="*/ 4 w 20"/>
                  <a:gd name="T21" fmla="*/ 19 h 21"/>
                  <a:gd name="T22" fmla="*/ 6 w 20"/>
                  <a:gd name="T23" fmla="*/ 20 h 21"/>
                  <a:gd name="T24" fmla="*/ 10 w 20"/>
                  <a:gd name="T25" fmla="*/ 20 h 21"/>
                  <a:gd name="T26" fmla="*/ 13 w 20"/>
                  <a:gd name="T27" fmla="*/ 19 h 21"/>
                  <a:gd name="T28" fmla="*/ 16 w 20"/>
                  <a:gd name="T29" fmla="*/ 18 h 21"/>
                  <a:gd name="T30" fmla="*/ 18 w 20"/>
                  <a:gd name="T31" fmla="*/ 17 h 21"/>
                  <a:gd name="T32" fmla="*/ 18 w 20"/>
                  <a:gd name="T33" fmla="*/ 14 h 21"/>
                  <a:gd name="T34" fmla="*/ 19 w 20"/>
                  <a:gd name="T35" fmla="*/ 13 h 21"/>
                  <a:gd name="T36" fmla="*/ 19 w 20"/>
                  <a:gd name="T37" fmla="*/ 11 h 21"/>
                  <a:gd name="T38" fmla="*/ 17 w 20"/>
                  <a:gd name="T39" fmla="*/ 8 h 21"/>
                  <a:gd name="T40" fmla="*/ 14 w 20"/>
                  <a:gd name="T41" fmla="*/ 4 h 21"/>
                  <a:gd name="T42" fmla="*/ 12 w 20"/>
                  <a:gd name="T43" fmla="*/ 2 h 21"/>
                  <a:gd name="T44" fmla="*/ 10 w 20"/>
                  <a:gd name="T45" fmla="*/ 0 h 21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0" t="0" r="r" b="b"/>
                <a:pathLst>
                  <a:path w="20" h="21">
                    <a:moveTo>
                      <a:pt x="10" y="0"/>
                    </a:moveTo>
                    <a:lnTo>
                      <a:pt x="9" y="1"/>
                    </a:lnTo>
                    <a:lnTo>
                      <a:pt x="6" y="2"/>
                    </a:lnTo>
                    <a:lnTo>
                      <a:pt x="4" y="4"/>
                    </a:lnTo>
                    <a:lnTo>
                      <a:pt x="3" y="6"/>
                    </a:lnTo>
                    <a:lnTo>
                      <a:pt x="2" y="8"/>
                    </a:lnTo>
                    <a:lnTo>
                      <a:pt x="1" y="11"/>
                    </a:lnTo>
                    <a:lnTo>
                      <a:pt x="1" y="13"/>
                    </a:lnTo>
                    <a:lnTo>
                      <a:pt x="0" y="15"/>
                    </a:lnTo>
                    <a:lnTo>
                      <a:pt x="1" y="17"/>
                    </a:lnTo>
                    <a:lnTo>
                      <a:pt x="4" y="19"/>
                    </a:lnTo>
                    <a:lnTo>
                      <a:pt x="6" y="20"/>
                    </a:lnTo>
                    <a:lnTo>
                      <a:pt x="10" y="20"/>
                    </a:lnTo>
                    <a:lnTo>
                      <a:pt x="13" y="19"/>
                    </a:lnTo>
                    <a:lnTo>
                      <a:pt x="16" y="18"/>
                    </a:lnTo>
                    <a:lnTo>
                      <a:pt x="18" y="17"/>
                    </a:lnTo>
                    <a:lnTo>
                      <a:pt x="18" y="14"/>
                    </a:lnTo>
                    <a:lnTo>
                      <a:pt x="19" y="13"/>
                    </a:lnTo>
                    <a:lnTo>
                      <a:pt x="19" y="11"/>
                    </a:lnTo>
                    <a:lnTo>
                      <a:pt x="17" y="8"/>
                    </a:lnTo>
                    <a:lnTo>
                      <a:pt x="14" y="4"/>
                    </a:lnTo>
                    <a:lnTo>
                      <a:pt x="12" y="2"/>
                    </a:lnTo>
                    <a:lnTo>
                      <a:pt x="10" y="0"/>
                    </a:lnTo>
                  </a:path>
                </a:pathLst>
              </a:custGeom>
              <a:solidFill>
                <a:srgbClr val="3F5F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12700" cap="rnd" cmpd="sng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/>
              <a:lstStyle/>
              <a:p>
                <a:endParaRPr lang="nb-NO"/>
              </a:p>
            </p:txBody>
          </p:sp>
        </p:grpSp>
        <p:grpSp>
          <p:nvGrpSpPr>
            <p:cNvPr id="1055" name="Group 30"/>
            <p:cNvGrpSpPr>
              <a:grpSpLocks/>
            </p:cNvGrpSpPr>
            <p:nvPr/>
          </p:nvGrpSpPr>
          <p:grpSpPr bwMode="auto">
            <a:xfrm>
              <a:off x="6181" y="4103"/>
              <a:ext cx="52" cy="45"/>
              <a:chOff x="6181" y="4103"/>
              <a:chExt cx="52" cy="45"/>
            </a:xfrm>
          </p:grpSpPr>
          <p:sp>
            <p:nvSpPr>
              <p:cNvPr id="1056" name="Freeform 28"/>
              <p:cNvSpPr>
                <a:spLocks/>
              </p:cNvSpPr>
              <p:nvPr/>
            </p:nvSpPr>
            <p:spPr bwMode="auto">
              <a:xfrm>
                <a:off x="6213" y="4126"/>
                <a:ext cx="20" cy="22"/>
              </a:xfrm>
              <a:custGeom>
                <a:avLst/>
                <a:gdLst>
                  <a:gd name="T0" fmla="*/ 10 w 20"/>
                  <a:gd name="T1" fmla="*/ 0 h 22"/>
                  <a:gd name="T2" fmla="*/ 7 w 20"/>
                  <a:gd name="T3" fmla="*/ 1 h 22"/>
                  <a:gd name="T4" fmla="*/ 6 w 20"/>
                  <a:gd name="T5" fmla="*/ 3 h 22"/>
                  <a:gd name="T6" fmla="*/ 4 w 20"/>
                  <a:gd name="T7" fmla="*/ 5 h 22"/>
                  <a:gd name="T8" fmla="*/ 3 w 20"/>
                  <a:gd name="T9" fmla="*/ 7 h 22"/>
                  <a:gd name="T10" fmla="*/ 2 w 20"/>
                  <a:gd name="T11" fmla="*/ 9 h 22"/>
                  <a:gd name="T12" fmla="*/ 1 w 20"/>
                  <a:gd name="T13" fmla="*/ 11 h 22"/>
                  <a:gd name="T14" fmla="*/ 0 w 20"/>
                  <a:gd name="T15" fmla="*/ 12 h 22"/>
                  <a:gd name="T16" fmla="*/ 0 w 20"/>
                  <a:gd name="T17" fmla="*/ 16 h 22"/>
                  <a:gd name="T18" fmla="*/ 1 w 20"/>
                  <a:gd name="T19" fmla="*/ 18 h 22"/>
                  <a:gd name="T20" fmla="*/ 3 w 20"/>
                  <a:gd name="T21" fmla="*/ 19 h 22"/>
                  <a:gd name="T22" fmla="*/ 6 w 20"/>
                  <a:gd name="T23" fmla="*/ 20 h 22"/>
                  <a:gd name="T24" fmla="*/ 9 w 20"/>
                  <a:gd name="T25" fmla="*/ 21 h 22"/>
                  <a:gd name="T26" fmla="*/ 13 w 20"/>
                  <a:gd name="T27" fmla="*/ 20 h 22"/>
                  <a:gd name="T28" fmla="*/ 16 w 20"/>
                  <a:gd name="T29" fmla="*/ 18 h 22"/>
                  <a:gd name="T30" fmla="*/ 18 w 20"/>
                  <a:gd name="T31" fmla="*/ 16 h 22"/>
                  <a:gd name="T32" fmla="*/ 19 w 20"/>
                  <a:gd name="T33" fmla="*/ 14 h 22"/>
                  <a:gd name="T34" fmla="*/ 19 w 20"/>
                  <a:gd name="T35" fmla="*/ 12 h 22"/>
                  <a:gd name="T36" fmla="*/ 19 w 20"/>
                  <a:gd name="T37" fmla="*/ 11 h 22"/>
                  <a:gd name="T38" fmla="*/ 17 w 20"/>
                  <a:gd name="T39" fmla="*/ 8 h 22"/>
                  <a:gd name="T40" fmla="*/ 15 w 20"/>
                  <a:gd name="T41" fmla="*/ 5 h 22"/>
                  <a:gd name="T42" fmla="*/ 13 w 20"/>
                  <a:gd name="T43" fmla="*/ 2 h 22"/>
                  <a:gd name="T44" fmla="*/ 10 w 20"/>
                  <a:gd name="T45" fmla="*/ 0 h 22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0" t="0" r="r" b="b"/>
                <a:pathLst>
                  <a:path w="20" h="22">
                    <a:moveTo>
                      <a:pt x="10" y="0"/>
                    </a:moveTo>
                    <a:lnTo>
                      <a:pt x="7" y="1"/>
                    </a:lnTo>
                    <a:lnTo>
                      <a:pt x="6" y="3"/>
                    </a:lnTo>
                    <a:lnTo>
                      <a:pt x="4" y="5"/>
                    </a:lnTo>
                    <a:lnTo>
                      <a:pt x="3" y="7"/>
                    </a:lnTo>
                    <a:lnTo>
                      <a:pt x="2" y="9"/>
                    </a:lnTo>
                    <a:lnTo>
                      <a:pt x="1" y="11"/>
                    </a:lnTo>
                    <a:lnTo>
                      <a:pt x="0" y="12"/>
                    </a:lnTo>
                    <a:lnTo>
                      <a:pt x="0" y="16"/>
                    </a:lnTo>
                    <a:lnTo>
                      <a:pt x="1" y="18"/>
                    </a:lnTo>
                    <a:lnTo>
                      <a:pt x="3" y="19"/>
                    </a:lnTo>
                    <a:lnTo>
                      <a:pt x="6" y="20"/>
                    </a:lnTo>
                    <a:lnTo>
                      <a:pt x="9" y="21"/>
                    </a:lnTo>
                    <a:lnTo>
                      <a:pt x="13" y="20"/>
                    </a:lnTo>
                    <a:lnTo>
                      <a:pt x="16" y="18"/>
                    </a:lnTo>
                    <a:lnTo>
                      <a:pt x="18" y="16"/>
                    </a:lnTo>
                    <a:lnTo>
                      <a:pt x="19" y="14"/>
                    </a:lnTo>
                    <a:lnTo>
                      <a:pt x="19" y="12"/>
                    </a:lnTo>
                    <a:lnTo>
                      <a:pt x="19" y="11"/>
                    </a:lnTo>
                    <a:lnTo>
                      <a:pt x="17" y="8"/>
                    </a:lnTo>
                    <a:lnTo>
                      <a:pt x="15" y="5"/>
                    </a:lnTo>
                    <a:lnTo>
                      <a:pt x="13" y="2"/>
                    </a:lnTo>
                    <a:lnTo>
                      <a:pt x="10" y="0"/>
                    </a:lnTo>
                  </a:path>
                </a:pathLst>
              </a:custGeom>
              <a:solidFill>
                <a:srgbClr val="0083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12700" cap="rnd" cmpd="sng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1057" name="Freeform 29"/>
              <p:cNvSpPr>
                <a:spLocks/>
              </p:cNvSpPr>
              <p:nvPr/>
            </p:nvSpPr>
            <p:spPr bwMode="auto">
              <a:xfrm>
                <a:off x="6181" y="4103"/>
                <a:ext cx="32" cy="35"/>
              </a:xfrm>
              <a:custGeom>
                <a:avLst/>
                <a:gdLst>
                  <a:gd name="T0" fmla="*/ 6 w 32"/>
                  <a:gd name="T1" fmla="*/ 0 h 35"/>
                  <a:gd name="T2" fmla="*/ 4 w 32"/>
                  <a:gd name="T3" fmla="*/ 2 h 35"/>
                  <a:gd name="T4" fmla="*/ 2 w 32"/>
                  <a:gd name="T5" fmla="*/ 6 h 35"/>
                  <a:gd name="T6" fmla="*/ 1 w 32"/>
                  <a:gd name="T7" fmla="*/ 9 h 35"/>
                  <a:gd name="T8" fmla="*/ 0 w 32"/>
                  <a:gd name="T9" fmla="*/ 12 h 35"/>
                  <a:gd name="T10" fmla="*/ 0 w 32"/>
                  <a:gd name="T11" fmla="*/ 16 h 35"/>
                  <a:gd name="T12" fmla="*/ 0 w 32"/>
                  <a:gd name="T13" fmla="*/ 19 h 35"/>
                  <a:gd name="T14" fmla="*/ 1 w 32"/>
                  <a:gd name="T15" fmla="*/ 22 h 35"/>
                  <a:gd name="T16" fmla="*/ 2 w 32"/>
                  <a:gd name="T17" fmla="*/ 25 h 35"/>
                  <a:gd name="T18" fmla="*/ 4 w 32"/>
                  <a:gd name="T19" fmla="*/ 28 h 35"/>
                  <a:gd name="T20" fmla="*/ 8 w 32"/>
                  <a:gd name="T21" fmla="*/ 30 h 35"/>
                  <a:gd name="T22" fmla="*/ 14 w 32"/>
                  <a:gd name="T23" fmla="*/ 32 h 35"/>
                  <a:gd name="T24" fmla="*/ 21 w 32"/>
                  <a:gd name="T25" fmla="*/ 33 h 35"/>
                  <a:gd name="T26" fmla="*/ 28 w 32"/>
                  <a:gd name="T27" fmla="*/ 34 h 35"/>
                  <a:gd name="T28" fmla="*/ 31 w 32"/>
                  <a:gd name="T29" fmla="*/ 23 h 35"/>
                  <a:gd name="T30" fmla="*/ 23 w 32"/>
                  <a:gd name="T31" fmla="*/ 13 h 35"/>
                  <a:gd name="T32" fmla="*/ 18 w 32"/>
                  <a:gd name="T33" fmla="*/ 7 h 35"/>
                  <a:gd name="T34" fmla="*/ 12 w 32"/>
                  <a:gd name="T35" fmla="*/ 3 h 35"/>
                  <a:gd name="T36" fmla="*/ 6 w 32"/>
                  <a:gd name="T37" fmla="*/ 0 h 35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0" t="0" r="r" b="b"/>
                <a:pathLst>
                  <a:path w="32" h="35">
                    <a:moveTo>
                      <a:pt x="6" y="0"/>
                    </a:moveTo>
                    <a:lnTo>
                      <a:pt x="4" y="2"/>
                    </a:lnTo>
                    <a:lnTo>
                      <a:pt x="2" y="6"/>
                    </a:lnTo>
                    <a:lnTo>
                      <a:pt x="1" y="9"/>
                    </a:lnTo>
                    <a:lnTo>
                      <a:pt x="0" y="12"/>
                    </a:lnTo>
                    <a:lnTo>
                      <a:pt x="0" y="16"/>
                    </a:lnTo>
                    <a:lnTo>
                      <a:pt x="0" y="19"/>
                    </a:lnTo>
                    <a:lnTo>
                      <a:pt x="1" y="22"/>
                    </a:lnTo>
                    <a:lnTo>
                      <a:pt x="2" y="25"/>
                    </a:lnTo>
                    <a:lnTo>
                      <a:pt x="4" y="28"/>
                    </a:lnTo>
                    <a:lnTo>
                      <a:pt x="8" y="30"/>
                    </a:lnTo>
                    <a:lnTo>
                      <a:pt x="14" y="32"/>
                    </a:lnTo>
                    <a:lnTo>
                      <a:pt x="21" y="33"/>
                    </a:lnTo>
                    <a:lnTo>
                      <a:pt x="28" y="34"/>
                    </a:lnTo>
                    <a:lnTo>
                      <a:pt x="31" y="23"/>
                    </a:lnTo>
                    <a:lnTo>
                      <a:pt x="23" y="13"/>
                    </a:lnTo>
                    <a:lnTo>
                      <a:pt x="18" y="7"/>
                    </a:lnTo>
                    <a:lnTo>
                      <a:pt x="12" y="3"/>
                    </a:lnTo>
                    <a:lnTo>
                      <a:pt x="6" y="0"/>
                    </a:lnTo>
                  </a:path>
                </a:pathLst>
              </a:custGeom>
              <a:solidFill>
                <a:srgbClr val="7FFF00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12700" cap="rnd" cmpd="sng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/>
              <a:lstStyle/>
              <a:p>
                <a:endParaRPr lang="nb-NO"/>
              </a:p>
            </p:txBody>
          </p:sp>
        </p:grpSp>
      </p:grpSp>
      <p:grpSp>
        <p:nvGrpSpPr>
          <p:cNvPr id="1038" name="Group 47"/>
          <p:cNvGrpSpPr>
            <a:grpSpLocks/>
          </p:cNvGrpSpPr>
          <p:nvPr/>
        </p:nvGrpSpPr>
        <p:grpSpPr bwMode="auto">
          <a:xfrm>
            <a:off x="9753600" y="6234113"/>
            <a:ext cx="376238" cy="234950"/>
            <a:chOff x="6144" y="3927"/>
            <a:chExt cx="237" cy="148"/>
          </a:xfrm>
        </p:grpSpPr>
        <p:grpSp>
          <p:nvGrpSpPr>
            <p:cNvPr id="1039" name="Group 34"/>
            <p:cNvGrpSpPr>
              <a:grpSpLocks/>
            </p:cNvGrpSpPr>
            <p:nvPr/>
          </p:nvGrpSpPr>
          <p:grpSpPr bwMode="auto">
            <a:xfrm>
              <a:off x="6222" y="4032"/>
              <a:ext cx="94" cy="43"/>
              <a:chOff x="6222" y="4032"/>
              <a:chExt cx="94" cy="43"/>
            </a:xfrm>
          </p:grpSpPr>
          <p:sp>
            <p:nvSpPr>
              <p:cNvPr id="1052" name="Bue 32"/>
              <p:cNvSpPr>
                <a:spLocks/>
              </p:cNvSpPr>
              <p:nvPr/>
            </p:nvSpPr>
            <p:spPr bwMode="auto">
              <a:xfrm>
                <a:off x="6222" y="4032"/>
                <a:ext cx="94" cy="43"/>
              </a:xfrm>
              <a:custGeom>
                <a:avLst/>
                <a:gdLst>
                  <a:gd name="T0" fmla="*/ 0 w 34662"/>
                  <a:gd name="T1" fmla="*/ 0 h 23182"/>
                  <a:gd name="T2" fmla="*/ 0 w 34662"/>
                  <a:gd name="T3" fmla="*/ 0 h 23182"/>
                  <a:gd name="T4" fmla="*/ 0 w 34662"/>
                  <a:gd name="T5" fmla="*/ 0 h 23182"/>
                  <a:gd name="T6" fmla="*/ 0 60000 65536"/>
                  <a:gd name="T7" fmla="*/ 0 60000 65536"/>
                  <a:gd name="T8" fmla="*/ 0 60000 6553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0" t="0" r="r" b="b"/>
                <a:pathLst>
                  <a:path w="34662" h="23182" fill="none" extrusionOk="0">
                    <a:moveTo>
                      <a:pt x="34662" y="18784"/>
                    </a:moveTo>
                    <a:cubicBezTo>
                      <a:pt x="30905" y="21637"/>
                      <a:pt x="26317" y="23181"/>
                      <a:pt x="21600" y="23181"/>
                    </a:cubicBezTo>
                    <a:cubicBezTo>
                      <a:pt x="9670" y="23182"/>
                      <a:pt x="0" y="13511"/>
                      <a:pt x="0" y="1582"/>
                    </a:cubicBezTo>
                    <a:cubicBezTo>
                      <a:pt x="0" y="1054"/>
                      <a:pt x="19" y="526"/>
                      <a:pt x="58" y="-1"/>
                    </a:cubicBezTo>
                  </a:path>
                  <a:path w="34662" h="23182" stroke="0" extrusionOk="0">
                    <a:moveTo>
                      <a:pt x="34662" y="18784"/>
                    </a:moveTo>
                    <a:cubicBezTo>
                      <a:pt x="30905" y="21637"/>
                      <a:pt x="26317" y="23181"/>
                      <a:pt x="21600" y="23181"/>
                    </a:cubicBezTo>
                    <a:cubicBezTo>
                      <a:pt x="9670" y="23182"/>
                      <a:pt x="0" y="13511"/>
                      <a:pt x="0" y="1582"/>
                    </a:cubicBezTo>
                    <a:cubicBezTo>
                      <a:pt x="0" y="1054"/>
                      <a:pt x="19" y="526"/>
                      <a:pt x="58" y="-1"/>
                    </a:cubicBezTo>
                    <a:lnTo>
                      <a:pt x="21600" y="1582"/>
                    </a:lnTo>
                    <a:lnTo>
                      <a:pt x="34662" y="18784"/>
                    </a:lnTo>
                    <a:close/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12700" cap="rnd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/>
              <a:p>
                <a:endParaRPr lang="nb-NO"/>
              </a:p>
            </p:txBody>
          </p:sp>
          <p:sp>
            <p:nvSpPr>
              <p:cNvPr id="1053" name="Freeform 33"/>
              <p:cNvSpPr>
                <a:spLocks/>
              </p:cNvSpPr>
              <p:nvPr/>
            </p:nvSpPr>
            <p:spPr bwMode="auto">
              <a:xfrm>
                <a:off x="6227" y="4033"/>
                <a:ext cx="85" cy="35"/>
              </a:xfrm>
              <a:custGeom>
                <a:avLst/>
                <a:gdLst>
                  <a:gd name="T0" fmla="*/ 84 w 85"/>
                  <a:gd name="T1" fmla="*/ 34 h 35"/>
                  <a:gd name="T2" fmla="*/ 84 w 85"/>
                  <a:gd name="T3" fmla="*/ 5 h 35"/>
                  <a:gd name="T4" fmla="*/ 0 w 85"/>
                  <a:gd name="T5" fmla="*/ 0 h 35"/>
                  <a:gd name="T6" fmla="*/ 84 w 85"/>
                  <a:gd name="T7" fmla="*/ 34 h 35"/>
                  <a:gd name="T8" fmla="*/ 0 60000 65536"/>
                  <a:gd name="T9" fmla="*/ 0 60000 65536"/>
                  <a:gd name="T10" fmla="*/ 0 60000 65536"/>
                  <a:gd name="T11" fmla="*/ 0 60000 6553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0" t="0" r="r" b="b"/>
                <a:pathLst>
                  <a:path w="85" h="35">
                    <a:moveTo>
                      <a:pt x="84" y="34"/>
                    </a:moveTo>
                    <a:lnTo>
                      <a:pt x="84" y="5"/>
                    </a:lnTo>
                    <a:lnTo>
                      <a:pt x="0" y="0"/>
                    </a:lnTo>
                    <a:lnTo>
                      <a:pt x="84" y="34"/>
                    </a:lnTo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12700" cap="rnd" cmpd="sng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/>
              <a:lstStyle/>
              <a:p>
                <a:endParaRPr lang="nb-NO"/>
              </a:p>
            </p:txBody>
          </p:sp>
        </p:grpSp>
        <p:grpSp>
          <p:nvGrpSpPr>
            <p:cNvPr id="1040" name="Group 38"/>
            <p:cNvGrpSpPr>
              <a:grpSpLocks/>
            </p:cNvGrpSpPr>
            <p:nvPr/>
          </p:nvGrpSpPr>
          <p:grpSpPr bwMode="auto">
            <a:xfrm>
              <a:off x="6176" y="3992"/>
              <a:ext cx="205" cy="69"/>
              <a:chOff x="6176" y="3992"/>
              <a:chExt cx="205" cy="69"/>
            </a:xfrm>
          </p:grpSpPr>
          <p:sp>
            <p:nvSpPr>
              <p:cNvPr id="1049" name="Freeform 35"/>
              <p:cNvSpPr>
                <a:spLocks/>
              </p:cNvSpPr>
              <p:nvPr/>
            </p:nvSpPr>
            <p:spPr bwMode="auto">
              <a:xfrm>
                <a:off x="6176" y="3992"/>
                <a:ext cx="205" cy="65"/>
              </a:xfrm>
              <a:custGeom>
                <a:avLst/>
                <a:gdLst>
                  <a:gd name="T0" fmla="*/ 0 w 205"/>
                  <a:gd name="T1" fmla="*/ 17 h 65"/>
                  <a:gd name="T2" fmla="*/ 80 w 205"/>
                  <a:gd name="T3" fmla="*/ 0 h 65"/>
                  <a:gd name="T4" fmla="*/ 204 w 205"/>
                  <a:gd name="T5" fmla="*/ 35 h 65"/>
                  <a:gd name="T6" fmla="*/ 119 w 205"/>
                  <a:gd name="T7" fmla="*/ 64 h 65"/>
                  <a:gd name="T8" fmla="*/ 0 w 205"/>
                  <a:gd name="T9" fmla="*/ 17 h 6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205" h="65">
                    <a:moveTo>
                      <a:pt x="0" y="17"/>
                    </a:moveTo>
                    <a:lnTo>
                      <a:pt x="80" y="0"/>
                    </a:lnTo>
                    <a:lnTo>
                      <a:pt x="204" y="35"/>
                    </a:lnTo>
                    <a:lnTo>
                      <a:pt x="119" y="64"/>
                    </a:lnTo>
                    <a:lnTo>
                      <a:pt x="0" y="17"/>
                    </a:lnTo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12700" cap="rnd" cmpd="sng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1050" name="Freeform 36"/>
              <p:cNvSpPr>
                <a:spLocks/>
              </p:cNvSpPr>
              <p:nvPr/>
            </p:nvSpPr>
            <p:spPr bwMode="auto">
              <a:xfrm>
                <a:off x="6299" y="4032"/>
                <a:ext cx="82" cy="28"/>
              </a:xfrm>
              <a:custGeom>
                <a:avLst/>
                <a:gdLst>
                  <a:gd name="T0" fmla="*/ 0 w 82"/>
                  <a:gd name="T1" fmla="*/ 25 h 28"/>
                  <a:gd name="T2" fmla="*/ 0 w 82"/>
                  <a:gd name="T3" fmla="*/ 27 h 28"/>
                  <a:gd name="T4" fmla="*/ 81 w 82"/>
                  <a:gd name="T5" fmla="*/ 3 h 28"/>
                  <a:gd name="T6" fmla="*/ 81 w 82"/>
                  <a:gd name="T7" fmla="*/ 0 h 28"/>
                  <a:gd name="T8" fmla="*/ 0 w 82"/>
                  <a:gd name="T9" fmla="*/ 25 h 2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82" h="28">
                    <a:moveTo>
                      <a:pt x="0" y="25"/>
                    </a:moveTo>
                    <a:lnTo>
                      <a:pt x="0" y="27"/>
                    </a:lnTo>
                    <a:lnTo>
                      <a:pt x="81" y="3"/>
                    </a:lnTo>
                    <a:lnTo>
                      <a:pt x="81" y="0"/>
                    </a:lnTo>
                    <a:lnTo>
                      <a:pt x="0" y="25"/>
                    </a:lnTo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12700" cap="rnd" cmpd="sng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/>
              <a:lstStyle/>
              <a:p>
                <a:endParaRPr lang="nb-NO"/>
              </a:p>
            </p:txBody>
          </p:sp>
          <p:sp>
            <p:nvSpPr>
              <p:cNvPr id="1051" name="Freeform 37"/>
              <p:cNvSpPr>
                <a:spLocks/>
              </p:cNvSpPr>
              <p:nvPr/>
            </p:nvSpPr>
            <p:spPr bwMode="auto">
              <a:xfrm>
                <a:off x="6176" y="4011"/>
                <a:ext cx="117" cy="50"/>
              </a:xfrm>
              <a:custGeom>
                <a:avLst/>
                <a:gdLst>
                  <a:gd name="T0" fmla="*/ 0 w 117"/>
                  <a:gd name="T1" fmla="*/ 0 h 50"/>
                  <a:gd name="T2" fmla="*/ 0 w 117"/>
                  <a:gd name="T3" fmla="*/ 2 h 50"/>
                  <a:gd name="T4" fmla="*/ 116 w 117"/>
                  <a:gd name="T5" fmla="*/ 49 h 50"/>
                  <a:gd name="T6" fmla="*/ 116 w 117"/>
                  <a:gd name="T7" fmla="*/ 46 h 50"/>
                  <a:gd name="T8" fmla="*/ 0 w 117"/>
                  <a:gd name="T9" fmla="*/ 0 h 5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117" h="50">
                    <a:moveTo>
                      <a:pt x="0" y="0"/>
                    </a:moveTo>
                    <a:lnTo>
                      <a:pt x="0" y="2"/>
                    </a:lnTo>
                    <a:lnTo>
                      <a:pt x="116" y="49"/>
                    </a:lnTo>
                    <a:lnTo>
                      <a:pt x="116" y="46"/>
                    </a:lnTo>
                    <a:lnTo>
                      <a:pt x="0" y="0"/>
                    </a:lnTo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12700" cap="rnd" cmpd="sng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/>
              <a:lstStyle/>
              <a:p>
                <a:endParaRPr lang="nb-NO"/>
              </a:p>
            </p:txBody>
          </p:sp>
        </p:grpSp>
        <p:grpSp>
          <p:nvGrpSpPr>
            <p:cNvPr id="1041" name="Group 43"/>
            <p:cNvGrpSpPr>
              <a:grpSpLocks/>
            </p:cNvGrpSpPr>
            <p:nvPr/>
          </p:nvGrpSpPr>
          <p:grpSpPr bwMode="auto">
            <a:xfrm>
              <a:off x="6144" y="3927"/>
              <a:ext cx="124" cy="94"/>
              <a:chOff x="6144" y="3927"/>
              <a:chExt cx="124" cy="94"/>
            </a:xfrm>
          </p:grpSpPr>
          <p:grpSp>
            <p:nvGrpSpPr>
              <p:cNvPr id="1045" name="Group 41"/>
              <p:cNvGrpSpPr>
                <a:grpSpLocks/>
              </p:cNvGrpSpPr>
              <p:nvPr/>
            </p:nvGrpSpPr>
            <p:grpSpPr bwMode="auto">
              <a:xfrm>
                <a:off x="6217" y="3980"/>
                <a:ext cx="51" cy="41"/>
                <a:chOff x="6217" y="3980"/>
                <a:chExt cx="51" cy="41"/>
              </a:xfrm>
            </p:grpSpPr>
            <p:sp>
              <p:nvSpPr>
                <p:cNvPr id="1047" name="Oval 39"/>
                <p:cNvSpPr>
                  <a:spLocks noChangeArrowheads="1"/>
                </p:cNvSpPr>
                <p:nvPr/>
              </p:nvSpPr>
              <p:spPr bwMode="auto">
                <a:xfrm>
                  <a:off x="6217" y="3980"/>
                  <a:ext cx="7" cy="6"/>
                </a:xfrm>
                <a:prstGeom prst="ellipse">
                  <a:avLst/>
                </a:prstGeom>
                <a:solidFill>
                  <a:schemeClr val="bg2"/>
                </a:solidFill>
                <a:ln>
                  <a:noFill/>
                </a:ln>
                <a:extLst>
                  <a:ext uri="{91240B29-F687-4f45-9708-019B960494DF}">
                    <a14:hiddenLine xmlns="" xmlns:a14="http://schemas.microsoft.com/office/drawing/2010/main" w="12700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>
                  <a:lvl1pPr>
                    <a:defRPr sz="2400">
                      <a:solidFill>
                        <a:schemeClr val="tx1"/>
                      </a:solidFill>
                      <a:latin typeface="Times New Roman" pitchFamily="18" charset="0"/>
                      <a:ea typeface="MS PGothic" pitchFamily="34" charset="-128"/>
                    </a:defRPr>
                  </a:lvl1pPr>
                  <a:lvl2pPr marL="742950" indent="-285750">
                    <a:defRPr sz="2400">
                      <a:solidFill>
                        <a:schemeClr val="tx1"/>
                      </a:solidFill>
                      <a:latin typeface="Times New Roman" pitchFamily="18" charset="0"/>
                      <a:ea typeface="MS PGothic" pitchFamily="34" charset="-128"/>
                    </a:defRPr>
                  </a:lvl2pPr>
                  <a:lvl3pPr marL="1143000" indent="-228600">
                    <a:defRPr sz="2400">
                      <a:solidFill>
                        <a:schemeClr val="tx1"/>
                      </a:solidFill>
                      <a:latin typeface="Times New Roman" pitchFamily="18" charset="0"/>
                      <a:ea typeface="MS PGothic" pitchFamily="34" charset="-128"/>
                    </a:defRPr>
                  </a:lvl3pPr>
                  <a:lvl4pPr marL="1600200" indent="-228600">
                    <a:defRPr sz="2400">
                      <a:solidFill>
                        <a:schemeClr val="tx1"/>
                      </a:solidFill>
                      <a:latin typeface="Times New Roman" pitchFamily="18" charset="0"/>
                      <a:ea typeface="MS PGothic" pitchFamily="34" charset="-128"/>
                    </a:defRPr>
                  </a:lvl4pPr>
                  <a:lvl5pPr marL="2057400" indent="-228600">
                    <a:defRPr sz="2400">
                      <a:solidFill>
                        <a:schemeClr val="tx1"/>
                      </a:solidFill>
                      <a:latin typeface="Times New Roman" pitchFamily="18" charset="0"/>
                      <a:ea typeface="MS PGothic" pitchFamily="34" charset="-128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  <a:ea typeface="MS PGothic" pitchFamily="34" charset="-128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  <a:ea typeface="MS PGothic" pitchFamily="34" charset="-128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  <a:ea typeface="MS PGothic" pitchFamily="34" charset="-128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  <a:ea typeface="MS PGothic" pitchFamily="34" charset="-128"/>
                    </a:defRPr>
                  </a:lvl9pPr>
                </a:lstStyle>
                <a:p>
                  <a:pPr>
                    <a:defRPr/>
                  </a:pPr>
                  <a:endParaRPr lang="nb-NO" altLang="nb-NO">
                    <a:cs typeface="+mn-cs"/>
                  </a:endParaRPr>
                </a:p>
              </p:txBody>
            </p:sp>
            <p:sp>
              <p:nvSpPr>
                <p:cNvPr id="1048" name="Freeform 40"/>
                <p:cNvSpPr>
                  <a:spLocks/>
                </p:cNvSpPr>
                <p:nvPr/>
              </p:nvSpPr>
              <p:spPr bwMode="auto">
                <a:xfrm>
                  <a:off x="6226" y="3990"/>
                  <a:ext cx="42" cy="31"/>
                </a:xfrm>
                <a:custGeom>
                  <a:avLst/>
                  <a:gdLst>
                    <a:gd name="T0" fmla="*/ 0 w 42"/>
                    <a:gd name="T1" fmla="*/ 0 h 31"/>
                    <a:gd name="T2" fmla="*/ 4 w 42"/>
                    <a:gd name="T3" fmla="*/ 6 h 31"/>
                    <a:gd name="T4" fmla="*/ 9 w 42"/>
                    <a:gd name="T5" fmla="*/ 9 h 31"/>
                    <a:gd name="T6" fmla="*/ 16 w 42"/>
                    <a:gd name="T7" fmla="*/ 16 h 31"/>
                    <a:gd name="T8" fmla="*/ 21 w 42"/>
                    <a:gd name="T9" fmla="*/ 21 h 31"/>
                    <a:gd name="T10" fmla="*/ 27 w 42"/>
                    <a:gd name="T11" fmla="*/ 25 h 31"/>
                    <a:gd name="T12" fmla="*/ 33 w 42"/>
                    <a:gd name="T13" fmla="*/ 27 h 31"/>
                    <a:gd name="T14" fmla="*/ 41 w 42"/>
                    <a:gd name="T15" fmla="*/ 30 h 31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0" t="0" r="r" b="b"/>
                  <a:pathLst>
                    <a:path w="42" h="31">
                      <a:moveTo>
                        <a:pt x="0" y="0"/>
                      </a:moveTo>
                      <a:lnTo>
                        <a:pt x="4" y="6"/>
                      </a:lnTo>
                      <a:lnTo>
                        <a:pt x="9" y="9"/>
                      </a:lnTo>
                      <a:lnTo>
                        <a:pt x="16" y="16"/>
                      </a:lnTo>
                      <a:lnTo>
                        <a:pt x="21" y="21"/>
                      </a:lnTo>
                      <a:lnTo>
                        <a:pt x="27" y="25"/>
                      </a:lnTo>
                      <a:lnTo>
                        <a:pt x="33" y="27"/>
                      </a:lnTo>
                      <a:lnTo>
                        <a:pt x="41" y="30"/>
                      </a:lnTo>
                    </a:path>
                  </a:pathLst>
                </a:custGeom>
                <a:solidFill>
                  <a:schemeClr val="bg2"/>
                </a:solidFill>
                <a:ln w="12700" cap="rnd" cmpd="sng">
                  <a:solidFill>
                    <a:srgbClr val="FF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endParaRPr lang="nb-NO"/>
                </a:p>
              </p:txBody>
            </p:sp>
          </p:grpSp>
          <p:sp>
            <p:nvSpPr>
              <p:cNvPr id="1046" name="Freeform 42"/>
              <p:cNvSpPr>
                <a:spLocks/>
              </p:cNvSpPr>
              <p:nvPr/>
            </p:nvSpPr>
            <p:spPr bwMode="auto">
              <a:xfrm>
                <a:off x="6144" y="3927"/>
                <a:ext cx="71" cy="53"/>
              </a:xfrm>
              <a:custGeom>
                <a:avLst/>
                <a:gdLst>
                  <a:gd name="T0" fmla="*/ 2 w 71"/>
                  <a:gd name="T1" fmla="*/ 23 h 53"/>
                  <a:gd name="T2" fmla="*/ 0 w 71"/>
                  <a:gd name="T3" fmla="*/ 26 h 53"/>
                  <a:gd name="T4" fmla="*/ 19 w 71"/>
                  <a:gd name="T5" fmla="*/ 37 h 53"/>
                  <a:gd name="T6" fmla="*/ 30 w 71"/>
                  <a:gd name="T7" fmla="*/ 41 h 53"/>
                  <a:gd name="T8" fmla="*/ 36 w 71"/>
                  <a:gd name="T9" fmla="*/ 44 h 53"/>
                  <a:gd name="T10" fmla="*/ 46 w 71"/>
                  <a:gd name="T11" fmla="*/ 47 h 53"/>
                  <a:gd name="T12" fmla="*/ 57 w 71"/>
                  <a:gd name="T13" fmla="*/ 50 h 53"/>
                  <a:gd name="T14" fmla="*/ 62 w 71"/>
                  <a:gd name="T15" fmla="*/ 52 h 53"/>
                  <a:gd name="T16" fmla="*/ 66 w 71"/>
                  <a:gd name="T17" fmla="*/ 52 h 53"/>
                  <a:gd name="T18" fmla="*/ 68 w 71"/>
                  <a:gd name="T19" fmla="*/ 50 h 53"/>
                  <a:gd name="T20" fmla="*/ 70 w 71"/>
                  <a:gd name="T21" fmla="*/ 47 h 53"/>
                  <a:gd name="T22" fmla="*/ 68 w 71"/>
                  <a:gd name="T23" fmla="*/ 42 h 53"/>
                  <a:gd name="T24" fmla="*/ 66 w 71"/>
                  <a:gd name="T25" fmla="*/ 40 h 53"/>
                  <a:gd name="T26" fmla="*/ 65 w 71"/>
                  <a:gd name="T27" fmla="*/ 39 h 53"/>
                  <a:gd name="T28" fmla="*/ 59 w 71"/>
                  <a:gd name="T29" fmla="*/ 31 h 53"/>
                  <a:gd name="T30" fmla="*/ 54 w 71"/>
                  <a:gd name="T31" fmla="*/ 24 h 53"/>
                  <a:gd name="T32" fmla="*/ 47 w 71"/>
                  <a:gd name="T33" fmla="*/ 19 h 53"/>
                  <a:gd name="T34" fmla="*/ 46 w 71"/>
                  <a:gd name="T35" fmla="*/ 15 h 53"/>
                  <a:gd name="T36" fmla="*/ 44 w 71"/>
                  <a:gd name="T37" fmla="*/ 15 h 53"/>
                  <a:gd name="T38" fmla="*/ 44 w 71"/>
                  <a:gd name="T39" fmla="*/ 17 h 53"/>
                  <a:gd name="T40" fmla="*/ 47 w 71"/>
                  <a:gd name="T41" fmla="*/ 20 h 53"/>
                  <a:gd name="T42" fmla="*/ 40 w 71"/>
                  <a:gd name="T43" fmla="*/ 15 h 53"/>
                  <a:gd name="T44" fmla="*/ 36 w 71"/>
                  <a:gd name="T45" fmla="*/ 10 h 53"/>
                  <a:gd name="T46" fmla="*/ 26 w 71"/>
                  <a:gd name="T47" fmla="*/ 5 h 53"/>
                  <a:gd name="T48" fmla="*/ 22 w 71"/>
                  <a:gd name="T49" fmla="*/ 0 h 53"/>
                  <a:gd name="T50" fmla="*/ 19 w 71"/>
                  <a:gd name="T51" fmla="*/ 2 h 53"/>
                  <a:gd name="T52" fmla="*/ 23 w 71"/>
                  <a:gd name="T53" fmla="*/ 6 h 53"/>
                  <a:gd name="T54" fmla="*/ 33 w 71"/>
                  <a:gd name="T55" fmla="*/ 11 h 53"/>
                  <a:gd name="T56" fmla="*/ 47 w 71"/>
                  <a:gd name="T57" fmla="*/ 26 h 53"/>
                  <a:gd name="T58" fmla="*/ 30 w 71"/>
                  <a:gd name="T59" fmla="*/ 13 h 53"/>
                  <a:gd name="T60" fmla="*/ 17 w 71"/>
                  <a:gd name="T61" fmla="*/ 6 h 53"/>
                  <a:gd name="T62" fmla="*/ 14 w 71"/>
                  <a:gd name="T63" fmla="*/ 8 h 53"/>
                  <a:gd name="T64" fmla="*/ 19 w 71"/>
                  <a:gd name="T65" fmla="*/ 11 h 53"/>
                  <a:gd name="T66" fmla="*/ 22 w 71"/>
                  <a:gd name="T67" fmla="*/ 11 h 53"/>
                  <a:gd name="T68" fmla="*/ 30 w 71"/>
                  <a:gd name="T69" fmla="*/ 16 h 53"/>
                  <a:gd name="T70" fmla="*/ 36 w 71"/>
                  <a:gd name="T71" fmla="*/ 21 h 53"/>
                  <a:gd name="T72" fmla="*/ 39 w 71"/>
                  <a:gd name="T73" fmla="*/ 24 h 53"/>
                  <a:gd name="T74" fmla="*/ 54 w 71"/>
                  <a:gd name="T75" fmla="*/ 36 h 53"/>
                  <a:gd name="T76" fmla="*/ 50 w 71"/>
                  <a:gd name="T77" fmla="*/ 36 h 53"/>
                  <a:gd name="T78" fmla="*/ 36 w 71"/>
                  <a:gd name="T79" fmla="*/ 26 h 53"/>
                  <a:gd name="T80" fmla="*/ 33 w 71"/>
                  <a:gd name="T81" fmla="*/ 24 h 53"/>
                  <a:gd name="T82" fmla="*/ 30 w 71"/>
                  <a:gd name="T83" fmla="*/ 20 h 53"/>
                  <a:gd name="T84" fmla="*/ 19 w 71"/>
                  <a:gd name="T85" fmla="*/ 16 h 53"/>
                  <a:gd name="T86" fmla="*/ 14 w 71"/>
                  <a:gd name="T87" fmla="*/ 14 h 53"/>
                  <a:gd name="T88" fmla="*/ 12 w 71"/>
                  <a:gd name="T89" fmla="*/ 15 h 53"/>
                  <a:gd name="T90" fmla="*/ 19 w 71"/>
                  <a:gd name="T91" fmla="*/ 18 h 53"/>
                  <a:gd name="T92" fmla="*/ 30 w 71"/>
                  <a:gd name="T93" fmla="*/ 26 h 53"/>
                  <a:gd name="T94" fmla="*/ 16 w 71"/>
                  <a:gd name="T95" fmla="*/ 18 h 53"/>
                  <a:gd name="T96" fmla="*/ 11 w 71"/>
                  <a:gd name="T97" fmla="*/ 17 h 53"/>
                  <a:gd name="T98" fmla="*/ 9 w 71"/>
                  <a:gd name="T99" fmla="*/ 18 h 53"/>
                  <a:gd name="T100" fmla="*/ 12 w 71"/>
                  <a:gd name="T101" fmla="*/ 19 h 53"/>
                  <a:gd name="T102" fmla="*/ 20 w 71"/>
                  <a:gd name="T103" fmla="*/ 23 h 53"/>
                  <a:gd name="T104" fmla="*/ 27 w 71"/>
                  <a:gd name="T105" fmla="*/ 26 h 53"/>
                  <a:gd name="T106" fmla="*/ 22 w 71"/>
                  <a:gd name="T107" fmla="*/ 26 h 53"/>
                  <a:gd name="T108" fmla="*/ 9 w 71"/>
                  <a:gd name="T109" fmla="*/ 20 h 53"/>
                  <a:gd name="T110" fmla="*/ 5 w 71"/>
                  <a:gd name="T111" fmla="*/ 21 h 53"/>
                  <a:gd name="T112" fmla="*/ 11 w 71"/>
                  <a:gd name="T113" fmla="*/ 23 h 53"/>
                  <a:gd name="T114" fmla="*/ 14 w 71"/>
                  <a:gd name="T115" fmla="*/ 26 h 53"/>
                  <a:gd name="T116" fmla="*/ 2 w 71"/>
                  <a:gd name="T117" fmla="*/ 23 h 53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60000 65536"/>
                  <a:gd name="T172" fmla="*/ 0 60000 65536"/>
                  <a:gd name="T173" fmla="*/ 0 60000 65536"/>
                  <a:gd name="T174" fmla="*/ 0 60000 65536"/>
                  <a:gd name="T175" fmla="*/ 0 60000 65536"/>
                  <a:gd name="T176" fmla="*/ 0 60000 65536"/>
                </a:gdLst>
                <a:ahLst/>
                <a:cxnLst>
                  <a:cxn ang="T118">
                    <a:pos x="T0" y="T1"/>
                  </a:cxn>
                  <a:cxn ang="T119">
                    <a:pos x="T2" y="T3"/>
                  </a:cxn>
                  <a:cxn ang="T120">
                    <a:pos x="T4" y="T5"/>
                  </a:cxn>
                  <a:cxn ang="T121">
                    <a:pos x="T6" y="T7"/>
                  </a:cxn>
                  <a:cxn ang="T122">
                    <a:pos x="T8" y="T9"/>
                  </a:cxn>
                  <a:cxn ang="T123">
                    <a:pos x="T10" y="T11"/>
                  </a:cxn>
                  <a:cxn ang="T124">
                    <a:pos x="T12" y="T13"/>
                  </a:cxn>
                  <a:cxn ang="T125">
                    <a:pos x="T14" y="T15"/>
                  </a:cxn>
                  <a:cxn ang="T126">
                    <a:pos x="T16" y="T17"/>
                  </a:cxn>
                  <a:cxn ang="T127">
                    <a:pos x="T18" y="T19"/>
                  </a:cxn>
                  <a:cxn ang="T128">
                    <a:pos x="T20" y="T21"/>
                  </a:cxn>
                  <a:cxn ang="T129">
                    <a:pos x="T22" y="T23"/>
                  </a:cxn>
                  <a:cxn ang="T130">
                    <a:pos x="T24" y="T25"/>
                  </a:cxn>
                  <a:cxn ang="T131">
                    <a:pos x="T26" y="T27"/>
                  </a:cxn>
                  <a:cxn ang="T132">
                    <a:pos x="T28" y="T29"/>
                  </a:cxn>
                  <a:cxn ang="T133">
                    <a:pos x="T30" y="T31"/>
                  </a:cxn>
                  <a:cxn ang="T134">
                    <a:pos x="T32" y="T33"/>
                  </a:cxn>
                  <a:cxn ang="T135">
                    <a:pos x="T34" y="T35"/>
                  </a:cxn>
                  <a:cxn ang="T136">
                    <a:pos x="T36" y="T37"/>
                  </a:cxn>
                  <a:cxn ang="T137">
                    <a:pos x="T38" y="T39"/>
                  </a:cxn>
                  <a:cxn ang="T138">
                    <a:pos x="T40" y="T41"/>
                  </a:cxn>
                  <a:cxn ang="T139">
                    <a:pos x="T42" y="T43"/>
                  </a:cxn>
                  <a:cxn ang="T140">
                    <a:pos x="T44" y="T45"/>
                  </a:cxn>
                  <a:cxn ang="T141">
                    <a:pos x="T46" y="T47"/>
                  </a:cxn>
                  <a:cxn ang="T142">
                    <a:pos x="T48" y="T49"/>
                  </a:cxn>
                  <a:cxn ang="T143">
                    <a:pos x="T50" y="T51"/>
                  </a:cxn>
                  <a:cxn ang="T144">
                    <a:pos x="T52" y="T53"/>
                  </a:cxn>
                  <a:cxn ang="T145">
                    <a:pos x="T54" y="T55"/>
                  </a:cxn>
                  <a:cxn ang="T146">
                    <a:pos x="T56" y="T57"/>
                  </a:cxn>
                  <a:cxn ang="T147">
                    <a:pos x="T58" y="T59"/>
                  </a:cxn>
                  <a:cxn ang="T148">
                    <a:pos x="T60" y="T61"/>
                  </a:cxn>
                  <a:cxn ang="T149">
                    <a:pos x="T62" y="T63"/>
                  </a:cxn>
                  <a:cxn ang="T150">
                    <a:pos x="T64" y="T65"/>
                  </a:cxn>
                  <a:cxn ang="T151">
                    <a:pos x="T66" y="T67"/>
                  </a:cxn>
                  <a:cxn ang="T152">
                    <a:pos x="T68" y="T69"/>
                  </a:cxn>
                  <a:cxn ang="T153">
                    <a:pos x="T70" y="T71"/>
                  </a:cxn>
                  <a:cxn ang="T154">
                    <a:pos x="T72" y="T73"/>
                  </a:cxn>
                  <a:cxn ang="T155">
                    <a:pos x="T74" y="T75"/>
                  </a:cxn>
                  <a:cxn ang="T156">
                    <a:pos x="T76" y="T77"/>
                  </a:cxn>
                  <a:cxn ang="T157">
                    <a:pos x="T78" y="T79"/>
                  </a:cxn>
                  <a:cxn ang="T158">
                    <a:pos x="T80" y="T81"/>
                  </a:cxn>
                  <a:cxn ang="T159">
                    <a:pos x="T82" y="T83"/>
                  </a:cxn>
                  <a:cxn ang="T160">
                    <a:pos x="T84" y="T85"/>
                  </a:cxn>
                  <a:cxn ang="T161">
                    <a:pos x="T86" y="T87"/>
                  </a:cxn>
                  <a:cxn ang="T162">
                    <a:pos x="T88" y="T89"/>
                  </a:cxn>
                  <a:cxn ang="T163">
                    <a:pos x="T90" y="T91"/>
                  </a:cxn>
                  <a:cxn ang="T164">
                    <a:pos x="T92" y="T93"/>
                  </a:cxn>
                  <a:cxn ang="T165">
                    <a:pos x="T94" y="T95"/>
                  </a:cxn>
                  <a:cxn ang="T166">
                    <a:pos x="T96" y="T97"/>
                  </a:cxn>
                  <a:cxn ang="T167">
                    <a:pos x="T98" y="T99"/>
                  </a:cxn>
                  <a:cxn ang="T168">
                    <a:pos x="T100" y="T101"/>
                  </a:cxn>
                  <a:cxn ang="T169">
                    <a:pos x="T102" y="T103"/>
                  </a:cxn>
                  <a:cxn ang="T170">
                    <a:pos x="T104" y="T105"/>
                  </a:cxn>
                  <a:cxn ang="T171">
                    <a:pos x="T106" y="T107"/>
                  </a:cxn>
                  <a:cxn ang="T172">
                    <a:pos x="T108" y="T109"/>
                  </a:cxn>
                  <a:cxn ang="T173">
                    <a:pos x="T110" y="T111"/>
                  </a:cxn>
                  <a:cxn ang="T174">
                    <a:pos x="T112" y="T113"/>
                  </a:cxn>
                  <a:cxn ang="T175">
                    <a:pos x="T114" y="T115"/>
                  </a:cxn>
                  <a:cxn ang="T176">
                    <a:pos x="T116" y="T117"/>
                  </a:cxn>
                </a:cxnLst>
                <a:rect l="0" t="0" r="r" b="b"/>
                <a:pathLst>
                  <a:path w="71" h="53">
                    <a:moveTo>
                      <a:pt x="2" y="23"/>
                    </a:moveTo>
                    <a:lnTo>
                      <a:pt x="0" y="26"/>
                    </a:lnTo>
                    <a:lnTo>
                      <a:pt x="19" y="37"/>
                    </a:lnTo>
                    <a:lnTo>
                      <a:pt x="30" y="41"/>
                    </a:lnTo>
                    <a:lnTo>
                      <a:pt x="36" y="44"/>
                    </a:lnTo>
                    <a:lnTo>
                      <a:pt x="46" y="47"/>
                    </a:lnTo>
                    <a:lnTo>
                      <a:pt x="57" y="50"/>
                    </a:lnTo>
                    <a:lnTo>
                      <a:pt x="62" y="52"/>
                    </a:lnTo>
                    <a:lnTo>
                      <a:pt x="66" y="52"/>
                    </a:lnTo>
                    <a:lnTo>
                      <a:pt x="68" y="50"/>
                    </a:lnTo>
                    <a:lnTo>
                      <a:pt x="70" y="47"/>
                    </a:lnTo>
                    <a:lnTo>
                      <a:pt x="68" y="42"/>
                    </a:lnTo>
                    <a:lnTo>
                      <a:pt x="66" y="40"/>
                    </a:lnTo>
                    <a:lnTo>
                      <a:pt x="65" y="39"/>
                    </a:lnTo>
                    <a:lnTo>
                      <a:pt x="59" y="31"/>
                    </a:lnTo>
                    <a:lnTo>
                      <a:pt x="54" y="24"/>
                    </a:lnTo>
                    <a:lnTo>
                      <a:pt x="47" y="19"/>
                    </a:lnTo>
                    <a:lnTo>
                      <a:pt x="46" y="15"/>
                    </a:lnTo>
                    <a:lnTo>
                      <a:pt x="44" y="15"/>
                    </a:lnTo>
                    <a:lnTo>
                      <a:pt x="44" y="17"/>
                    </a:lnTo>
                    <a:lnTo>
                      <a:pt x="47" y="20"/>
                    </a:lnTo>
                    <a:lnTo>
                      <a:pt x="40" y="15"/>
                    </a:lnTo>
                    <a:lnTo>
                      <a:pt x="36" y="10"/>
                    </a:lnTo>
                    <a:lnTo>
                      <a:pt x="26" y="5"/>
                    </a:lnTo>
                    <a:lnTo>
                      <a:pt x="22" y="0"/>
                    </a:lnTo>
                    <a:lnTo>
                      <a:pt x="19" y="2"/>
                    </a:lnTo>
                    <a:lnTo>
                      <a:pt x="23" y="6"/>
                    </a:lnTo>
                    <a:lnTo>
                      <a:pt x="33" y="11"/>
                    </a:lnTo>
                    <a:lnTo>
                      <a:pt x="47" y="26"/>
                    </a:lnTo>
                    <a:lnTo>
                      <a:pt x="30" y="13"/>
                    </a:lnTo>
                    <a:lnTo>
                      <a:pt x="17" y="6"/>
                    </a:lnTo>
                    <a:lnTo>
                      <a:pt x="14" y="8"/>
                    </a:lnTo>
                    <a:lnTo>
                      <a:pt x="19" y="11"/>
                    </a:lnTo>
                    <a:lnTo>
                      <a:pt x="22" y="11"/>
                    </a:lnTo>
                    <a:lnTo>
                      <a:pt x="30" y="16"/>
                    </a:lnTo>
                    <a:lnTo>
                      <a:pt x="36" y="21"/>
                    </a:lnTo>
                    <a:lnTo>
                      <a:pt x="39" y="24"/>
                    </a:lnTo>
                    <a:lnTo>
                      <a:pt x="54" y="36"/>
                    </a:lnTo>
                    <a:lnTo>
                      <a:pt x="50" y="36"/>
                    </a:lnTo>
                    <a:lnTo>
                      <a:pt x="36" y="26"/>
                    </a:lnTo>
                    <a:lnTo>
                      <a:pt x="33" y="24"/>
                    </a:lnTo>
                    <a:lnTo>
                      <a:pt x="30" y="20"/>
                    </a:lnTo>
                    <a:lnTo>
                      <a:pt x="19" y="16"/>
                    </a:lnTo>
                    <a:lnTo>
                      <a:pt x="14" y="14"/>
                    </a:lnTo>
                    <a:lnTo>
                      <a:pt x="12" y="15"/>
                    </a:lnTo>
                    <a:lnTo>
                      <a:pt x="19" y="18"/>
                    </a:lnTo>
                    <a:lnTo>
                      <a:pt x="30" y="26"/>
                    </a:lnTo>
                    <a:lnTo>
                      <a:pt x="16" y="18"/>
                    </a:lnTo>
                    <a:lnTo>
                      <a:pt x="11" y="17"/>
                    </a:lnTo>
                    <a:lnTo>
                      <a:pt x="9" y="18"/>
                    </a:lnTo>
                    <a:lnTo>
                      <a:pt x="12" y="19"/>
                    </a:lnTo>
                    <a:lnTo>
                      <a:pt x="20" y="23"/>
                    </a:lnTo>
                    <a:lnTo>
                      <a:pt x="27" y="26"/>
                    </a:lnTo>
                    <a:lnTo>
                      <a:pt x="22" y="26"/>
                    </a:lnTo>
                    <a:lnTo>
                      <a:pt x="9" y="20"/>
                    </a:lnTo>
                    <a:lnTo>
                      <a:pt x="5" y="21"/>
                    </a:lnTo>
                    <a:lnTo>
                      <a:pt x="11" y="23"/>
                    </a:lnTo>
                    <a:lnTo>
                      <a:pt x="14" y="26"/>
                    </a:lnTo>
                    <a:lnTo>
                      <a:pt x="2" y="23"/>
                    </a:lnTo>
                  </a:path>
                </a:pathLst>
              </a:cu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12700" cap="rnd" cmpd="sng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14:hiddenLine>
                </a:ext>
              </a:extLst>
            </p:spPr>
            <p:txBody>
              <a:bodyPr/>
              <a:lstStyle/>
              <a:p>
                <a:endParaRPr lang="nb-NO"/>
              </a:p>
            </p:txBody>
          </p:sp>
        </p:grpSp>
        <p:grpSp>
          <p:nvGrpSpPr>
            <p:cNvPr id="1042" name="Group 46"/>
            <p:cNvGrpSpPr>
              <a:grpSpLocks/>
            </p:cNvGrpSpPr>
            <p:nvPr/>
          </p:nvGrpSpPr>
          <p:grpSpPr bwMode="auto">
            <a:xfrm>
              <a:off x="6265" y="4016"/>
              <a:ext cx="16" cy="5"/>
              <a:chOff x="6265" y="4016"/>
              <a:chExt cx="16" cy="5"/>
            </a:xfrm>
          </p:grpSpPr>
          <p:sp>
            <p:nvSpPr>
              <p:cNvPr id="1043" name="Oval 44"/>
              <p:cNvSpPr>
                <a:spLocks noChangeArrowheads="1"/>
              </p:cNvSpPr>
              <p:nvPr/>
            </p:nvSpPr>
            <p:spPr bwMode="auto">
              <a:xfrm>
                <a:off x="6265" y="4017"/>
                <a:ext cx="16" cy="4"/>
              </a:xfrm>
              <a:prstGeom prst="ellipse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12700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Times New Roman" pitchFamily="18" charset="0"/>
                    <a:ea typeface="MS PGothic" pitchFamily="34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pitchFamily="18" charset="0"/>
                    <a:ea typeface="MS PGothic" pitchFamily="34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pitchFamily="18" charset="0"/>
                    <a:ea typeface="MS PGothic" pitchFamily="34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pitchFamily="18" charset="0"/>
                    <a:ea typeface="MS PGothic" pitchFamily="34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pitchFamily="18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  <a:ea typeface="MS PGothic" pitchFamily="34" charset="-128"/>
                  </a:defRPr>
                </a:lvl9pPr>
              </a:lstStyle>
              <a:p>
                <a:pPr>
                  <a:defRPr/>
                </a:pPr>
                <a:endParaRPr lang="nb-NO" altLang="nb-NO">
                  <a:cs typeface="+mn-cs"/>
                </a:endParaRPr>
              </a:p>
            </p:txBody>
          </p:sp>
          <p:sp>
            <p:nvSpPr>
              <p:cNvPr id="1044" name="Oval 45"/>
              <p:cNvSpPr>
                <a:spLocks noChangeArrowheads="1"/>
              </p:cNvSpPr>
              <p:nvPr/>
            </p:nvSpPr>
            <p:spPr bwMode="auto">
              <a:xfrm>
                <a:off x="6265" y="4016"/>
                <a:ext cx="16" cy="4"/>
              </a:xfrm>
              <a:prstGeom prst="ellipse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="" xmlns:a14="http://schemas.microsoft.com/office/drawing/2010/main" w="12700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wrap="none" anchor="ctr"/>
              <a:lstStyle>
                <a:lvl1pPr>
                  <a:defRPr sz="2400">
                    <a:solidFill>
                      <a:schemeClr val="tx1"/>
                    </a:solidFill>
                    <a:latin typeface="Times New Roman" pitchFamily="18" charset="0"/>
                    <a:ea typeface="MS PGothic" pitchFamily="34" charset="-128"/>
                  </a:defRPr>
                </a:lvl1pPr>
                <a:lvl2pPr marL="742950" indent="-285750">
                  <a:defRPr sz="2400">
                    <a:solidFill>
                      <a:schemeClr val="tx1"/>
                    </a:solidFill>
                    <a:latin typeface="Times New Roman" pitchFamily="18" charset="0"/>
                    <a:ea typeface="MS PGothic" pitchFamily="34" charset="-128"/>
                  </a:defRPr>
                </a:lvl2pPr>
                <a:lvl3pPr marL="1143000" indent="-228600">
                  <a:defRPr sz="2400">
                    <a:solidFill>
                      <a:schemeClr val="tx1"/>
                    </a:solidFill>
                    <a:latin typeface="Times New Roman" pitchFamily="18" charset="0"/>
                    <a:ea typeface="MS PGothic" pitchFamily="34" charset="-128"/>
                  </a:defRPr>
                </a:lvl3pPr>
                <a:lvl4pPr marL="1600200" indent="-228600">
                  <a:defRPr sz="2400">
                    <a:solidFill>
                      <a:schemeClr val="tx1"/>
                    </a:solidFill>
                    <a:latin typeface="Times New Roman" pitchFamily="18" charset="0"/>
                    <a:ea typeface="MS PGothic" pitchFamily="34" charset="-128"/>
                  </a:defRPr>
                </a:lvl4pPr>
                <a:lvl5pPr marL="2057400" indent="-228600">
                  <a:defRPr sz="2400">
                    <a:solidFill>
                      <a:schemeClr val="tx1"/>
                    </a:solidFill>
                    <a:latin typeface="Times New Roman" pitchFamily="18" charset="0"/>
                    <a:ea typeface="MS PGothic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  <a:ea typeface="MS PGothic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  <a:ea typeface="MS PGothic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  <a:ea typeface="MS PGothic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Times New Roman" pitchFamily="18" charset="0"/>
                    <a:ea typeface="MS PGothic" pitchFamily="34" charset="-128"/>
                  </a:defRPr>
                </a:lvl9pPr>
              </a:lstStyle>
              <a:p>
                <a:pPr>
                  <a:defRPr/>
                </a:pPr>
                <a:endParaRPr lang="nb-NO" altLang="nb-NO">
                  <a:cs typeface="+mn-cs"/>
                </a:endParaRPr>
              </a:p>
            </p:txBody>
          </p:sp>
        </p:grpSp>
      </p:grpSp>
      <p:sp>
        <p:nvSpPr>
          <p:cNvPr id="3" name="TekstSylinder 2">
            <a:extLst>
              <a:ext uri="{FF2B5EF4-FFF2-40B4-BE49-F238E27FC236}">
                <a16:creationId xmlns:a16="http://schemas.microsoft.com/office/drawing/2014/main" id="{B4E45BA5-1446-2D20-8F20-987A6FB7478B}"/>
              </a:ext>
            </a:extLst>
          </p:cNvPr>
          <p:cNvSpPr txBox="1"/>
          <p:nvPr userDrawn="1">
            <p:extLst>
              <p:ext uri="{1162E1C5-73C7-4A58-AE30-91384D911F3F}">
                <p184:classification xmlns:p184="http://schemas.microsoft.com/office/powerpoint/2018/4/main" val="ftr"/>
              </p:ext>
            </p:extLst>
          </p:nvPr>
        </p:nvSpPr>
        <p:spPr>
          <a:xfrm>
            <a:off x="63500" y="6642100"/>
            <a:ext cx="1177925" cy="15240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nb-NO" sz="100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Følsomhet Intern (gul)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i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MS PGothic" pitchFamily="34" charset="-128"/>
          <a:cs typeface="MS PGothic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 i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charset="0"/>
          <a:ea typeface="MS PGothic" pitchFamily="34" charset="-128"/>
          <a:cs typeface="MS PGothic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 i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charset="0"/>
          <a:ea typeface="MS PGothic" pitchFamily="34" charset="-128"/>
          <a:cs typeface="MS PGothic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 i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charset="0"/>
          <a:ea typeface="MS PGothic" pitchFamily="34" charset="-128"/>
          <a:cs typeface="MS PGothic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 i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charset="0"/>
          <a:ea typeface="MS PGothic" pitchFamily="34" charset="-128"/>
          <a:cs typeface="MS PGothic" charset="0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sz="4400" i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charset="0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sz="4400" i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charset="0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sz="4400" i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charset="0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sz="4400" i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5000"/>
        <a:buFont typeface="Monotype Sorts" charset="0"/>
        <a:buChar char=""/>
        <a:defRPr sz="3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Char char="–"/>
        <a:defRPr sz="28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100000"/>
        <a:buChar char="»"/>
        <a:defRPr sz="24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65000"/>
        <a:buFont typeface="Monotype Sorts" charset="0"/>
        <a:buChar char=""/>
        <a:defRPr sz="20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Char char="–"/>
        <a:defRPr sz="20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Char char="–"/>
        <a:defRPr sz="2000">
          <a:solidFill>
            <a:schemeClr val="tx1"/>
          </a:solidFill>
          <a:latin typeface="+mn-lt"/>
          <a:ea typeface="ＭＳ Ｐゴシック" charset="-128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Char char="–"/>
        <a:defRPr sz="2000">
          <a:solidFill>
            <a:schemeClr val="tx1"/>
          </a:solidFill>
          <a:latin typeface="+mn-lt"/>
          <a:ea typeface="ＭＳ Ｐゴシック" charset="-128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Char char="–"/>
        <a:defRPr sz="2000">
          <a:solidFill>
            <a:schemeClr val="tx1"/>
          </a:solidFill>
          <a:latin typeface="+mn-lt"/>
          <a:ea typeface="ＭＳ Ｐゴシック" charset="-128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100000"/>
        <a:buChar char="–"/>
        <a:defRPr sz="2000">
          <a:solidFill>
            <a:schemeClr val="tx1"/>
          </a:solidFill>
          <a:latin typeface="+mn-lt"/>
          <a:ea typeface="ＭＳ Ｐゴシック" charset="-128"/>
        </a:defRPr>
      </a:lvl9pPr>
    </p:bodyStyle>
    <p:otherStyle>
      <a:defPPr>
        <a:defRPr lang="nn-NO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2.jpeg"/><Relationship Id="rId4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hyperlink" Target="http://www.stomponstep1.com/pedigrees-patterns-of-genetic-inheritance/" TargetMode="Externa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hyperlink" Target="http://www.google.no/url?sa=i&amp;rct=j&amp;q=&amp;esrc=s&amp;source=images&amp;cd=&amp;ved=0ahUKEwjKgMT5n8_VAhVEWBQKHVCeDMsQjRwIBw&amp;url=http://www.stomponstep1.com/pedigrees-patterns-of-genetic-inheritance/&amp;psig=AFQjCNHgN95qohm55JVXN6in2IyLZRMGXQ&amp;ust=1502543147019527" TargetMode="Externa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hyperlink" Target="http://www.google.no/url?sa=i&amp;rct=j&amp;q=&amp;esrc=s&amp;source=images&amp;cd=&amp;cad=rja&amp;uact=8&amp;ved=0ahUKEwizrZPnos_VAhXGOxQKHb9EBVAQjRwIBw&amp;url=http://www.stomponstep1.com/pedigrees-patterns-of-genetic-inheritance/&amp;psig=AFQjCNFiqgdUgXEFfsKoySJlRFs31rNwbw&amp;ust=1502544018127335" TargetMode="Externa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9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4.png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tif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8.jp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895028" y="2276872"/>
            <a:ext cx="8763000" cy="1656184"/>
          </a:xfrm>
        </p:spPr>
        <p:txBody>
          <a:bodyPr/>
          <a:lstStyle/>
          <a:p>
            <a:pPr algn="ctr" defTabSz="901700">
              <a:defRPr/>
            </a:pPr>
            <a:r>
              <a:rPr lang="nn-NO" sz="6600" dirty="0">
                <a:latin typeface="Arial" panose="020B0604020202020204" pitchFamily="34" charset="0"/>
                <a:ea typeface="ＭＳ Ｐゴシック" charset="0"/>
                <a:cs typeface="Arial" panose="020B0604020202020204" pitchFamily="34" charset="0"/>
              </a:rPr>
              <a:t>Medisinsk </a:t>
            </a:r>
            <a:r>
              <a:rPr lang="nn-NO" sz="6600" dirty="0" err="1">
                <a:latin typeface="Arial" panose="020B0604020202020204" pitchFamily="34" charset="0"/>
                <a:ea typeface="ＭＳ Ｐゴシック" charset="0"/>
                <a:cs typeface="Arial" panose="020B0604020202020204" pitchFamily="34" charset="0"/>
              </a:rPr>
              <a:t>genomikk</a:t>
            </a:r>
            <a:endParaRPr lang="nn-NO" sz="6600" dirty="0">
              <a:latin typeface="Arial" panose="020B0604020202020204" pitchFamily="34" charset="0"/>
              <a:ea typeface="ＭＳ Ｐゴシック" charset="0"/>
              <a:cs typeface="Arial" panose="020B0604020202020204" pitchFamily="34" charset="0"/>
            </a:endParaRPr>
          </a:p>
        </p:txBody>
      </p:sp>
      <p:sp>
        <p:nvSpPr>
          <p:cNvPr id="4098" name="Rectangle 4"/>
          <p:cNvSpPr>
            <a:spLocks noChangeArrowheads="1"/>
          </p:cNvSpPr>
          <p:nvPr/>
        </p:nvSpPr>
        <p:spPr bwMode="auto">
          <a:xfrm>
            <a:off x="2648236" y="4293096"/>
            <a:ext cx="5256584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nn-NO" sz="1600" i="1" dirty="0">
                <a:latin typeface="Arial" panose="020B0604020202020204" pitchFamily="34" charset="0"/>
                <a:cs typeface="Arial" panose="020B0604020202020204" pitchFamily="34" charset="0"/>
              </a:rPr>
              <a:t>Gunnar </a:t>
            </a:r>
            <a:r>
              <a:rPr lang="nn-NO" sz="1600" i="1" dirty="0" err="1">
                <a:latin typeface="Arial" panose="020B0604020202020204" pitchFamily="34" charset="0"/>
                <a:cs typeface="Arial" panose="020B0604020202020204" pitchFamily="34" charset="0"/>
              </a:rPr>
              <a:t>Douzgos</a:t>
            </a:r>
            <a:r>
              <a:rPr lang="nn-NO" sz="1600" i="1" dirty="0">
                <a:latin typeface="Arial" panose="020B0604020202020204" pitchFamily="34" charset="0"/>
                <a:cs typeface="Arial" panose="020B0604020202020204" pitchFamily="34" charset="0"/>
              </a:rPr>
              <a:t> Houge </a:t>
            </a:r>
          </a:p>
          <a:p>
            <a:pPr algn="ctr"/>
            <a:r>
              <a:rPr lang="nn-NO" sz="1600" i="1" dirty="0">
                <a:latin typeface="Arial" panose="020B0604020202020204" pitchFamily="34" charset="0"/>
                <a:cs typeface="Arial" panose="020B0604020202020204" pitchFamily="34" charset="0"/>
              </a:rPr>
              <a:t>Spesialist i medisinsk genetikk</a:t>
            </a:r>
          </a:p>
          <a:p>
            <a:pPr algn="ctr"/>
            <a:r>
              <a:rPr lang="nn-NO" sz="1600" i="1" dirty="0">
                <a:latin typeface="Arial" panose="020B0604020202020204" pitchFamily="34" charset="0"/>
                <a:cs typeface="Arial" panose="020B0604020202020204" pitchFamily="34" charset="0"/>
              </a:rPr>
              <a:t>Leder for </a:t>
            </a:r>
            <a:r>
              <a:rPr lang="nn-NO" sz="1600" i="1" dirty="0" err="1">
                <a:latin typeface="Arial" panose="020B0604020202020204" pitchFamily="34" charset="0"/>
                <a:cs typeface="Arial" panose="020B0604020202020204" pitchFamily="34" charset="0"/>
              </a:rPr>
              <a:t>NorPreM</a:t>
            </a:r>
            <a:r>
              <a:rPr lang="nn-NO" sz="1600" i="1" dirty="0">
                <a:latin typeface="Arial" panose="020B0604020202020204" pitchFamily="34" charset="0"/>
                <a:cs typeface="Arial" panose="020B0604020202020204" pitchFamily="34" charset="0"/>
              </a:rPr>
              <a:t> i Helse Vest</a:t>
            </a:r>
          </a:p>
        </p:txBody>
      </p:sp>
    </p:spTree>
    <p:extLst>
      <p:ext uri="{BB962C8B-B14F-4D97-AF65-F5344CB8AC3E}">
        <p14:creationId xmlns:p14="http://schemas.microsoft.com/office/powerpoint/2010/main" val="5917933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4380"/>
    </mc:Choice>
    <mc:Fallback xmlns="">
      <p:transition spd="slow" advTm="24380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3" descr="D:\kuloth\2015\10-Oct\20-10-2015\nrg_aop\slides_img\nrg3999-f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576" y="188640"/>
            <a:ext cx="10223500" cy="6480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5" name="TekstSylinder 1"/>
          <p:cNvSpPr txBox="1">
            <a:spLocks noChangeArrowheads="1"/>
          </p:cNvSpPr>
          <p:nvPr/>
        </p:nvSpPr>
        <p:spPr bwMode="auto">
          <a:xfrm>
            <a:off x="4855468" y="3415040"/>
            <a:ext cx="344517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1pPr>
            <a:lvl2pPr>
              <a:defRPr sz="28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3pPr>
            <a:lvl4pPr>
              <a:defRPr sz="20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4pPr>
            <a:lvl5pPr>
              <a:defRPr sz="20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5pPr>
            <a:lvl6pPr>
              <a:defRPr sz="20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6pPr>
            <a:lvl7pPr>
              <a:defRPr sz="20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7pPr>
            <a:lvl8pPr>
              <a:defRPr sz="20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8pPr>
            <a:lvl9pPr>
              <a:defRPr sz="20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9pPr>
          </a:lstStyle>
          <a:p>
            <a:r>
              <a:rPr lang="nb-NO" sz="2800" dirty="0" err="1">
                <a:solidFill>
                  <a:schemeClr val="bg2"/>
                </a:solidFill>
                <a:latin typeface="Arial" charset="0"/>
                <a:cs typeface="Arial" charset="0"/>
              </a:rPr>
              <a:t>Copy</a:t>
            </a:r>
            <a:r>
              <a:rPr lang="nb-NO" sz="2800" dirty="0">
                <a:solidFill>
                  <a:schemeClr val="bg2"/>
                </a:solidFill>
                <a:latin typeface="Arial" charset="0"/>
                <a:cs typeface="Arial" charset="0"/>
              </a:rPr>
              <a:t> </a:t>
            </a:r>
            <a:r>
              <a:rPr lang="nb-NO" sz="2800" dirty="0" err="1">
                <a:solidFill>
                  <a:schemeClr val="bg2"/>
                </a:solidFill>
                <a:latin typeface="Arial" charset="0"/>
                <a:cs typeface="Arial" charset="0"/>
              </a:rPr>
              <a:t>number</a:t>
            </a:r>
            <a:r>
              <a:rPr lang="nb-NO" sz="2800" dirty="0">
                <a:solidFill>
                  <a:schemeClr val="bg2"/>
                </a:solidFill>
                <a:latin typeface="Arial" charset="0"/>
                <a:cs typeface="Arial" charset="0"/>
              </a:rPr>
              <a:t> </a:t>
            </a:r>
            <a:r>
              <a:rPr lang="nb-NO" sz="2800" dirty="0" err="1">
                <a:solidFill>
                  <a:schemeClr val="bg2"/>
                </a:solidFill>
                <a:latin typeface="Arial" charset="0"/>
                <a:cs typeface="Arial" charset="0"/>
              </a:rPr>
              <a:t>arrays</a:t>
            </a:r>
            <a:endParaRPr lang="nb-NO" sz="2800" dirty="0">
              <a:solidFill>
                <a:schemeClr val="bg2"/>
              </a:solidFill>
              <a:latin typeface="Arial" charset="0"/>
              <a:cs typeface="Arial" charset="0"/>
            </a:endParaRPr>
          </a:p>
        </p:txBody>
      </p:sp>
      <p:sp>
        <p:nvSpPr>
          <p:cNvPr id="8196" name="TekstSylinder 3"/>
          <p:cNvSpPr txBox="1">
            <a:spLocks noChangeArrowheads="1"/>
          </p:cNvSpPr>
          <p:nvPr/>
        </p:nvSpPr>
        <p:spPr bwMode="auto">
          <a:xfrm>
            <a:off x="6904038" y="1773238"/>
            <a:ext cx="2082621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1pPr>
            <a:lvl2pPr>
              <a:defRPr sz="28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3pPr>
            <a:lvl4pPr>
              <a:defRPr sz="20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4pPr>
            <a:lvl5pPr>
              <a:defRPr sz="20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5pPr>
            <a:lvl6pPr>
              <a:defRPr sz="20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6pPr>
            <a:lvl7pPr>
              <a:defRPr sz="20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7pPr>
            <a:lvl8pPr>
              <a:defRPr sz="20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8pPr>
            <a:lvl9pPr>
              <a:defRPr sz="20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9pPr>
          </a:lstStyle>
          <a:p>
            <a:r>
              <a:rPr lang="nb-NO" sz="2800" dirty="0" err="1">
                <a:solidFill>
                  <a:schemeClr val="bg2"/>
                </a:solidFill>
                <a:latin typeface="Arial" charset="0"/>
                <a:cs typeface="Arial" charset="0"/>
              </a:rPr>
              <a:t>Exome</a:t>
            </a:r>
            <a:r>
              <a:rPr lang="nb-NO" sz="2800" dirty="0">
                <a:solidFill>
                  <a:schemeClr val="bg2"/>
                </a:solidFill>
                <a:latin typeface="Arial" charset="0"/>
                <a:cs typeface="Arial" charset="0"/>
              </a:rPr>
              <a:t> </a:t>
            </a:r>
            <a:r>
              <a:rPr lang="nb-NO" sz="2800" dirty="0" err="1">
                <a:solidFill>
                  <a:schemeClr val="bg2"/>
                </a:solidFill>
                <a:latin typeface="Arial" charset="0"/>
                <a:cs typeface="Arial" charset="0"/>
              </a:rPr>
              <a:t>seq</a:t>
            </a:r>
            <a:r>
              <a:rPr lang="nb-NO" sz="2800" dirty="0">
                <a:solidFill>
                  <a:schemeClr val="bg2"/>
                </a:solidFill>
                <a:latin typeface="Arial" charset="0"/>
                <a:cs typeface="Arial" charset="0"/>
              </a:rPr>
              <a:t>.</a:t>
            </a:r>
          </a:p>
        </p:txBody>
      </p:sp>
      <p:sp>
        <p:nvSpPr>
          <p:cNvPr id="8197" name="TekstSylinder 4"/>
          <p:cNvSpPr txBox="1">
            <a:spLocks noChangeArrowheads="1"/>
          </p:cNvSpPr>
          <p:nvPr/>
        </p:nvSpPr>
        <p:spPr bwMode="auto">
          <a:xfrm>
            <a:off x="4353818" y="3938260"/>
            <a:ext cx="10033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1pPr>
            <a:lvl2pPr>
              <a:defRPr sz="28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3pPr>
            <a:lvl4pPr>
              <a:defRPr sz="20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4pPr>
            <a:lvl5pPr>
              <a:defRPr sz="20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5pPr>
            <a:lvl6pPr>
              <a:defRPr sz="20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6pPr>
            <a:lvl7pPr>
              <a:defRPr sz="20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7pPr>
            <a:lvl8pPr>
              <a:defRPr sz="20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8pPr>
            <a:lvl9pPr>
              <a:defRPr sz="20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9pPr>
          </a:lstStyle>
          <a:p>
            <a:r>
              <a:rPr lang="nb-NO" sz="2800">
                <a:solidFill>
                  <a:schemeClr val="bg2"/>
                </a:solidFill>
                <a:latin typeface="Arial" charset="0"/>
                <a:cs typeface="Arial" charset="0"/>
              </a:rPr>
              <a:t>FISH</a:t>
            </a:r>
          </a:p>
        </p:txBody>
      </p:sp>
      <p:sp>
        <p:nvSpPr>
          <p:cNvPr id="8198" name="TekstSylinder 5"/>
          <p:cNvSpPr txBox="1">
            <a:spLocks noChangeArrowheads="1"/>
          </p:cNvSpPr>
          <p:nvPr/>
        </p:nvSpPr>
        <p:spPr bwMode="auto">
          <a:xfrm>
            <a:off x="966788" y="4437063"/>
            <a:ext cx="186621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1pPr>
            <a:lvl2pPr>
              <a:defRPr sz="28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3pPr>
            <a:lvl4pPr>
              <a:defRPr sz="20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4pPr>
            <a:lvl5pPr>
              <a:defRPr sz="20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5pPr>
            <a:lvl6pPr>
              <a:defRPr sz="20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6pPr>
            <a:lvl7pPr>
              <a:defRPr sz="20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7pPr>
            <a:lvl8pPr>
              <a:defRPr sz="20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8pPr>
            <a:lvl9pPr>
              <a:defRPr sz="20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9pPr>
          </a:lstStyle>
          <a:p>
            <a:r>
              <a:rPr lang="nb-NO" sz="2800" dirty="0">
                <a:solidFill>
                  <a:schemeClr val="bg2"/>
                </a:solidFill>
                <a:latin typeface="Arial" charset="0"/>
                <a:cs typeface="Arial" charset="0"/>
              </a:rPr>
              <a:t>G-</a:t>
            </a:r>
            <a:r>
              <a:rPr lang="nb-NO" sz="2800" dirty="0" err="1">
                <a:solidFill>
                  <a:schemeClr val="bg2"/>
                </a:solidFill>
                <a:latin typeface="Arial" charset="0"/>
                <a:cs typeface="Arial" charset="0"/>
              </a:rPr>
              <a:t>banding</a:t>
            </a:r>
            <a:endParaRPr lang="nb-NO" sz="2800" dirty="0">
              <a:solidFill>
                <a:schemeClr val="bg2"/>
              </a:solidFill>
              <a:latin typeface="Arial" charset="0"/>
              <a:cs typeface="Arial" charset="0"/>
            </a:endParaRPr>
          </a:p>
        </p:txBody>
      </p:sp>
      <p:pic>
        <p:nvPicPr>
          <p:cNvPr id="8199" name="Bilde 2" descr="images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3275" y="3068638"/>
            <a:ext cx="1074738" cy="142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00" name="Bilde 6" descr="chip_inhand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3500" y="1628775"/>
            <a:ext cx="1295400" cy="1863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01" name="Bilde 7" descr="0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3725" y="115888"/>
            <a:ext cx="2208213" cy="1657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kstSylinder 1"/>
          <p:cNvSpPr txBox="1"/>
          <p:nvPr/>
        </p:nvSpPr>
        <p:spPr>
          <a:xfrm>
            <a:off x="1061526" y="171265"/>
            <a:ext cx="521809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>
                <a:solidFill>
                  <a:schemeClr val="accent2"/>
                </a:solidFill>
                <a:latin typeface="Arial" charset="0"/>
                <a:ea typeface="Arial" charset="0"/>
                <a:cs typeface="Arial" charset="0"/>
              </a:rPr>
              <a:t>Man finner stadig nye sykdomsgener</a:t>
            </a:r>
          </a:p>
        </p:txBody>
      </p:sp>
    </p:spTree>
    <p:extLst>
      <p:ext uri="{BB962C8B-B14F-4D97-AF65-F5344CB8AC3E}">
        <p14:creationId xmlns:p14="http://schemas.microsoft.com/office/powerpoint/2010/main" val="27303931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6699"/>
    </mc:Choice>
    <mc:Fallback xmlns="">
      <p:transition spd="slow" advTm="116699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3" descr="D:\kuloth\2015\10-Oct\20-10-2015\nrg_aop\slides_img\nrg3999-f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948" y="0"/>
            <a:ext cx="9348692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19" name="TekstSylinder 1"/>
          <p:cNvSpPr txBox="1">
            <a:spLocks noChangeArrowheads="1"/>
          </p:cNvSpPr>
          <p:nvPr/>
        </p:nvSpPr>
        <p:spPr bwMode="auto">
          <a:xfrm>
            <a:off x="9052955" y="2348880"/>
            <a:ext cx="1172116" cy="25853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1pPr>
            <a:lvl2pPr>
              <a:defRPr sz="28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3pPr>
            <a:lvl4pPr>
              <a:defRPr sz="20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4pPr>
            <a:lvl5pPr>
              <a:defRPr sz="20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5pPr>
            <a:lvl6pPr>
              <a:defRPr sz="20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6pPr>
            <a:lvl7pPr>
              <a:defRPr sz="20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7pPr>
            <a:lvl8pPr>
              <a:defRPr sz="20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8pPr>
            <a:lvl9pPr>
              <a:defRPr sz="20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9pPr>
          </a:lstStyle>
          <a:p>
            <a:r>
              <a:rPr lang="nb-NO" sz="1800" dirty="0">
                <a:solidFill>
                  <a:srgbClr val="000000"/>
                </a:solidFill>
                <a:latin typeface="Arial" charset="0"/>
                <a:cs typeface="Arial" charset="0"/>
              </a:rPr>
              <a:t>Recessiv</a:t>
            </a:r>
          </a:p>
          <a:p>
            <a:endParaRPr lang="nb-NO" sz="1800" dirty="0">
              <a:solidFill>
                <a:srgbClr val="000000"/>
              </a:solidFill>
              <a:latin typeface="Arial" charset="0"/>
              <a:cs typeface="Arial" charset="0"/>
            </a:endParaRPr>
          </a:p>
          <a:p>
            <a:endParaRPr lang="nb-NO" sz="1800" dirty="0">
              <a:solidFill>
                <a:srgbClr val="000000"/>
              </a:solidFill>
              <a:latin typeface="Arial" charset="0"/>
              <a:cs typeface="Arial" charset="0"/>
            </a:endParaRPr>
          </a:p>
          <a:p>
            <a:endParaRPr lang="nb-NO" sz="1800" dirty="0">
              <a:solidFill>
                <a:srgbClr val="000000"/>
              </a:solidFill>
              <a:latin typeface="Arial" charset="0"/>
              <a:cs typeface="Arial" charset="0"/>
            </a:endParaRPr>
          </a:p>
          <a:p>
            <a:endParaRPr lang="nb-NO" sz="1800" dirty="0">
              <a:solidFill>
                <a:srgbClr val="000000"/>
              </a:solidFill>
              <a:latin typeface="Arial" charset="0"/>
              <a:cs typeface="Arial" charset="0"/>
            </a:endParaRPr>
          </a:p>
          <a:p>
            <a:r>
              <a:rPr lang="nb-NO" sz="1800" dirty="0">
                <a:solidFill>
                  <a:srgbClr val="000000"/>
                </a:solidFill>
                <a:latin typeface="Arial" charset="0"/>
                <a:cs typeface="Arial" charset="0"/>
              </a:rPr>
              <a:t>Dominant</a:t>
            </a:r>
          </a:p>
          <a:p>
            <a:endParaRPr lang="nb-NO" sz="1800" dirty="0">
              <a:solidFill>
                <a:srgbClr val="000000"/>
              </a:solidFill>
              <a:latin typeface="Arial" charset="0"/>
              <a:cs typeface="Arial" charset="0"/>
            </a:endParaRPr>
          </a:p>
          <a:p>
            <a:endParaRPr lang="nb-NO" sz="1800" dirty="0">
              <a:solidFill>
                <a:srgbClr val="000000"/>
              </a:solidFill>
              <a:latin typeface="Arial" charset="0"/>
              <a:cs typeface="Arial" charset="0"/>
            </a:endParaRPr>
          </a:p>
          <a:p>
            <a:r>
              <a:rPr lang="nb-NO" sz="1800" dirty="0" err="1">
                <a:solidFill>
                  <a:srgbClr val="000000"/>
                </a:solidFill>
                <a:latin typeface="Arial" charset="0"/>
                <a:cs typeface="Arial" charset="0"/>
              </a:rPr>
              <a:t>X</a:t>
            </a:r>
            <a:r>
              <a:rPr lang="nb-NO" sz="1800" dirty="0">
                <a:solidFill>
                  <a:srgbClr val="000000"/>
                </a:solidFill>
                <a:latin typeface="Arial" charset="0"/>
                <a:cs typeface="Arial" charset="0"/>
              </a:rPr>
              <a:t>-bundet</a:t>
            </a:r>
          </a:p>
        </p:txBody>
      </p:sp>
      <p:sp>
        <p:nvSpPr>
          <p:cNvPr id="9220" name="TekstSylinder 2"/>
          <p:cNvSpPr txBox="1">
            <a:spLocks noChangeArrowheads="1"/>
          </p:cNvSpPr>
          <p:nvPr/>
        </p:nvSpPr>
        <p:spPr bwMode="auto">
          <a:xfrm>
            <a:off x="2551113" y="2492375"/>
            <a:ext cx="301076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1pPr>
            <a:lvl2pPr>
              <a:defRPr sz="28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3pPr>
            <a:lvl4pPr>
              <a:defRPr sz="20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4pPr>
            <a:lvl5pPr>
              <a:defRPr sz="20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5pPr>
            <a:lvl6pPr>
              <a:defRPr sz="20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6pPr>
            <a:lvl7pPr>
              <a:defRPr sz="20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7pPr>
            <a:lvl8pPr>
              <a:defRPr sz="20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8pPr>
            <a:lvl9pPr>
              <a:defRPr sz="20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9pPr>
          </a:lstStyle>
          <a:p>
            <a:r>
              <a:rPr lang="nb-NO" sz="2400" dirty="0">
                <a:solidFill>
                  <a:srgbClr val="000000"/>
                </a:solidFill>
                <a:latin typeface="Arial" charset="0"/>
                <a:cs typeface="Arial" charset="0"/>
              </a:rPr>
              <a:t># kjente «PU-gener»</a:t>
            </a:r>
          </a:p>
        </p:txBody>
      </p:sp>
    </p:spTree>
    <p:extLst>
      <p:ext uri="{BB962C8B-B14F-4D97-AF65-F5344CB8AC3E}">
        <p14:creationId xmlns:p14="http://schemas.microsoft.com/office/powerpoint/2010/main" val="14389528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9810"/>
    </mc:Choice>
    <mc:Fallback xmlns="">
      <p:transition spd="slow" advTm="49810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ssholder for tekst 3"/>
          <p:cNvSpPr>
            <a:spLocks noGrp="1"/>
          </p:cNvSpPr>
          <p:nvPr>
            <p:ph type="body" idx="1"/>
          </p:nvPr>
        </p:nvSpPr>
        <p:spPr>
          <a:xfrm>
            <a:off x="314725" y="404812"/>
            <a:ext cx="4545012" cy="639763"/>
          </a:xfrm>
        </p:spPr>
        <p:txBody>
          <a:bodyPr/>
          <a:lstStyle/>
          <a:p>
            <a:pPr>
              <a:buFont typeface="Monotype Sorts" charset="0"/>
              <a:buNone/>
              <a:defRPr/>
            </a:pPr>
            <a:r>
              <a:rPr lang="nb-NO" sz="4000" b="0" i="1" dirty="0">
                <a:solidFill>
                  <a:schemeClr val="tx2"/>
                </a:solidFill>
              </a:rPr>
              <a:t>Genetikk (2-3%)</a:t>
            </a:r>
          </a:p>
        </p:txBody>
      </p:sp>
      <p:sp>
        <p:nvSpPr>
          <p:cNvPr id="5" name="Plassholder for innhold 4"/>
          <p:cNvSpPr>
            <a:spLocks noGrp="1"/>
          </p:cNvSpPr>
          <p:nvPr>
            <p:ph sz="half" idx="2"/>
          </p:nvPr>
        </p:nvSpPr>
        <p:spPr>
          <a:xfrm>
            <a:off x="174948" y="1341438"/>
            <a:ext cx="4968428" cy="5111750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  <a:defRPr/>
            </a:pPr>
            <a:r>
              <a:rPr lang="nb-NO" sz="2800" dirty="0"/>
              <a:t>~ 20 000 proteinkodende gener</a:t>
            </a:r>
          </a:p>
          <a:p>
            <a:pPr>
              <a:buFont typeface="Arial" panose="020B0604020202020204" pitchFamily="34" charset="0"/>
              <a:buChar char="•"/>
              <a:defRPr/>
            </a:pPr>
            <a:r>
              <a:rPr lang="nb-NO" sz="2800" dirty="0"/>
              <a:t>&gt; 20 000 rene RNA gener</a:t>
            </a:r>
          </a:p>
          <a:p>
            <a:pPr>
              <a:buFont typeface="Arial" panose="020B0604020202020204" pitchFamily="34" charset="0"/>
              <a:buChar char="•"/>
              <a:defRPr/>
            </a:pPr>
            <a:r>
              <a:rPr lang="nb-NO" sz="2800" dirty="0"/>
              <a:t>Ulike patogene varianter:</a:t>
            </a:r>
          </a:p>
          <a:p>
            <a:pPr lvl="1">
              <a:buFont typeface="Arial" panose="020B0604020202020204" pitchFamily="34" charset="0"/>
              <a:buChar char="•"/>
              <a:defRPr/>
            </a:pPr>
            <a:r>
              <a:rPr lang="nb-NO" dirty="0" err="1"/>
              <a:t>nonsense</a:t>
            </a:r>
            <a:r>
              <a:rPr lang="nb-NO" dirty="0"/>
              <a:t> </a:t>
            </a:r>
          </a:p>
          <a:p>
            <a:pPr lvl="1">
              <a:buFont typeface="Arial" panose="020B0604020202020204" pitchFamily="34" charset="0"/>
              <a:buChar char="•"/>
              <a:defRPr/>
            </a:pPr>
            <a:r>
              <a:rPr lang="nb-NO" dirty="0" err="1"/>
              <a:t>missense</a:t>
            </a:r>
            <a:endParaRPr lang="nb-NO" dirty="0"/>
          </a:p>
          <a:p>
            <a:pPr lvl="1">
              <a:buFont typeface="Arial" panose="020B0604020202020204" pitchFamily="34" charset="0"/>
              <a:buChar char="•"/>
              <a:defRPr/>
            </a:pPr>
            <a:r>
              <a:rPr lang="nb-NO" dirty="0"/>
              <a:t>rammeskift</a:t>
            </a:r>
          </a:p>
          <a:p>
            <a:pPr lvl="1">
              <a:buFont typeface="Arial" panose="020B0604020202020204" pitchFamily="34" charset="0"/>
              <a:buChar char="•"/>
              <a:defRPr/>
            </a:pPr>
            <a:r>
              <a:rPr lang="nb-NO" dirty="0" err="1"/>
              <a:t>indels</a:t>
            </a:r>
            <a:r>
              <a:rPr lang="nb-NO" dirty="0"/>
              <a:t> (</a:t>
            </a:r>
            <a:r>
              <a:rPr lang="nb-NO" dirty="0" err="1"/>
              <a:t>insersjon</a:t>
            </a:r>
            <a:r>
              <a:rPr lang="nb-NO" dirty="0"/>
              <a:t>/delesjon)</a:t>
            </a:r>
          </a:p>
          <a:p>
            <a:pPr lvl="1">
              <a:buFont typeface="Arial" panose="020B0604020202020204" pitchFamily="34" charset="0"/>
              <a:buChar char="•"/>
              <a:defRPr/>
            </a:pPr>
            <a:r>
              <a:rPr lang="nb-NO" dirty="0" err="1"/>
              <a:t>repeat</a:t>
            </a:r>
            <a:r>
              <a:rPr lang="nb-NO" dirty="0"/>
              <a:t>-ekspansjoner</a:t>
            </a:r>
          </a:p>
          <a:p>
            <a:pPr>
              <a:buFont typeface="Arial" panose="020B0604020202020204" pitchFamily="34" charset="0"/>
              <a:buChar char="•"/>
              <a:defRPr/>
            </a:pPr>
            <a:r>
              <a:rPr lang="nb-NO" sz="2800" dirty="0"/>
              <a:t>Klassiske mekanismer:</a:t>
            </a:r>
          </a:p>
          <a:p>
            <a:pPr lvl="1">
              <a:buFont typeface="Arial" panose="020B0604020202020204" pitchFamily="34" charset="0"/>
              <a:buChar char="•"/>
              <a:defRPr/>
            </a:pPr>
            <a:r>
              <a:rPr lang="nb-NO" dirty="0"/>
              <a:t>funksjonstap (</a:t>
            </a:r>
            <a:r>
              <a:rPr lang="nb-NO" dirty="0" err="1"/>
              <a:t>LoF</a:t>
            </a:r>
            <a:r>
              <a:rPr lang="nb-NO" dirty="0"/>
              <a:t>)</a:t>
            </a:r>
          </a:p>
          <a:p>
            <a:pPr lvl="1">
              <a:buFont typeface="Arial" panose="020B0604020202020204" pitchFamily="34" charset="0"/>
              <a:buChar char="•"/>
              <a:defRPr/>
            </a:pPr>
            <a:r>
              <a:rPr lang="nb-NO" dirty="0"/>
              <a:t>funksjonsaktivering (</a:t>
            </a:r>
            <a:r>
              <a:rPr lang="nb-NO" dirty="0" err="1"/>
              <a:t>GoF</a:t>
            </a:r>
            <a:r>
              <a:rPr lang="nb-NO" dirty="0"/>
              <a:t>)</a:t>
            </a:r>
          </a:p>
          <a:p>
            <a:pPr lvl="1">
              <a:buFont typeface="Arial" panose="020B0604020202020204" pitchFamily="34" charset="0"/>
              <a:buChar char="•"/>
              <a:defRPr/>
            </a:pPr>
            <a:r>
              <a:rPr lang="nb-NO" dirty="0"/>
              <a:t>dominant-negativ</a:t>
            </a:r>
          </a:p>
          <a:p>
            <a:pPr>
              <a:buFont typeface="Arial" panose="020B0604020202020204" pitchFamily="34" charset="0"/>
              <a:buChar char="•"/>
              <a:defRPr/>
            </a:pPr>
            <a:endParaRPr lang="nb-NO" sz="2800" dirty="0"/>
          </a:p>
        </p:txBody>
      </p:sp>
      <p:sp>
        <p:nvSpPr>
          <p:cNvPr id="6" name="Plassholder for tekst 5"/>
          <p:cNvSpPr>
            <a:spLocks noGrp="1"/>
          </p:cNvSpPr>
          <p:nvPr>
            <p:ph type="body" sz="quarter" idx="3"/>
          </p:nvPr>
        </p:nvSpPr>
        <p:spPr>
          <a:xfrm>
            <a:off x="5322735" y="400338"/>
            <a:ext cx="4649540" cy="639763"/>
          </a:xfrm>
        </p:spPr>
        <p:txBody>
          <a:bodyPr/>
          <a:lstStyle/>
          <a:p>
            <a:pPr>
              <a:buFont typeface="Monotype Sorts" charset="0"/>
              <a:buNone/>
              <a:defRPr/>
            </a:pPr>
            <a:r>
              <a:rPr lang="nb-NO" sz="4000" b="0" i="1" dirty="0" err="1">
                <a:solidFill>
                  <a:schemeClr val="tx2"/>
                </a:solidFill>
              </a:rPr>
              <a:t>Genomikk</a:t>
            </a:r>
            <a:r>
              <a:rPr lang="nb-NO" sz="4000" b="0" i="1" dirty="0">
                <a:solidFill>
                  <a:schemeClr val="tx2"/>
                </a:solidFill>
              </a:rPr>
              <a:t> (97-98%)</a:t>
            </a:r>
          </a:p>
        </p:txBody>
      </p:sp>
      <p:sp>
        <p:nvSpPr>
          <p:cNvPr id="7" name="Plassholder for innhold 6"/>
          <p:cNvSpPr>
            <a:spLocks noGrp="1"/>
          </p:cNvSpPr>
          <p:nvPr>
            <p:ph sz="quarter" idx="4"/>
          </p:nvPr>
        </p:nvSpPr>
        <p:spPr>
          <a:xfrm>
            <a:off x="5143500" y="1345912"/>
            <a:ext cx="5256584" cy="5111750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  <a:defRPr/>
            </a:pPr>
            <a:r>
              <a:rPr lang="nb-NO" sz="2800" dirty="0" err="1"/>
              <a:t>Genomisk</a:t>
            </a:r>
            <a:r>
              <a:rPr lang="nb-NO" sz="2800" dirty="0"/>
              <a:t> ubalanse</a:t>
            </a:r>
          </a:p>
          <a:p>
            <a:pPr lvl="1">
              <a:buFont typeface="Arial" panose="020B0604020202020204" pitchFamily="34" charset="0"/>
              <a:buChar char="•"/>
              <a:defRPr/>
            </a:pPr>
            <a:r>
              <a:rPr lang="nb-NO" dirty="0"/>
              <a:t>delesjoner (del)</a:t>
            </a:r>
          </a:p>
          <a:p>
            <a:pPr lvl="1">
              <a:buFont typeface="Arial" panose="020B0604020202020204" pitchFamily="34" charset="0"/>
              <a:buChar char="•"/>
              <a:defRPr/>
            </a:pPr>
            <a:r>
              <a:rPr lang="nb-NO" dirty="0"/>
              <a:t>duplikasjoner (</a:t>
            </a:r>
            <a:r>
              <a:rPr lang="nb-NO" dirty="0" err="1"/>
              <a:t>dup</a:t>
            </a:r>
            <a:r>
              <a:rPr lang="nb-NO" dirty="0"/>
              <a:t>)</a:t>
            </a:r>
          </a:p>
          <a:p>
            <a:pPr lvl="1">
              <a:buFont typeface="Arial" panose="020B0604020202020204" pitchFamily="34" charset="0"/>
              <a:buChar char="•"/>
              <a:defRPr/>
            </a:pPr>
            <a:r>
              <a:rPr lang="nb-NO" dirty="0" err="1"/>
              <a:t>triplikasjoner</a:t>
            </a:r>
            <a:r>
              <a:rPr lang="nb-NO" dirty="0"/>
              <a:t> (</a:t>
            </a:r>
            <a:r>
              <a:rPr lang="nb-NO" dirty="0" err="1"/>
              <a:t>trp</a:t>
            </a:r>
            <a:r>
              <a:rPr lang="nb-NO" dirty="0"/>
              <a:t>)</a:t>
            </a:r>
          </a:p>
          <a:p>
            <a:pPr lvl="1">
              <a:buFont typeface="Arial" panose="020B0604020202020204" pitchFamily="34" charset="0"/>
              <a:buChar char="•"/>
              <a:defRPr/>
            </a:pPr>
            <a:r>
              <a:rPr lang="nb-NO" dirty="0" err="1"/>
              <a:t>haploinsuffisiens</a:t>
            </a:r>
            <a:endParaRPr lang="nb-NO" dirty="0"/>
          </a:p>
          <a:p>
            <a:pPr>
              <a:buFont typeface="Arial" panose="020B0604020202020204" pitchFamily="34" charset="0"/>
              <a:buChar char="•"/>
              <a:defRPr/>
            </a:pPr>
            <a:r>
              <a:rPr lang="nb-NO" sz="2800" dirty="0"/>
              <a:t>Genregulering</a:t>
            </a:r>
          </a:p>
          <a:p>
            <a:pPr lvl="1">
              <a:buFont typeface="Arial" panose="020B0604020202020204" pitchFamily="34" charset="0"/>
              <a:buChar char="•"/>
              <a:defRPr/>
            </a:pPr>
            <a:r>
              <a:rPr lang="nb-NO" dirty="0"/>
              <a:t>promotorer (like før første </a:t>
            </a:r>
            <a:r>
              <a:rPr lang="nb-NO" dirty="0" err="1"/>
              <a:t>ekson</a:t>
            </a:r>
            <a:r>
              <a:rPr lang="nb-NO" dirty="0"/>
              <a:t>)</a:t>
            </a:r>
          </a:p>
          <a:p>
            <a:pPr lvl="1">
              <a:buFont typeface="Arial" panose="020B0604020202020204" pitchFamily="34" charset="0"/>
              <a:buChar char="•"/>
              <a:defRPr/>
            </a:pPr>
            <a:r>
              <a:rPr lang="nb-NO" dirty="0" err="1"/>
              <a:t>enhancere</a:t>
            </a:r>
            <a:r>
              <a:rPr lang="nb-NO" dirty="0"/>
              <a:t> (kan ligge langt unna)</a:t>
            </a:r>
          </a:p>
          <a:p>
            <a:pPr lvl="1">
              <a:buFont typeface="Arial" panose="020B0604020202020204" pitchFamily="34" charset="0"/>
              <a:buChar char="•"/>
              <a:defRPr/>
            </a:pPr>
            <a:r>
              <a:rPr lang="nb-NO" dirty="0"/>
              <a:t>Kromatinstruktur («DNA-innpakningen»)</a:t>
            </a:r>
          </a:p>
          <a:p>
            <a:pPr>
              <a:buFont typeface="Arial" panose="020B0604020202020204" pitchFamily="34" charset="0"/>
              <a:buChar char="•"/>
              <a:defRPr/>
            </a:pPr>
            <a:r>
              <a:rPr lang="nb-NO" sz="2800" dirty="0" err="1"/>
              <a:t>Genomisk</a:t>
            </a:r>
            <a:r>
              <a:rPr lang="nb-NO" sz="2800" dirty="0"/>
              <a:t> strukturering</a:t>
            </a:r>
          </a:p>
          <a:p>
            <a:pPr lvl="1">
              <a:buFont typeface="Arial" panose="020B0604020202020204" pitchFamily="34" charset="0"/>
              <a:buChar char="•"/>
              <a:defRPr/>
            </a:pPr>
            <a:r>
              <a:rPr lang="nb-NO" dirty="0"/>
              <a:t>aktivt/passivt kromatin (A/B domener,</a:t>
            </a:r>
            <a:br>
              <a:rPr lang="nb-NO" dirty="0"/>
            </a:br>
            <a:r>
              <a:rPr lang="nb-NO" dirty="0"/>
              <a:t>dynamisk struktur)</a:t>
            </a:r>
          </a:p>
          <a:p>
            <a:pPr lvl="1">
              <a:buFont typeface="Arial" panose="020B0604020202020204" pitchFamily="34" charset="0"/>
              <a:buChar char="•"/>
              <a:defRPr/>
            </a:pPr>
            <a:r>
              <a:rPr lang="nb-NO" dirty="0"/>
              <a:t>rominndeling (</a:t>
            </a:r>
            <a:r>
              <a:rPr lang="nb-NO" dirty="0" err="1"/>
              <a:t>TAD’er</a:t>
            </a:r>
            <a:r>
              <a:rPr lang="nb-NO" dirty="0"/>
              <a:t>, stabil struktur)</a:t>
            </a:r>
          </a:p>
        </p:txBody>
      </p:sp>
    </p:spTree>
    <p:extLst>
      <p:ext uri="{BB962C8B-B14F-4D97-AF65-F5344CB8AC3E}">
        <p14:creationId xmlns:p14="http://schemas.microsoft.com/office/powerpoint/2010/main" val="11734135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32547"/>
    </mc:Choice>
    <mc:Fallback xmlns="">
      <p:transition spd="slow" advTm="232547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kstSylinder 1"/>
          <p:cNvSpPr txBox="1">
            <a:spLocks noChangeArrowheads="1"/>
          </p:cNvSpPr>
          <p:nvPr/>
        </p:nvSpPr>
        <p:spPr bwMode="auto">
          <a:xfrm>
            <a:off x="967036" y="383604"/>
            <a:ext cx="8135937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nb-NO" altLang="nb-NO" sz="2800" b="1" dirty="0" err="1">
                <a:solidFill>
                  <a:schemeClr val="bg2"/>
                </a:solidFill>
              </a:rPr>
              <a:t>Monogen</a:t>
            </a:r>
            <a:r>
              <a:rPr lang="nb-NO" altLang="nb-NO" sz="2800" b="1" dirty="0">
                <a:solidFill>
                  <a:schemeClr val="bg2"/>
                </a:solidFill>
              </a:rPr>
              <a:t> arv: Autosomal dominant</a:t>
            </a:r>
          </a:p>
        </p:txBody>
      </p:sp>
      <p:sp>
        <p:nvSpPr>
          <p:cNvPr id="3" name="TekstSylinder 2"/>
          <p:cNvSpPr txBox="1"/>
          <p:nvPr/>
        </p:nvSpPr>
        <p:spPr>
          <a:xfrm>
            <a:off x="967036" y="3429000"/>
            <a:ext cx="8712968" cy="28069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nb-NO" sz="2000" dirty="0">
                <a:solidFill>
                  <a:schemeClr val="bg2"/>
                </a:solidFill>
              </a:rPr>
              <a:t>Typisk er: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§"/>
              <a:defRPr/>
            </a:pPr>
            <a:r>
              <a:rPr lang="nb-NO" sz="2000" dirty="0">
                <a:solidFill>
                  <a:schemeClr val="bg2"/>
                </a:solidFill>
              </a:rPr>
              <a:t>Affiserte individer i mange generasjoner.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§"/>
              <a:defRPr/>
            </a:pPr>
            <a:r>
              <a:rPr lang="nb-NO" sz="2000" dirty="0">
                <a:solidFill>
                  <a:schemeClr val="bg2"/>
                </a:solidFill>
              </a:rPr>
              <a:t>Hver affisert person har en affisert forelder - dersom ikke redusert </a:t>
            </a:r>
            <a:r>
              <a:rPr lang="nb-NO" sz="2000" dirty="0" err="1">
                <a:solidFill>
                  <a:schemeClr val="bg2"/>
                </a:solidFill>
              </a:rPr>
              <a:t>penetrans</a:t>
            </a:r>
            <a:r>
              <a:rPr lang="nb-NO" sz="2000" dirty="0">
                <a:solidFill>
                  <a:schemeClr val="bg2"/>
                </a:solidFill>
              </a:rPr>
              <a:t> eller nyoppståtte mutasjoner (begge deler er vanlig).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§"/>
              <a:defRPr/>
            </a:pPr>
            <a:r>
              <a:rPr lang="nb-NO" sz="2000" dirty="0">
                <a:solidFill>
                  <a:schemeClr val="bg2"/>
                </a:solidFill>
              </a:rPr>
              <a:t>Menn og kvinner blir omtrent like affiserte.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§"/>
              <a:defRPr/>
            </a:pPr>
            <a:r>
              <a:rPr lang="nb-NO" sz="2000" dirty="0">
                <a:solidFill>
                  <a:schemeClr val="bg2"/>
                </a:solidFill>
              </a:rPr>
              <a:t>Risikoen for nedarving fra en affisert person er 50 % ved hver graviditet.</a:t>
            </a:r>
          </a:p>
        </p:txBody>
      </p:sp>
      <p:pic>
        <p:nvPicPr>
          <p:cNvPr id="16388" name="Picture 4" descr="Bilderesultat for pedigree autosomal recessive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3420" y="1412776"/>
            <a:ext cx="3964798" cy="23261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921124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4143"/>
    </mc:Choice>
    <mc:Fallback xmlns="">
      <p:transition spd="slow" advTm="24143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kstSylinder 2"/>
          <p:cNvSpPr txBox="1"/>
          <p:nvPr/>
        </p:nvSpPr>
        <p:spPr>
          <a:xfrm>
            <a:off x="960347" y="3429000"/>
            <a:ext cx="8928992" cy="28069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nb-NO" sz="2000" dirty="0">
                <a:solidFill>
                  <a:schemeClr val="bg2"/>
                </a:solidFill>
              </a:rPr>
              <a:t>Typisk er: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§"/>
              <a:defRPr/>
            </a:pPr>
            <a:r>
              <a:rPr lang="nb-NO" sz="2000" dirty="0">
                <a:solidFill>
                  <a:schemeClr val="bg2"/>
                </a:solidFill>
              </a:rPr>
              <a:t>Alle affiserte individer tilhører samme søskenflokk.</a:t>
            </a:r>
            <a:br>
              <a:rPr lang="nb-NO" sz="2000" dirty="0">
                <a:solidFill>
                  <a:schemeClr val="bg2"/>
                </a:solidFill>
              </a:rPr>
            </a:br>
            <a:r>
              <a:rPr lang="nb-NO" sz="2000" dirty="0">
                <a:solidFill>
                  <a:schemeClr val="bg2"/>
                </a:solidFill>
              </a:rPr>
              <a:t>Viktig unntak: familier der ekteskap mellom søskenbarn er vanlig.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§"/>
              <a:defRPr/>
            </a:pPr>
            <a:r>
              <a:rPr lang="nb-NO" sz="2000" dirty="0">
                <a:solidFill>
                  <a:schemeClr val="bg2"/>
                </a:solidFill>
              </a:rPr>
              <a:t>Foreldre til et affisert individ er heterozygote bærere av en feil i et og samme gen. 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§"/>
              <a:defRPr/>
            </a:pPr>
            <a:r>
              <a:rPr lang="nb-NO" sz="2000" dirty="0">
                <a:solidFill>
                  <a:schemeClr val="bg2"/>
                </a:solidFill>
              </a:rPr>
              <a:t>Gjentagelsesrisikoen for samme foreldrepar er 25 % ved hver graviditet. 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§"/>
              <a:defRPr/>
            </a:pPr>
            <a:r>
              <a:rPr lang="nb-NO" sz="2000" dirty="0">
                <a:solidFill>
                  <a:schemeClr val="bg2"/>
                </a:solidFill>
              </a:rPr>
              <a:t>Menn og kvinner blir affisert i noenlunde samme grad.</a:t>
            </a:r>
          </a:p>
        </p:txBody>
      </p:sp>
      <p:pic>
        <p:nvPicPr>
          <p:cNvPr id="17412" name="Picture 4" descr="Bilderesultat for pedigree autosomal recessive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55179" y="1325240"/>
            <a:ext cx="3784665" cy="22477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kstSylinder 1">
            <a:extLst>
              <a:ext uri="{FF2B5EF4-FFF2-40B4-BE49-F238E27FC236}">
                <a16:creationId xmlns:a16="http://schemas.microsoft.com/office/drawing/2014/main" id="{0ECC42AD-3DD7-9820-2DD9-DA721877B7A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67036" y="383604"/>
            <a:ext cx="8135937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nb-NO" altLang="nb-NO" sz="2800" b="1" dirty="0" err="1">
                <a:solidFill>
                  <a:schemeClr val="bg2"/>
                </a:solidFill>
              </a:rPr>
              <a:t>Monogen</a:t>
            </a:r>
            <a:r>
              <a:rPr lang="nb-NO" altLang="nb-NO" sz="2800" b="1" dirty="0">
                <a:solidFill>
                  <a:schemeClr val="bg2"/>
                </a:solidFill>
              </a:rPr>
              <a:t> arv: Autosomal recessiv</a:t>
            </a:r>
          </a:p>
        </p:txBody>
      </p:sp>
      <p:sp>
        <p:nvSpPr>
          <p:cNvPr id="5" name="Rektangel 4">
            <a:extLst>
              <a:ext uri="{FF2B5EF4-FFF2-40B4-BE49-F238E27FC236}">
                <a16:creationId xmlns:a16="http://schemas.microsoft.com/office/drawing/2014/main" id="{3B007DDD-CE30-0F8C-85E2-338FD893FBFC}"/>
              </a:ext>
            </a:extLst>
          </p:cNvPr>
          <p:cNvSpPr/>
          <p:nvPr/>
        </p:nvSpPr>
        <p:spPr bwMode="auto">
          <a:xfrm>
            <a:off x="6871692" y="2780928"/>
            <a:ext cx="288032" cy="288032"/>
          </a:xfrm>
          <a:prstGeom prst="rect">
            <a:avLst/>
          </a:prstGeom>
          <a:solidFill>
            <a:schemeClr val="bg2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b-NO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</a:endParaRPr>
          </a:p>
        </p:txBody>
      </p:sp>
      <p:sp>
        <p:nvSpPr>
          <p:cNvPr id="6" name="Ellipse 5">
            <a:extLst>
              <a:ext uri="{FF2B5EF4-FFF2-40B4-BE49-F238E27FC236}">
                <a16:creationId xmlns:a16="http://schemas.microsoft.com/office/drawing/2014/main" id="{39B4C310-849C-F29B-1A03-5537C9C2F5B1}"/>
              </a:ext>
            </a:extLst>
          </p:cNvPr>
          <p:cNvSpPr/>
          <p:nvPr/>
        </p:nvSpPr>
        <p:spPr bwMode="auto">
          <a:xfrm>
            <a:off x="7095880" y="2204864"/>
            <a:ext cx="72008" cy="72008"/>
          </a:xfrm>
          <a:prstGeom prst="ellipse">
            <a:avLst/>
          </a:prstGeom>
          <a:solidFill>
            <a:schemeClr val="bg2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b-NO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</a:endParaRPr>
          </a:p>
        </p:txBody>
      </p:sp>
      <p:sp>
        <p:nvSpPr>
          <p:cNvPr id="7" name="Ellipse 6">
            <a:extLst>
              <a:ext uri="{FF2B5EF4-FFF2-40B4-BE49-F238E27FC236}">
                <a16:creationId xmlns:a16="http://schemas.microsoft.com/office/drawing/2014/main" id="{E276C0DA-DC5C-AAC1-D137-EE829BEA60E1}"/>
              </a:ext>
            </a:extLst>
          </p:cNvPr>
          <p:cNvSpPr/>
          <p:nvPr/>
        </p:nvSpPr>
        <p:spPr bwMode="auto">
          <a:xfrm>
            <a:off x="7879804" y="2198616"/>
            <a:ext cx="72008" cy="72008"/>
          </a:xfrm>
          <a:prstGeom prst="ellipse">
            <a:avLst/>
          </a:prstGeom>
          <a:solidFill>
            <a:schemeClr val="bg2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b-NO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20229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3572"/>
    </mc:Choice>
    <mc:Fallback xmlns="">
      <p:transition spd="slow" advTm="33572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kstSylinder 2"/>
          <p:cNvSpPr txBox="1"/>
          <p:nvPr/>
        </p:nvSpPr>
        <p:spPr>
          <a:xfrm>
            <a:off x="1150517" y="3284636"/>
            <a:ext cx="7593384" cy="29510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nb-NO" sz="1800" dirty="0">
                <a:solidFill>
                  <a:schemeClr val="bg2"/>
                </a:solidFill>
              </a:rPr>
              <a:t>Typisk er: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§"/>
              <a:defRPr/>
            </a:pPr>
            <a:r>
              <a:rPr lang="nb-NO" sz="1800" dirty="0">
                <a:solidFill>
                  <a:schemeClr val="bg2"/>
                </a:solidFill>
              </a:rPr>
              <a:t>Affiserte individer i flere generasjoner, kan også hoppe over en generasjon.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§"/>
              <a:defRPr/>
            </a:pPr>
            <a:r>
              <a:rPr lang="nb-NO" sz="1800" dirty="0">
                <a:solidFill>
                  <a:schemeClr val="bg2"/>
                </a:solidFill>
              </a:rPr>
              <a:t>Menn er vanligvis mye mer affiserte enn kvinner, som kan være helt friske.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§"/>
              <a:defRPr/>
            </a:pPr>
            <a:r>
              <a:rPr lang="nb-NO" sz="1800" dirty="0">
                <a:solidFill>
                  <a:schemeClr val="bg2"/>
                </a:solidFill>
              </a:rPr>
              <a:t>Overføres aldri fra far til sønn (sønn arver Y fra far).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§"/>
              <a:defRPr/>
            </a:pPr>
            <a:r>
              <a:rPr lang="nb-NO" sz="1800" dirty="0">
                <a:solidFill>
                  <a:schemeClr val="bg2"/>
                </a:solidFill>
              </a:rPr>
              <a:t>Alle døtre til affiserte menn vil være «bærere» (arver fars ene </a:t>
            </a:r>
            <a:r>
              <a:rPr lang="nb-NO" sz="1800" dirty="0" err="1">
                <a:solidFill>
                  <a:schemeClr val="bg2"/>
                </a:solidFill>
              </a:rPr>
              <a:t>X</a:t>
            </a:r>
            <a:r>
              <a:rPr lang="nb-NO" sz="1800" dirty="0">
                <a:solidFill>
                  <a:schemeClr val="bg2"/>
                </a:solidFill>
              </a:rPr>
              <a:t>).</a:t>
            </a:r>
          </a:p>
          <a:p>
            <a:pPr marL="342900" indent="-342900">
              <a:lnSpc>
                <a:spcPct val="150000"/>
              </a:lnSpc>
              <a:buFont typeface="Wingdings" panose="05000000000000000000" pitchFamily="2" charset="2"/>
              <a:buChar char="§"/>
              <a:defRPr/>
            </a:pPr>
            <a:r>
              <a:rPr lang="nb-NO" sz="1800" dirty="0">
                <a:solidFill>
                  <a:schemeClr val="bg2"/>
                </a:solidFill>
              </a:rPr>
              <a:t>«Bærerkvinner» har 25 % risiko for å få affiserte gutter og 25 % risiko for å </a:t>
            </a:r>
            <a:br>
              <a:rPr lang="nb-NO" sz="1800" dirty="0">
                <a:solidFill>
                  <a:schemeClr val="bg2"/>
                </a:solidFill>
              </a:rPr>
            </a:br>
            <a:r>
              <a:rPr lang="nb-NO" sz="1800" dirty="0">
                <a:solidFill>
                  <a:schemeClr val="bg2"/>
                </a:solidFill>
              </a:rPr>
              <a:t>få «bærerdøtre».</a:t>
            </a:r>
          </a:p>
        </p:txBody>
      </p:sp>
      <p:pic>
        <p:nvPicPr>
          <p:cNvPr id="18436" name="Picture 2" descr="Bilderesultat for pedigree x linked recessive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3420" y="1308231"/>
            <a:ext cx="3312888" cy="21207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kstSylinder 1">
            <a:extLst>
              <a:ext uri="{FF2B5EF4-FFF2-40B4-BE49-F238E27FC236}">
                <a16:creationId xmlns:a16="http://schemas.microsoft.com/office/drawing/2014/main" id="{63F97089-514E-4575-86D1-9DA21B65CA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67036" y="383604"/>
            <a:ext cx="8135937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nb-NO" altLang="nb-NO" sz="2800" b="1" dirty="0" err="1">
                <a:solidFill>
                  <a:schemeClr val="bg2"/>
                </a:solidFill>
              </a:rPr>
              <a:t>Monogen</a:t>
            </a:r>
            <a:r>
              <a:rPr lang="nb-NO" altLang="nb-NO" sz="2800" b="1" dirty="0">
                <a:solidFill>
                  <a:schemeClr val="bg2"/>
                </a:solidFill>
              </a:rPr>
              <a:t> arv: Kjønnsbundet (</a:t>
            </a:r>
            <a:r>
              <a:rPr lang="nb-NO" altLang="nb-NO" sz="2800" b="1" dirty="0" err="1">
                <a:solidFill>
                  <a:schemeClr val="bg2"/>
                </a:solidFill>
              </a:rPr>
              <a:t>X</a:t>
            </a:r>
            <a:r>
              <a:rPr lang="nb-NO" altLang="nb-NO" sz="2800" b="1" dirty="0">
                <a:solidFill>
                  <a:schemeClr val="bg2"/>
                </a:solidFill>
              </a:rPr>
              <a:t>-bundet)</a:t>
            </a:r>
          </a:p>
        </p:txBody>
      </p:sp>
    </p:spTree>
    <p:extLst>
      <p:ext uri="{BB962C8B-B14F-4D97-AF65-F5344CB8AC3E}">
        <p14:creationId xmlns:p14="http://schemas.microsoft.com/office/powerpoint/2010/main" val="8384378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8301"/>
    </mc:Choice>
    <mc:Fallback xmlns="">
      <p:transition spd="slow" advTm="28301"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5" name="Bilde 3" descr="kule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90963" y="4238625"/>
            <a:ext cx="2505075" cy="2189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42" r="5676"/>
          <a:stretch>
            <a:fillRect/>
          </a:stretch>
        </p:blipFill>
        <p:spPr bwMode="auto">
          <a:xfrm>
            <a:off x="0" y="-17843"/>
            <a:ext cx="10287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56824" y="63499"/>
            <a:ext cx="10038580" cy="1166813"/>
          </a:xfrm>
        </p:spPr>
        <p:txBody>
          <a:bodyPr/>
          <a:lstStyle/>
          <a:p>
            <a:pPr>
              <a:defRPr/>
            </a:pPr>
            <a:r>
              <a:rPr lang="nb-NO" sz="4000" dirty="0">
                <a:solidFill>
                  <a:srgbClr val="FFFF00"/>
                </a:solidFill>
              </a:rPr>
              <a:t>Hvor ofte påvises «feilen» ved genetisk sykdom?</a:t>
            </a:r>
          </a:p>
        </p:txBody>
      </p:sp>
      <p:sp>
        <p:nvSpPr>
          <p:cNvPr id="3" name="TekstSylinder 2"/>
          <p:cNvSpPr txBox="1"/>
          <p:nvPr/>
        </p:nvSpPr>
        <p:spPr>
          <a:xfrm>
            <a:off x="221526" y="5949280"/>
            <a:ext cx="9909175" cy="808218"/>
          </a:xfrm>
          <a:prstGeom prst="rect">
            <a:avLst/>
          </a:prstGeom>
          <a:noFill/>
        </p:spPr>
        <p:txBody>
          <a:bodyPr lIns="68882" tIns="34441" rIns="68882" bIns="34441">
            <a:spAutoFit/>
          </a:bodyPr>
          <a:lstStyle/>
          <a:p>
            <a:pPr>
              <a:defRPr/>
            </a:pPr>
            <a:r>
              <a:rPr lang="nb-NO" b="1" i="1" dirty="0">
                <a:latin typeface="+mn-lt"/>
                <a:cs typeface="Arial"/>
              </a:rPr>
              <a:t>Selv når «alle mulige tester gjøres», påvises p.t. en genetisk diagnose hos maksimalt 60% av sjeldenpasientene.</a:t>
            </a:r>
          </a:p>
        </p:txBody>
      </p:sp>
      <p:pic>
        <p:nvPicPr>
          <p:cNvPr id="11269" name="Bilde 5" descr="DNA_Double_Helix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0738" y="4643438"/>
            <a:ext cx="1462087" cy="984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 advTm="123361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211299" y="209889"/>
            <a:ext cx="9864402" cy="1176338"/>
          </a:xfrm>
        </p:spPr>
        <p:txBody>
          <a:bodyPr/>
          <a:lstStyle/>
          <a:p>
            <a:r>
              <a:rPr lang="nb-NO" sz="3200" b="1" dirty="0">
                <a:effectLst/>
                <a:latin typeface="Times New Roman" charset="0"/>
                <a:ea typeface="MS PGothic" charset="0"/>
              </a:rPr>
              <a:t>Utviklingsavvik er vanlig, de fleste er nyoppståtte, og grovt sett halvparten har genetisk årsak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0972" y="1628800"/>
            <a:ext cx="10009187" cy="5111750"/>
          </a:xfrm>
        </p:spPr>
        <p:txBody>
          <a:bodyPr/>
          <a:lstStyle/>
          <a:p>
            <a:pPr marL="0" indent="0">
              <a:lnSpc>
                <a:spcPct val="90000"/>
              </a:lnSpc>
              <a:buFont typeface="Monotype Sorts" charset="0"/>
              <a:buNone/>
            </a:pPr>
            <a:r>
              <a:rPr lang="nb-NO" sz="2400" dirty="0" err="1">
                <a:solidFill>
                  <a:schemeClr val="tx2"/>
                </a:solidFill>
                <a:latin typeface="Times New Roman" charset="0"/>
                <a:ea typeface="MS PGothic" charset="0"/>
              </a:rPr>
              <a:t>Bakgrunnsrisiko</a:t>
            </a:r>
            <a:r>
              <a:rPr lang="nb-NO" sz="2400" dirty="0">
                <a:latin typeface="Times New Roman" charset="0"/>
                <a:ea typeface="MS PGothic" charset="0"/>
              </a:rPr>
              <a:t>: Knapt 1% av alle barn har en </a:t>
            </a:r>
            <a:r>
              <a:rPr lang="nb-NO" sz="2400" dirty="0" err="1">
                <a:latin typeface="Times New Roman" charset="0"/>
                <a:ea typeface="MS PGothic" charset="0"/>
              </a:rPr>
              <a:t>utviklinghemming</a:t>
            </a:r>
            <a:r>
              <a:rPr lang="nb-NO" sz="2400" dirty="0">
                <a:latin typeface="Times New Roman" charset="0"/>
                <a:ea typeface="MS PGothic" charset="0"/>
              </a:rPr>
              <a:t> av genetisk årsak, vanligvis nyoppstått hvis ikke foreldre er søskenbarn. </a:t>
            </a:r>
            <a:br>
              <a:rPr lang="nb-NO" sz="2400" dirty="0">
                <a:latin typeface="Times New Roman" charset="0"/>
                <a:ea typeface="MS PGothic" charset="0"/>
              </a:rPr>
            </a:br>
            <a:endParaRPr lang="nb-NO" sz="2400" dirty="0">
              <a:latin typeface="Times New Roman" charset="0"/>
              <a:ea typeface="MS PGothic" charset="0"/>
            </a:endParaRPr>
          </a:p>
          <a:p>
            <a:pPr marL="0" indent="0">
              <a:lnSpc>
                <a:spcPct val="90000"/>
              </a:lnSpc>
              <a:buFont typeface="Monotype Sorts" charset="0"/>
              <a:buNone/>
            </a:pPr>
            <a:r>
              <a:rPr lang="nb-NO" sz="2400" dirty="0">
                <a:solidFill>
                  <a:srgbClr val="FAFD00"/>
                </a:solidFill>
                <a:latin typeface="Times New Roman" charset="0"/>
                <a:ea typeface="MS PGothic" charset="0"/>
              </a:rPr>
              <a:t>Årsaker til utviklingsavvik, syndromer og utviklingshemming (PU)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nb-NO" sz="2400" dirty="0">
                <a:latin typeface="Times New Roman" charset="0"/>
                <a:ea typeface="MS PGothic" charset="0"/>
              </a:rPr>
              <a:t> ~ 15 % </a:t>
            </a:r>
            <a:r>
              <a:rPr lang="nb-NO" sz="2400" dirty="0" err="1">
                <a:latin typeface="Times New Roman" charset="0"/>
                <a:ea typeface="MS PGothic" charset="0"/>
              </a:rPr>
              <a:t>kopitallsavvik</a:t>
            </a:r>
            <a:r>
              <a:rPr lang="nb-NO" sz="2400" dirty="0">
                <a:latin typeface="Times New Roman" charset="0"/>
                <a:ea typeface="MS PGothic" charset="0"/>
              </a:rPr>
              <a:t>: 1/3 er synlige ved G-</a:t>
            </a:r>
            <a:r>
              <a:rPr lang="nb-NO" sz="2400" dirty="0" err="1">
                <a:latin typeface="Times New Roman" charset="0"/>
                <a:ea typeface="MS PGothic" charset="0"/>
              </a:rPr>
              <a:t>banding</a:t>
            </a:r>
            <a:r>
              <a:rPr lang="nb-NO" sz="2400" dirty="0">
                <a:latin typeface="Times New Roman" charset="0"/>
                <a:ea typeface="MS PGothic" charset="0"/>
              </a:rPr>
              <a:t> og 2/3 er kryptiske</a:t>
            </a:r>
          </a:p>
          <a:p>
            <a:pPr marL="0" indent="0">
              <a:lnSpc>
                <a:spcPct val="90000"/>
              </a:lnSpc>
              <a:buFont typeface="Monotype Sorts" charset="0"/>
              <a:buNone/>
            </a:pPr>
            <a:r>
              <a:rPr lang="nb-NO" sz="2400" dirty="0">
                <a:latin typeface="Times New Roman" charset="0"/>
                <a:ea typeface="MS PGothic" charset="0"/>
              </a:rPr>
              <a:t> ~ 45 % mendelske (</a:t>
            </a:r>
            <a:r>
              <a:rPr lang="nb-NO" sz="2400" dirty="0" err="1">
                <a:latin typeface="Times New Roman" charset="0"/>
                <a:ea typeface="MS PGothic" charset="0"/>
              </a:rPr>
              <a:t>monogene</a:t>
            </a:r>
            <a:r>
              <a:rPr lang="nb-NO" sz="2400" dirty="0">
                <a:latin typeface="Times New Roman" charset="0"/>
                <a:ea typeface="MS PGothic" charset="0"/>
              </a:rPr>
              <a:t>) tilstander, oftest nyoppståtte (de </a:t>
            </a:r>
            <a:r>
              <a:rPr lang="nb-NO" sz="2400" dirty="0" err="1">
                <a:latin typeface="Times New Roman" charset="0"/>
                <a:ea typeface="MS PGothic" charset="0"/>
              </a:rPr>
              <a:t>novo</a:t>
            </a:r>
            <a:r>
              <a:rPr lang="nb-NO" sz="2400" dirty="0">
                <a:latin typeface="Times New Roman" charset="0"/>
                <a:ea typeface="MS PGothic" charset="0"/>
              </a:rPr>
              <a:t>)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nb-NO" sz="2400" dirty="0">
                <a:latin typeface="Times New Roman" charset="0"/>
                <a:ea typeface="MS PGothic" charset="0"/>
              </a:rPr>
              <a:t> ~ 40% ukjent årsak </a:t>
            </a:r>
            <a:r>
              <a:rPr lang="mr-IN" sz="2400" dirty="0">
                <a:latin typeface="Times New Roman" charset="0"/>
                <a:ea typeface="MS PGothic" charset="0"/>
              </a:rPr>
              <a:t>–</a:t>
            </a:r>
            <a:r>
              <a:rPr lang="nb-NO" sz="2400" dirty="0">
                <a:latin typeface="Times New Roman" charset="0"/>
                <a:ea typeface="MS PGothic" charset="0"/>
              </a:rPr>
              <a:t> men den er sannsynligvis genetisk</a:t>
            </a:r>
          </a:p>
          <a:p>
            <a:pPr marL="0" indent="0">
              <a:lnSpc>
                <a:spcPct val="90000"/>
              </a:lnSpc>
              <a:buFont typeface="Monotype Sorts" charset="0"/>
              <a:buNone/>
            </a:pPr>
            <a:endParaRPr lang="nb-NO" sz="2400" dirty="0">
              <a:latin typeface="Times New Roman" charset="0"/>
              <a:ea typeface="MS PGothic" charset="0"/>
            </a:endParaRPr>
          </a:p>
          <a:p>
            <a:pPr marL="0" indent="0">
              <a:lnSpc>
                <a:spcPct val="90000"/>
              </a:lnSpc>
              <a:buFont typeface="Monotype Sorts" charset="0"/>
              <a:buNone/>
            </a:pPr>
            <a:r>
              <a:rPr lang="nb-NO" sz="2400" dirty="0">
                <a:solidFill>
                  <a:srgbClr val="FAFD00"/>
                </a:solidFill>
                <a:latin typeface="Times New Roman" charset="0"/>
                <a:ea typeface="MS PGothic" charset="0"/>
              </a:rPr>
              <a:t>Viktigste genetiske tester ved PU/syndromer:</a:t>
            </a:r>
            <a:br>
              <a:rPr lang="nb-NO" sz="2400" dirty="0">
                <a:solidFill>
                  <a:srgbClr val="FAFD00"/>
                </a:solidFill>
                <a:latin typeface="Times New Roman" charset="0"/>
                <a:ea typeface="MS PGothic" charset="0"/>
              </a:rPr>
            </a:br>
            <a:r>
              <a:rPr lang="nb-NO" sz="2400" dirty="0">
                <a:latin typeface="Times New Roman" charset="0"/>
                <a:ea typeface="MS PGothic" charset="0"/>
              </a:rPr>
              <a:t>- </a:t>
            </a:r>
            <a:r>
              <a:rPr lang="nb-NO" sz="2400" dirty="0" err="1">
                <a:latin typeface="Times New Roman" charset="0"/>
                <a:ea typeface="MS PGothic" charset="0"/>
              </a:rPr>
              <a:t>genomiske</a:t>
            </a:r>
            <a:r>
              <a:rPr lang="nb-NO" sz="2400" dirty="0">
                <a:latin typeface="Times New Roman" charset="0"/>
                <a:ea typeface="MS PGothic" charset="0"/>
              </a:rPr>
              <a:t> </a:t>
            </a:r>
            <a:r>
              <a:rPr lang="nb-NO" sz="2400" dirty="0" err="1">
                <a:latin typeface="Times New Roman" charset="0"/>
                <a:ea typeface="MS PGothic" charset="0"/>
              </a:rPr>
              <a:t>kopitallsavvik</a:t>
            </a:r>
            <a:r>
              <a:rPr lang="nb-NO" sz="2400" dirty="0">
                <a:latin typeface="Times New Roman" charset="0"/>
                <a:ea typeface="MS PGothic" charset="0"/>
              </a:rPr>
              <a:t>: </a:t>
            </a:r>
            <a:r>
              <a:rPr lang="nb-NO" sz="2400" dirty="0" err="1">
                <a:latin typeface="Times New Roman" charset="0"/>
                <a:ea typeface="MS PGothic" charset="0"/>
              </a:rPr>
              <a:t>array</a:t>
            </a:r>
            <a:r>
              <a:rPr lang="nb-NO" sz="2400" dirty="0">
                <a:latin typeface="Times New Roman" charset="0"/>
                <a:ea typeface="MS PGothic" charset="0"/>
              </a:rPr>
              <a:t>/matrise eller helgenomsekvensering (WGS)</a:t>
            </a:r>
            <a:br>
              <a:rPr lang="nb-NO" sz="2400" dirty="0">
                <a:latin typeface="Times New Roman" charset="0"/>
                <a:ea typeface="MS PGothic" charset="0"/>
              </a:rPr>
            </a:br>
            <a:r>
              <a:rPr lang="nb-NO" sz="2400" dirty="0">
                <a:latin typeface="Times New Roman" charset="0"/>
                <a:ea typeface="MS PGothic" charset="0"/>
              </a:rPr>
              <a:t>- </a:t>
            </a:r>
            <a:r>
              <a:rPr lang="nb-NO" sz="2400" dirty="0" err="1">
                <a:latin typeface="Times New Roman" charset="0"/>
                <a:ea typeface="MS PGothic" charset="0"/>
              </a:rPr>
              <a:t>monogen</a:t>
            </a:r>
            <a:r>
              <a:rPr lang="nb-NO" sz="2400" dirty="0">
                <a:latin typeface="Times New Roman" charset="0"/>
                <a:ea typeface="MS PGothic" charset="0"/>
              </a:rPr>
              <a:t> sykdom</a:t>
            </a:r>
            <a:r>
              <a:rPr lang="nb-NO" sz="2400">
                <a:latin typeface="Times New Roman" charset="0"/>
                <a:ea typeface="MS PGothic" charset="0"/>
              </a:rPr>
              <a:t>: (trio-)test </a:t>
            </a:r>
            <a:r>
              <a:rPr lang="nb-NO" sz="2400" dirty="0">
                <a:latin typeface="Times New Roman" charset="0"/>
                <a:ea typeface="MS PGothic" charset="0"/>
              </a:rPr>
              <a:t>av </a:t>
            </a:r>
            <a:r>
              <a:rPr lang="nb-NO" sz="2400" dirty="0" err="1">
                <a:latin typeface="Times New Roman" charset="0"/>
                <a:ea typeface="MS PGothic" charset="0"/>
              </a:rPr>
              <a:t>eksomet</a:t>
            </a:r>
            <a:r>
              <a:rPr lang="nb-NO" sz="2400" dirty="0">
                <a:latin typeface="Times New Roman" charset="0"/>
                <a:ea typeface="MS PGothic" charset="0"/>
              </a:rPr>
              <a:t> (WES) eller </a:t>
            </a:r>
            <a:r>
              <a:rPr lang="nb-NO" sz="2400" dirty="0" err="1">
                <a:latin typeface="Times New Roman" charset="0"/>
                <a:ea typeface="MS PGothic" charset="0"/>
              </a:rPr>
              <a:t>genomet</a:t>
            </a:r>
            <a:r>
              <a:rPr lang="nb-NO" sz="2400" dirty="0">
                <a:latin typeface="Times New Roman" charset="0"/>
                <a:ea typeface="MS PGothic" charset="0"/>
              </a:rPr>
              <a:t> (WGS)</a:t>
            </a:r>
            <a:br>
              <a:rPr lang="nb-NO" sz="2400" dirty="0">
                <a:latin typeface="Times New Roman" charset="0"/>
                <a:ea typeface="MS PGothic" charset="0"/>
              </a:rPr>
            </a:br>
            <a:r>
              <a:rPr lang="nb-NO" sz="2400" dirty="0">
                <a:latin typeface="Times New Roman" charset="0"/>
                <a:ea typeface="MS PGothic" charset="0"/>
              </a:rPr>
              <a:t>- mistanke om </a:t>
            </a:r>
            <a:r>
              <a:rPr lang="nb-NO" sz="2400" dirty="0" err="1">
                <a:latin typeface="Times New Roman" charset="0"/>
                <a:ea typeface="MS PGothic" charset="0"/>
              </a:rPr>
              <a:t>imprintingsykdommer</a:t>
            </a:r>
            <a:r>
              <a:rPr lang="nb-NO" sz="2400" dirty="0">
                <a:latin typeface="Times New Roman" charset="0"/>
                <a:ea typeface="MS PGothic" charset="0"/>
              </a:rPr>
              <a:t>: målrettede metyleringstester</a:t>
            </a:r>
          </a:p>
        </p:txBody>
      </p:sp>
    </p:spTree>
    <p:extLst>
      <p:ext uri="{BB962C8B-B14F-4D97-AF65-F5344CB8AC3E}">
        <p14:creationId xmlns:p14="http://schemas.microsoft.com/office/powerpoint/2010/main" val="40599819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507824" y="1340941"/>
            <a:ext cx="9756775" cy="4176117"/>
          </a:xfrm>
        </p:spPr>
        <p:txBody>
          <a:bodyPr/>
          <a:lstStyle/>
          <a:p>
            <a:pPr>
              <a:defRPr/>
            </a:pPr>
            <a:r>
              <a:rPr lang="en-US" sz="32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~5 % </a:t>
            </a:r>
            <a:r>
              <a:rPr lang="en-US" sz="3200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32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</a:t>
            </a:r>
            <a:r>
              <a:rPr lang="en-US" sz="32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monogen</a:t>
            </a:r>
            <a:r>
              <a:rPr lang="en-US" sz="32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3200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Mendelsk</a:t>
            </a:r>
            <a:r>
              <a:rPr lang="en-US" sz="32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3200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tilstand</a:t>
            </a:r>
            <a:br>
              <a:rPr lang="en-US" sz="32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US" sz="32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32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28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mange </a:t>
            </a:r>
            <a:r>
              <a:rPr lang="en-US" sz="2800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28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ingen</a:t>
            </a:r>
            <a:r>
              <a:rPr lang="en-US" sz="28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årsaksdiagnose</a:t>
            </a:r>
            <a:br>
              <a:rPr lang="en-US" sz="28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8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- mange </a:t>
            </a:r>
            <a:r>
              <a:rPr lang="en-US" sz="2800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tilstander</a:t>
            </a:r>
            <a:r>
              <a:rPr lang="en-US" sz="28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er </a:t>
            </a:r>
            <a:r>
              <a:rPr lang="en-US" sz="2800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fortsatt</a:t>
            </a:r>
            <a:r>
              <a:rPr lang="en-US" sz="28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ikke</a:t>
            </a:r>
            <a:r>
              <a:rPr lang="en-US" sz="28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beskrevet</a:t>
            </a:r>
            <a:br>
              <a:rPr lang="en-US" sz="28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8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- mange </a:t>
            </a:r>
            <a:r>
              <a:rPr lang="en-US" sz="2800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tilstander</a:t>
            </a:r>
            <a:r>
              <a:rPr lang="en-US" sz="28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skyldes</a:t>
            </a:r>
            <a:r>
              <a:rPr lang="en-US" sz="28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nyoppstått</a:t>
            </a:r>
            <a:r>
              <a:rPr lang="en-US" sz="28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genetikk</a:t>
            </a:r>
            <a:br>
              <a:rPr lang="en-US" sz="28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8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- </a:t>
            </a:r>
            <a:r>
              <a:rPr lang="en-US" sz="2800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knapt</a:t>
            </a:r>
            <a:r>
              <a:rPr lang="en-US" sz="28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halvparten</a:t>
            </a:r>
            <a:r>
              <a:rPr lang="en-US" sz="28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av </a:t>
            </a:r>
            <a:r>
              <a:rPr lang="en-US" sz="2800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tilstandene</a:t>
            </a:r>
            <a:r>
              <a:rPr lang="en-US" sz="28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er </a:t>
            </a:r>
            <a:r>
              <a:rPr lang="en-US" sz="2800" dirty="0" err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kongenitale</a:t>
            </a:r>
            <a:br>
              <a:rPr lang="en-US" sz="28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US" sz="28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Mange “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tilhører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” et ERN; et European Reference Network</a:t>
            </a:r>
            <a:endParaRPr lang="nb-NO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4148228"/>
      </p:ext>
    </p:extLst>
  </p:cSld>
  <p:clrMapOvr>
    <a:masterClrMapping/>
  </p:clrMapOvr>
  <p:transition spd="slow" advTm="115204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Bilde 1" descr="Animal-Cell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6750" y="2844800"/>
            <a:ext cx="4540250" cy="401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940" y="238125"/>
            <a:ext cx="6075363" cy="4557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1" name="Bilde 2" descr="Uten navn.tiff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65950" y="188913"/>
            <a:ext cx="1595438" cy="2733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6" name="Rett pil 5"/>
          <p:cNvCxnSpPr>
            <a:cxnSpLocks noChangeShapeType="1"/>
          </p:cNvCxnSpPr>
          <p:nvPr/>
        </p:nvCxnSpPr>
        <p:spPr bwMode="auto">
          <a:xfrm>
            <a:off x="7650163" y="2820988"/>
            <a:ext cx="227012" cy="1570037"/>
          </a:xfrm>
          <a:prstGeom prst="straightConnector1">
            <a:avLst/>
          </a:prstGeom>
          <a:noFill/>
          <a:ln w="38100">
            <a:solidFill>
              <a:srgbClr val="FF0000"/>
            </a:solidFill>
            <a:round/>
            <a:headEnd/>
            <a:tailEnd type="arrow" w="med" len="med"/>
          </a:ln>
          <a:effectLst>
            <a:outerShdw blurRad="40000" dist="23000" dir="5400000" rotWithShape="0">
              <a:srgbClr val="000000">
                <a:alpha val="34998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</a:extLst>
        </p:spPr>
      </p:cxnSp>
      <p:sp>
        <p:nvSpPr>
          <p:cNvPr id="7" name="TekstSylinder 6"/>
          <p:cNvSpPr txBox="1">
            <a:spLocks noChangeArrowheads="1"/>
          </p:cNvSpPr>
          <p:nvPr/>
        </p:nvSpPr>
        <p:spPr bwMode="auto">
          <a:xfrm>
            <a:off x="333032" y="5285781"/>
            <a:ext cx="5254292" cy="13622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8882" tIns="34441" rIns="68882" bIns="34441">
            <a:spAutoFit/>
          </a:bodyPr>
          <a:lstStyle>
            <a:lvl1pPr>
              <a:defRPr sz="32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1pPr>
            <a:lvl2pPr>
              <a:defRPr sz="28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3pPr>
            <a:lvl4pPr>
              <a:defRPr sz="20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4pPr>
            <a:lvl5pPr>
              <a:defRPr sz="20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5pPr>
            <a:lvl6pPr>
              <a:defRPr sz="20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6pPr>
            <a:lvl7pPr>
              <a:defRPr sz="20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7pPr>
            <a:lvl8pPr>
              <a:defRPr sz="20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8pPr>
            <a:lvl9pPr>
              <a:defRPr sz="2000">
                <a:solidFill>
                  <a:schemeClr val="tx1"/>
                </a:solidFill>
                <a:latin typeface="Times New Roman" charset="0"/>
                <a:ea typeface="MS PGothic" charset="0"/>
                <a:cs typeface="MS PGothic" charset="0"/>
              </a:defRPr>
            </a:lvl9pPr>
          </a:lstStyle>
          <a:p>
            <a:pPr eaLnBrk="1" hangingPunct="1"/>
            <a:r>
              <a:rPr lang="nb-NO" sz="2800" dirty="0">
                <a:solidFill>
                  <a:schemeClr val="bg1"/>
                </a:solidFill>
                <a:latin typeface="Helvetica Neue Light" charset="0"/>
                <a:ea typeface="ヒラギノ角ゴ ProN W3" charset="0"/>
                <a:cs typeface="ヒラギノ角ゴ ProN W3" charset="0"/>
                <a:sym typeface="Helvetica Neue Light" charset="0"/>
              </a:rPr>
              <a:t>«Organsystemet» til en medisinsk</a:t>
            </a:r>
            <a:br>
              <a:rPr lang="nb-NO" sz="2800" dirty="0">
                <a:solidFill>
                  <a:schemeClr val="bg1"/>
                </a:solidFill>
                <a:latin typeface="Helvetica Neue Light" charset="0"/>
                <a:ea typeface="ヒラギノ角ゴ ProN W3" charset="0"/>
                <a:cs typeface="ヒラギノ角ゴ ProN W3" charset="0"/>
                <a:sym typeface="Helvetica Neue Light" charset="0"/>
              </a:rPr>
            </a:br>
            <a:r>
              <a:rPr lang="nb-NO" sz="2800" dirty="0">
                <a:solidFill>
                  <a:schemeClr val="bg1"/>
                </a:solidFill>
                <a:latin typeface="Helvetica Neue Light" charset="0"/>
                <a:ea typeface="ヒラギノ角ゴ ProN W3" charset="0"/>
                <a:cs typeface="ヒラギノ角ゴ ProN W3" charset="0"/>
                <a:sym typeface="Helvetica Neue Light" charset="0"/>
              </a:rPr>
              <a:t>genetiker trenger klinikken</a:t>
            </a:r>
            <a:br>
              <a:rPr lang="nb-NO" sz="2800" dirty="0">
                <a:solidFill>
                  <a:schemeClr val="bg1"/>
                </a:solidFill>
                <a:latin typeface="Helvetica Neue Light" charset="0"/>
                <a:ea typeface="ヒラギノ角ゴ ProN W3" charset="0"/>
                <a:cs typeface="ヒラギノ角ゴ ProN W3" charset="0"/>
                <a:sym typeface="Helvetica Neue Light" charset="0"/>
              </a:rPr>
            </a:br>
            <a:r>
              <a:rPr lang="nb-NO" sz="2800" dirty="0">
                <a:solidFill>
                  <a:schemeClr val="bg1"/>
                </a:solidFill>
                <a:latin typeface="Helvetica Neue Light" charset="0"/>
                <a:ea typeface="ヒラギノ角ゴ ProN W3" charset="0"/>
                <a:cs typeface="ヒラギノ角ゴ ProN W3" charset="0"/>
                <a:sym typeface="Helvetica Neue Light" charset="0"/>
              </a:rPr>
              <a:t>for å kunne forstås </a:t>
            </a:r>
          </a:p>
        </p:txBody>
      </p:sp>
      <p:pic>
        <p:nvPicPr>
          <p:cNvPr id="2" name="Lyd 1">
            <a:hlinkClick r:id="" action="ppaction://media"/>
            <a:extLst>
              <a:ext uri="{FF2B5EF4-FFF2-40B4-BE49-F238E27FC236}">
                <a16:creationId xmlns:a16="http://schemas.microsoft.com/office/drawing/2014/main" id="{F1179410-3A49-C74F-9F70-EA8017AC601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9258300" y="5829300"/>
            <a:ext cx="812800" cy="812800"/>
          </a:xfrm>
          <a:prstGeom prst="rect">
            <a:avLst/>
          </a:prstGeom>
        </p:spPr>
      </p:pic>
      <p:sp>
        <p:nvSpPr>
          <p:cNvPr id="3" name="Pil mot venstre og opp 2">
            <a:extLst>
              <a:ext uri="{FF2B5EF4-FFF2-40B4-BE49-F238E27FC236}">
                <a16:creationId xmlns:a16="http://schemas.microsoft.com/office/drawing/2014/main" id="{854BDFDD-853F-092E-BCDE-CB9133A03188}"/>
              </a:ext>
            </a:extLst>
          </p:cNvPr>
          <p:cNvSpPr/>
          <p:nvPr/>
        </p:nvSpPr>
        <p:spPr bwMode="auto">
          <a:xfrm rot="5400000">
            <a:off x="4845219" y="4715277"/>
            <a:ext cx="561421" cy="563128"/>
          </a:xfrm>
          <a:prstGeom prst="leftUpArrow">
            <a:avLst/>
          </a:prstGeom>
          <a:noFill/>
          <a:ln w="12700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nb-NO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9823759"/>
      </p:ext>
    </p:extLst>
  </p:cSld>
  <p:clrMapOvr>
    <a:masterClrMapping/>
  </p:clrMapOvr>
  <p:transition spd="slow" advTm="56803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e 2" descr="Et bilde som inneholder innendørs, vegg, gulv&#10;&#10;Automatisk generert beskrivelse">
            <a:extLst>
              <a:ext uri="{FF2B5EF4-FFF2-40B4-BE49-F238E27FC236}">
                <a16:creationId xmlns:a16="http://schemas.microsoft.com/office/drawing/2014/main" id="{45AE76AC-4EDC-9449-A772-929F142227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5819924" cy="6858000"/>
          </a:xfrm>
          <a:prstGeom prst="rect">
            <a:avLst/>
          </a:prstGeom>
        </p:spPr>
      </p:pic>
      <p:sp>
        <p:nvSpPr>
          <p:cNvPr id="4" name="TekstSylinder 3">
            <a:extLst>
              <a:ext uri="{FF2B5EF4-FFF2-40B4-BE49-F238E27FC236}">
                <a16:creationId xmlns:a16="http://schemas.microsoft.com/office/drawing/2014/main" id="{F9358A3D-DBAF-CF4A-9AF3-99722A5B075F}"/>
              </a:ext>
            </a:extLst>
          </p:cNvPr>
          <p:cNvSpPr txBox="1"/>
          <p:nvPr/>
        </p:nvSpPr>
        <p:spPr>
          <a:xfrm>
            <a:off x="6151612" y="2088987"/>
            <a:ext cx="3575018" cy="378565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>
                <a:latin typeface="Arial" panose="020B0604020202020204" pitchFamily="34" charset="0"/>
                <a:cs typeface="Arial" panose="020B0604020202020204" pitchFamily="34" charset="0"/>
              </a:rPr>
              <a:t>Dersom </a:t>
            </a:r>
            <a:r>
              <a:rPr lang="nb-NO" dirty="0" err="1">
                <a:latin typeface="Arial" panose="020B0604020202020204" pitchFamily="34" charset="0"/>
                <a:cs typeface="Arial" panose="020B0604020202020204" pitchFamily="34" charset="0"/>
              </a:rPr>
              <a:t>genomet</a:t>
            </a:r>
            <a:r>
              <a:rPr lang="nb-NO" dirty="0">
                <a:latin typeface="Arial" panose="020B0604020202020204" pitchFamily="34" charset="0"/>
                <a:cs typeface="Arial" panose="020B0604020202020204" pitchFamily="34" charset="0"/>
              </a:rPr>
              <a:t> hadde </a:t>
            </a:r>
            <a:br>
              <a:rPr lang="nb-NO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nb-NO" dirty="0">
                <a:latin typeface="Arial" panose="020B0604020202020204" pitchFamily="34" charset="0"/>
                <a:cs typeface="Arial" panose="020B0604020202020204" pitchFamily="34" charset="0"/>
              </a:rPr>
              <a:t>vært et bokverk:</a:t>
            </a:r>
            <a:br>
              <a:rPr lang="nb-NO" dirty="0"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nb-NO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nb-NO" dirty="0">
                <a:latin typeface="Arial" panose="020B0604020202020204" pitchFamily="34" charset="0"/>
                <a:cs typeface="Arial" panose="020B0604020202020204" pitchFamily="34" charset="0"/>
              </a:rPr>
              <a:t>22 autosomer i ulike</a:t>
            </a:r>
            <a:br>
              <a:rPr lang="nb-NO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nb-NO" dirty="0">
                <a:latin typeface="Arial" panose="020B0604020202020204" pitchFamily="34" charset="0"/>
                <a:cs typeface="Arial" panose="020B0604020202020204" pitchFamily="34" charset="0"/>
              </a:rPr>
              <a:t>farger og fordelt på ulikt</a:t>
            </a:r>
            <a:br>
              <a:rPr lang="nb-NO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nb-NO" dirty="0">
                <a:latin typeface="Arial" panose="020B0604020202020204" pitchFamily="34" charset="0"/>
                <a:cs typeface="Arial" panose="020B0604020202020204" pitchFamily="34" charset="0"/>
              </a:rPr>
              <a:t>antall bind + XY</a:t>
            </a:r>
          </a:p>
          <a:p>
            <a:endParaRPr lang="nb-NO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nb-NO" dirty="0" err="1">
                <a:latin typeface="Arial" panose="020B0604020202020204" pitchFamily="34" charset="0"/>
                <a:cs typeface="Arial" panose="020B0604020202020204" pitchFamily="34" charset="0"/>
              </a:rPr>
              <a:t>Y’en</a:t>
            </a:r>
            <a:r>
              <a:rPr lang="nb-NO" dirty="0">
                <a:latin typeface="Arial" panose="020B0604020202020204" pitchFamily="34" charset="0"/>
                <a:cs typeface="Arial" panose="020B0604020202020204" pitchFamily="34" charset="0"/>
              </a:rPr>
              <a:t> er viktigere enn </a:t>
            </a:r>
            <a:br>
              <a:rPr lang="nb-NO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nb-NO" dirty="0">
                <a:latin typeface="Arial" panose="020B0604020202020204" pitchFamily="34" charset="0"/>
                <a:cs typeface="Arial" panose="020B0604020202020204" pitchFamily="34" charset="0"/>
              </a:rPr>
              <a:t>den ser ut til...</a:t>
            </a:r>
          </a:p>
          <a:p>
            <a:endParaRPr lang="nb-NO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kstSylinder 4">
            <a:extLst>
              <a:ext uri="{FF2B5EF4-FFF2-40B4-BE49-F238E27FC236}">
                <a16:creationId xmlns:a16="http://schemas.microsoft.com/office/drawing/2014/main" id="{7619F788-2C8B-2143-A1C4-CB7BB73B5E83}"/>
              </a:ext>
            </a:extLst>
          </p:cNvPr>
          <p:cNvSpPr txBox="1"/>
          <p:nvPr/>
        </p:nvSpPr>
        <p:spPr>
          <a:xfrm>
            <a:off x="4631738" y="4796009"/>
            <a:ext cx="4154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sz="1800" dirty="0"/>
              <a:t>21</a:t>
            </a:r>
          </a:p>
        </p:txBody>
      </p:sp>
      <p:sp>
        <p:nvSpPr>
          <p:cNvPr id="7" name="TekstSylinder 6">
            <a:extLst>
              <a:ext uri="{FF2B5EF4-FFF2-40B4-BE49-F238E27FC236}">
                <a16:creationId xmlns:a16="http://schemas.microsoft.com/office/drawing/2014/main" id="{395EF3F6-8C54-E247-BC61-A1A4ABFB3749}"/>
              </a:ext>
            </a:extLst>
          </p:cNvPr>
          <p:cNvSpPr txBox="1"/>
          <p:nvPr/>
        </p:nvSpPr>
        <p:spPr>
          <a:xfrm>
            <a:off x="1744850" y="5733256"/>
            <a:ext cx="3513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800" dirty="0"/>
              <a:t>Y</a:t>
            </a:r>
          </a:p>
        </p:txBody>
      </p:sp>
      <p:sp>
        <p:nvSpPr>
          <p:cNvPr id="6" name="TekstSylinder 5">
            <a:extLst>
              <a:ext uri="{FF2B5EF4-FFF2-40B4-BE49-F238E27FC236}">
                <a16:creationId xmlns:a16="http://schemas.microsoft.com/office/drawing/2014/main" id="{69DAAD57-4E5C-D54D-1B97-6CB0A7906268}"/>
              </a:ext>
            </a:extLst>
          </p:cNvPr>
          <p:cNvSpPr txBox="1"/>
          <p:nvPr/>
        </p:nvSpPr>
        <p:spPr>
          <a:xfrm>
            <a:off x="1183060" y="836712"/>
            <a:ext cx="3513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800" dirty="0"/>
              <a:t>1</a:t>
            </a:r>
          </a:p>
        </p:txBody>
      </p:sp>
      <p:sp>
        <p:nvSpPr>
          <p:cNvPr id="8" name="TekstSylinder 7">
            <a:extLst>
              <a:ext uri="{FF2B5EF4-FFF2-40B4-BE49-F238E27FC236}">
                <a16:creationId xmlns:a16="http://schemas.microsoft.com/office/drawing/2014/main" id="{BE4D41D1-0C41-ED78-803B-6CF85B74ADCA}"/>
              </a:ext>
            </a:extLst>
          </p:cNvPr>
          <p:cNvSpPr txBox="1"/>
          <p:nvPr/>
        </p:nvSpPr>
        <p:spPr>
          <a:xfrm>
            <a:off x="3703340" y="908720"/>
            <a:ext cx="3513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800" dirty="0"/>
              <a:t>2</a:t>
            </a:r>
          </a:p>
        </p:txBody>
      </p:sp>
      <p:sp>
        <p:nvSpPr>
          <p:cNvPr id="9" name="TekstSylinder 8">
            <a:extLst>
              <a:ext uri="{FF2B5EF4-FFF2-40B4-BE49-F238E27FC236}">
                <a16:creationId xmlns:a16="http://schemas.microsoft.com/office/drawing/2014/main" id="{72CE88CA-531F-9308-5B11-7C71A5306180}"/>
              </a:ext>
            </a:extLst>
          </p:cNvPr>
          <p:cNvSpPr txBox="1"/>
          <p:nvPr/>
        </p:nvSpPr>
        <p:spPr>
          <a:xfrm>
            <a:off x="1920539" y="1904321"/>
            <a:ext cx="3513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800" dirty="0"/>
              <a:t>4</a:t>
            </a:r>
          </a:p>
        </p:txBody>
      </p:sp>
      <p:sp>
        <p:nvSpPr>
          <p:cNvPr id="10" name="TekstSylinder 9">
            <a:extLst>
              <a:ext uri="{FF2B5EF4-FFF2-40B4-BE49-F238E27FC236}">
                <a16:creationId xmlns:a16="http://schemas.microsoft.com/office/drawing/2014/main" id="{D90944E8-EF72-9299-761E-C7924704A063}"/>
              </a:ext>
            </a:extLst>
          </p:cNvPr>
          <p:cNvSpPr txBox="1"/>
          <p:nvPr/>
        </p:nvSpPr>
        <p:spPr>
          <a:xfrm>
            <a:off x="1569161" y="2852936"/>
            <a:ext cx="3513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800" dirty="0"/>
              <a:t>7</a:t>
            </a:r>
          </a:p>
        </p:txBody>
      </p:sp>
      <p:sp>
        <p:nvSpPr>
          <p:cNvPr id="11" name="TekstSylinder 10">
            <a:extLst>
              <a:ext uri="{FF2B5EF4-FFF2-40B4-BE49-F238E27FC236}">
                <a16:creationId xmlns:a16="http://schemas.microsoft.com/office/drawing/2014/main" id="{6DEFDF2A-E802-A51D-AC43-77D0B41ECFA3}"/>
              </a:ext>
            </a:extLst>
          </p:cNvPr>
          <p:cNvSpPr txBox="1"/>
          <p:nvPr/>
        </p:nvSpPr>
        <p:spPr>
          <a:xfrm>
            <a:off x="4423420" y="2852936"/>
            <a:ext cx="3513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800" dirty="0"/>
              <a:t>9</a:t>
            </a:r>
          </a:p>
        </p:txBody>
      </p:sp>
      <p:sp>
        <p:nvSpPr>
          <p:cNvPr id="12" name="TekstSylinder 11">
            <a:extLst>
              <a:ext uri="{FF2B5EF4-FFF2-40B4-BE49-F238E27FC236}">
                <a16:creationId xmlns:a16="http://schemas.microsoft.com/office/drawing/2014/main" id="{5AE23FEB-CFE0-F238-F9F9-7759A2D477A1}"/>
              </a:ext>
            </a:extLst>
          </p:cNvPr>
          <p:cNvSpPr txBox="1"/>
          <p:nvPr/>
        </p:nvSpPr>
        <p:spPr>
          <a:xfrm>
            <a:off x="4135388" y="3797147"/>
            <a:ext cx="5040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800" dirty="0"/>
              <a:t>13</a:t>
            </a:r>
          </a:p>
        </p:txBody>
      </p:sp>
      <p:sp>
        <p:nvSpPr>
          <p:cNvPr id="13" name="TekstSylinder 12">
            <a:extLst>
              <a:ext uri="{FF2B5EF4-FFF2-40B4-BE49-F238E27FC236}">
                <a16:creationId xmlns:a16="http://schemas.microsoft.com/office/drawing/2014/main" id="{005542C5-A638-4F5B-8DFA-A9E49B43C21E}"/>
              </a:ext>
            </a:extLst>
          </p:cNvPr>
          <p:cNvSpPr txBox="1"/>
          <p:nvPr/>
        </p:nvSpPr>
        <p:spPr>
          <a:xfrm>
            <a:off x="3682642" y="4797152"/>
            <a:ext cx="5040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800" dirty="0"/>
              <a:t>19</a:t>
            </a:r>
          </a:p>
        </p:txBody>
      </p:sp>
      <p:sp>
        <p:nvSpPr>
          <p:cNvPr id="14" name="TekstSylinder 13">
            <a:extLst>
              <a:ext uri="{FF2B5EF4-FFF2-40B4-BE49-F238E27FC236}">
                <a16:creationId xmlns:a16="http://schemas.microsoft.com/office/drawing/2014/main" id="{4E374FEF-78B3-9F5C-8B57-66BBBF5E470D}"/>
              </a:ext>
            </a:extLst>
          </p:cNvPr>
          <p:cNvSpPr txBox="1"/>
          <p:nvPr/>
        </p:nvSpPr>
        <p:spPr>
          <a:xfrm>
            <a:off x="831682" y="5733256"/>
            <a:ext cx="3513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1800" dirty="0" err="1"/>
              <a:t>X</a:t>
            </a:r>
            <a:endParaRPr lang="nb-NO" sz="1800" dirty="0"/>
          </a:p>
        </p:txBody>
      </p:sp>
    </p:spTree>
    <p:extLst>
      <p:ext uri="{BB962C8B-B14F-4D97-AF65-F5344CB8AC3E}">
        <p14:creationId xmlns:p14="http://schemas.microsoft.com/office/powerpoint/2010/main" val="25411606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4744"/>
    </mc:Choice>
    <mc:Fallback xmlns="">
      <p:transition spd="slow" advTm="64744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8BA0377F-F582-F547-A131-250D5E164C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8964" y="620688"/>
            <a:ext cx="7775575" cy="1176337"/>
          </a:xfrm>
        </p:spPr>
        <p:txBody>
          <a:bodyPr/>
          <a:lstStyle/>
          <a:p>
            <a:pPr>
              <a:defRPr/>
            </a:pPr>
            <a:r>
              <a:rPr lang="nb-NO" altLang="nb-NO" sz="4000" dirty="0">
                <a:latin typeface="Arial" panose="020B0604020202020204" pitchFamily="34" charset="0"/>
                <a:ea typeface="MS PGothic" charset="-128"/>
                <a:cs typeface="Arial" panose="020B0604020202020204" pitchFamily="34" charset="0"/>
              </a:rPr>
              <a:t>Noen humane </a:t>
            </a:r>
            <a:r>
              <a:rPr lang="nb-NO" altLang="nb-NO" sz="4000" dirty="0" err="1">
                <a:latin typeface="Arial" panose="020B0604020202020204" pitchFamily="34" charset="0"/>
                <a:ea typeface="MS PGothic" charset="-128"/>
                <a:cs typeface="Arial" panose="020B0604020202020204" pitchFamily="34" charset="0"/>
              </a:rPr>
              <a:t>genomfakta</a:t>
            </a:r>
            <a:r>
              <a:rPr lang="nb-NO" altLang="nb-NO" sz="4000" dirty="0">
                <a:latin typeface="Arial" panose="020B0604020202020204" pitchFamily="34" charset="0"/>
                <a:ea typeface="MS PGothic" charset="-128"/>
                <a:cs typeface="Arial" panose="020B0604020202020204" pitchFamily="34" charset="0"/>
              </a:rPr>
              <a:t>...</a:t>
            </a:r>
          </a:p>
        </p:txBody>
      </p:sp>
      <p:sp>
        <p:nvSpPr>
          <p:cNvPr id="23554" name="Plassholder for innhold 2">
            <a:extLst>
              <a:ext uri="{FF2B5EF4-FFF2-40B4-BE49-F238E27FC236}">
                <a16:creationId xmlns:a16="http://schemas.microsoft.com/office/drawing/2014/main" id="{73CED4D5-0BF7-D548-BBCA-5C4838BC3BE4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215777" y="2708920"/>
            <a:ext cx="9968036" cy="4181475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nb-NO" altLang="nb-NO" sz="2000" dirty="0">
                <a:latin typeface="Arial" panose="020B0604020202020204" pitchFamily="34" charset="0"/>
                <a:cs typeface="Arial" panose="020B0604020202020204" pitchFamily="34" charset="0"/>
              </a:rPr>
              <a:t>En 2 m lang DNA tråd, haploid størrelse 3200 </a:t>
            </a:r>
            <a:r>
              <a:rPr lang="nb-NO" altLang="nb-NO" sz="2000" dirty="0" err="1">
                <a:latin typeface="Arial" panose="020B0604020202020204" pitchFamily="34" charset="0"/>
                <a:cs typeface="Arial" panose="020B0604020202020204" pitchFamily="34" charset="0"/>
              </a:rPr>
              <a:t>megabaser</a:t>
            </a:r>
            <a:r>
              <a:rPr lang="nb-NO" altLang="nb-NO" sz="200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nb-NO" altLang="nb-NO" sz="2000" dirty="0" err="1">
                <a:latin typeface="Arial" panose="020B0604020202020204" pitchFamily="34" charset="0"/>
                <a:cs typeface="Arial" panose="020B0604020202020204" pitchFamily="34" charset="0"/>
              </a:rPr>
              <a:t>Mb</a:t>
            </a:r>
            <a:r>
              <a:rPr lang="nb-NO" altLang="nb-NO" sz="20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nb-NO" altLang="nb-NO" sz="2000" dirty="0">
                <a:latin typeface="Arial" panose="020B0604020202020204" pitchFamily="34" charset="0"/>
                <a:cs typeface="Arial" panose="020B0604020202020204" pitchFamily="34" charset="0"/>
              </a:rPr>
              <a:t>1,5 % («3 cm, 50 </a:t>
            </a:r>
            <a:r>
              <a:rPr lang="nb-NO" altLang="nb-NO" sz="2000" dirty="0" err="1">
                <a:latin typeface="Arial" panose="020B0604020202020204" pitchFamily="34" charset="0"/>
                <a:cs typeface="Arial" panose="020B0604020202020204" pitchFamily="34" charset="0"/>
              </a:rPr>
              <a:t>Mb</a:t>
            </a:r>
            <a:r>
              <a:rPr lang="nb-NO" altLang="nb-NO" sz="2000" dirty="0">
                <a:latin typeface="Arial" panose="020B0604020202020204" pitchFamily="34" charset="0"/>
                <a:cs typeface="Arial" panose="020B0604020202020204" pitchFamily="34" charset="0"/>
              </a:rPr>
              <a:t>») er proteinkodende sekvens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nb-NO" altLang="nb-NO" sz="2000" dirty="0">
                <a:latin typeface="Arial" panose="020B0604020202020204" pitchFamily="34" charset="0"/>
                <a:cs typeface="Arial" panose="020B0604020202020204" pitchFamily="34" charset="0"/>
              </a:rPr>
              <a:t>Resten av </a:t>
            </a:r>
            <a:r>
              <a:rPr lang="nb-NO" altLang="nb-NO" sz="2000" dirty="0" err="1">
                <a:latin typeface="Arial" panose="020B0604020202020204" pitchFamily="34" charset="0"/>
                <a:cs typeface="Arial" panose="020B0604020202020204" pitchFamily="34" charset="0"/>
              </a:rPr>
              <a:t>genomet</a:t>
            </a:r>
            <a:r>
              <a:rPr lang="nb-NO" altLang="nb-NO" sz="2000" dirty="0">
                <a:latin typeface="Arial" panose="020B0604020202020204" pitchFamily="34" charset="0"/>
                <a:cs typeface="Arial" panose="020B0604020202020204" pitchFamily="34" charset="0"/>
              </a:rPr>
              <a:t> er like viktig: trengs for struktur og regulering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nb-NO" altLang="nb-NO" sz="2000" dirty="0">
                <a:latin typeface="Arial" panose="020B0604020202020204" pitchFamily="34" charset="0"/>
                <a:cs typeface="Arial" panose="020B0604020202020204" pitchFamily="34" charset="0"/>
              </a:rPr>
              <a:t>Vi har knapt 20 000 proteinkodende gener og enda flere «kun-RNA» gener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nb-NO" altLang="nb-NO" sz="2000" dirty="0">
                <a:latin typeface="Arial" panose="020B0604020202020204" pitchFamily="34" charset="0"/>
                <a:cs typeface="Arial" panose="020B0604020202020204" pitchFamily="34" charset="0"/>
              </a:rPr>
              <a:t>Hele </a:t>
            </a:r>
            <a:r>
              <a:rPr lang="nb-NO" altLang="nb-NO" sz="2000" dirty="0" err="1">
                <a:latin typeface="Arial" panose="020B0604020202020204" pitchFamily="34" charset="0"/>
                <a:cs typeface="Arial" panose="020B0604020202020204" pitchFamily="34" charset="0"/>
              </a:rPr>
              <a:t>genomet</a:t>
            </a:r>
            <a:r>
              <a:rPr lang="nb-NO" altLang="nb-NO" sz="2000" dirty="0">
                <a:latin typeface="Arial" panose="020B0604020202020204" pitchFamily="34" charset="0"/>
                <a:cs typeface="Arial" panose="020B0604020202020204" pitchFamily="34" charset="0"/>
              </a:rPr>
              <a:t> kan enkelt kort-sekvenseres vha. NGS (</a:t>
            </a:r>
            <a:r>
              <a:rPr lang="nb-NO" altLang="nb-NO" sz="2000" dirty="0" err="1">
                <a:latin typeface="Arial" panose="020B0604020202020204" pitchFamily="34" charset="0"/>
                <a:cs typeface="Arial" panose="020B0604020202020204" pitchFamily="34" charset="0"/>
              </a:rPr>
              <a:t>next</a:t>
            </a:r>
            <a:r>
              <a:rPr lang="nb-NO" altLang="nb-NO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nb-NO" altLang="nb-NO" sz="2000" dirty="0" err="1">
                <a:latin typeface="Arial" panose="020B0604020202020204" pitchFamily="34" charset="0"/>
                <a:cs typeface="Arial" panose="020B0604020202020204" pitchFamily="34" charset="0"/>
              </a:rPr>
              <a:t>generation</a:t>
            </a:r>
            <a:r>
              <a:rPr lang="nb-NO" altLang="nb-NO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nb-NO" altLang="nb-NO" sz="2000" dirty="0" err="1">
                <a:latin typeface="Arial" panose="020B0604020202020204" pitchFamily="34" charset="0"/>
                <a:cs typeface="Arial" panose="020B0604020202020204" pitchFamily="34" charset="0"/>
              </a:rPr>
              <a:t>sequencing</a:t>
            </a:r>
            <a:r>
              <a:rPr lang="nb-NO" altLang="nb-NO" sz="20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nb-NO" altLang="nb-NO" sz="2000" dirty="0">
                <a:latin typeface="Arial" panose="020B0604020202020204" pitchFamily="34" charset="0"/>
                <a:cs typeface="Arial" panose="020B0604020202020204" pitchFamily="34" charset="0"/>
              </a:rPr>
              <a:t>For å undersøke genomstruktur trengs lang-sekvensering, optisk </a:t>
            </a:r>
            <a:r>
              <a:rPr lang="nb-NO" altLang="nb-NO" sz="2000" dirty="0" err="1">
                <a:latin typeface="Arial" panose="020B0604020202020204" pitchFamily="34" charset="0"/>
                <a:cs typeface="Arial" panose="020B0604020202020204" pitchFamily="34" charset="0"/>
              </a:rPr>
              <a:t>genommapping</a:t>
            </a:r>
            <a:r>
              <a:rPr lang="nb-NO" altLang="nb-NO" sz="200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nb-NO" altLang="nb-NO" sz="2000" dirty="0" err="1">
                <a:latin typeface="Arial" panose="020B0604020202020204" pitchFamily="34" charset="0"/>
                <a:cs typeface="Arial" panose="020B0604020202020204" pitchFamily="34" charset="0"/>
              </a:rPr>
              <a:t>Bionano</a:t>
            </a:r>
            <a:r>
              <a:rPr lang="nb-NO" altLang="nb-NO" sz="2000" dirty="0">
                <a:latin typeface="Arial" panose="020B0604020202020204" pitchFamily="34" charset="0"/>
                <a:cs typeface="Arial" panose="020B0604020202020204" pitchFamily="34" charset="0"/>
              </a:rPr>
              <a:t>) eller avanserte spesialteknikker som 3C, 4C og </a:t>
            </a:r>
            <a:r>
              <a:rPr lang="nb-NO" altLang="nb-NO" sz="2000" dirty="0" err="1">
                <a:latin typeface="Arial" panose="020B0604020202020204" pitchFamily="34" charset="0"/>
                <a:cs typeface="Arial" panose="020B0604020202020204" pitchFamily="34" charset="0"/>
              </a:rPr>
              <a:t>HiC</a:t>
            </a:r>
            <a:endParaRPr lang="nb-NO" altLang="nb-NO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nb-NO" altLang="nb-NO" sz="2000" dirty="0">
                <a:latin typeface="Arial" panose="020B0604020202020204" pitchFamily="34" charset="0"/>
                <a:cs typeface="Arial" panose="020B0604020202020204" pitchFamily="34" charset="0"/>
              </a:rPr>
              <a:t>Vi er alle fulle av varianter: ~1 SNP (nukleotidvariant) per kb (dvs. rundt </a:t>
            </a:r>
            <a:br>
              <a:rPr lang="nb-NO" altLang="nb-NO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nb-NO" altLang="nb-NO" sz="2000" dirty="0">
                <a:latin typeface="Arial" panose="020B0604020202020204" pitchFamily="34" charset="0"/>
                <a:cs typeface="Arial" panose="020B0604020202020204" pitchFamily="34" charset="0"/>
              </a:rPr>
              <a:t>3 </a:t>
            </a:r>
            <a:r>
              <a:rPr lang="nb-NO" altLang="nb-NO" sz="2000" dirty="0" err="1">
                <a:latin typeface="Arial" panose="020B0604020202020204" pitchFamily="34" charset="0"/>
                <a:cs typeface="Arial" panose="020B0604020202020204" pitchFamily="34" charset="0"/>
              </a:rPr>
              <a:t>mill</a:t>
            </a:r>
            <a:r>
              <a:rPr lang="nb-NO" altLang="nb-NO" sz="2000" dirty="0">
                <a:latin typeface="Arial" panose="020B0604020202020204" pitchFamily="34" charset="0"/>
                <a:cs typeface="Arial" panose="020B0604020202020204" pitchFamily="34" charset="0"/>
              </a:rPr>
              <a:t> totalt) og hundrevis av små </a:t>
            </a:r>
            <a:r>
              <a:rPr lang="nb-NO" altLang="nb-NO" sz="2000" dirty="0" err="1">
                <a:latin typeface="Arial" panose="020B0604020202020204" pitchFamily="34" charset="0"/>
                <a:cs typeface="Arial" panose="020B0604020202020204" pitchFamily="34" charset="0"/>
              </a:rPr>
              <a:t>kopitallsvarianter</a:t>
            </a:r>
            <a:r>
              <a:rPr lang="nb-NO" altLang="nb-NO" sz="200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nb-NO" altLang="nb-NO" sz="2000" dirty="0" err="1">
                <a:latin typeface="Arial" panose="020B0604020202020204" pitchFamily="34" charset="0"/>
                <a:cs typeface="Arial" panose="020B0604020202020204" pitchFamily="34" charset="0"/>
              </a:rPr>
              <a:t>CNVs</a:t>
            </a:r>
            <a:r>
              <a:rPr lang="nb-NO" altLang="nb-NO" sz="2000" dirty="0">
                <a:latin typeface="Arial" panose="020B0604020202020204" pitchFamily="34" charset="0"/>
                <a:cs typeface="Arial" panose="020B0604020202020204" pitchFamily="34" charset="0"/>
              </a:rPr>
              <a:t>) &lt;10 kb</a:t>
            </a:r>
          </a:p>
        </p:txBody>
      </p:sp>
      <p:pic>
        <p:nvPicPr>
          <p:cNvPr id="23555" name="Bilde 2">
            <a:extLst>
              <a:ext uri="{FF2B5EF4-FFF2-40B4-BE49-F238E27FC236}">
                <a16:creationId xmlns:a16="http://schemas.microsoft.com/office/drawing/2014/main" id="{38DDE646-B9D8-8842-A707-4117FB249ED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2988" y="84138"/>
            <a:ext cx="2790825" cy="2049462"/>
          </a:xfrm>
          <a:prstGeom prst="rect">
            <a:avLst/>
          </a:prstGeom>
          <a:noFill/>
          <a:ln w="571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556" name="TekstSylinder 3">
            <a:extLst>
              <a:ext uri="{FF2B5EF4-FFF2-40B4-BE49-F238E27FC236}">
                <a16:creationId xmlns:a16="http://schemas.microsoft.com/office/drawing/2014/main" id="{DFA9FA03-719F-FB49-9CF7-C9D83E7EB2A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35938" y="1673225"/>
            <a:ext cx="130356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SzPct val="75000"/>
              <a:buFont typeface="Monotype Sorts" pitchFamily="2" charset="2"/>
              <a:buChar char="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10000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100000"/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65000"/>
              <a:buFont typeface="Monotype Sorts" pitchFamily="2" charset="2"/>
              <a:buChar char="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nb-NO" altLang="nb-NO" sz="2400" dirty="0">
                <a:solidFill>
                  <a:schemeClr val="bg2"/>
                </a:solidFill>
              </a:rPr>
              <a:t>Jeg vant!</a:t>
            </a:r>
          </a:p>
        </p:txBody>
      </p:sp>
    </p:spTree>
    <p:extLst>
      <p:ext uri="{BB962C8B-B14F-4D97-AF65-F5344CB8AC3E}">
        <p14:creationId xmlns:p14="http://schemas.microsoft.com/office/powerpoint/2010/main" val="35799092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60750"/>
    </mc:Choice>
    <mc:Fallback xmlns="">
      <p:transition spd="slow" advTm="160750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87DF99E5-9AA1-AD4B-8353-B041DC06CF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7006" y="80169"/>
            <a:ext cx="9932987" cy="6697662"/>
          </a:xfrm>
        </p:spPr>
        <p:txBody>
          <a:bodyPr/>
          <a:lstStyle/>
          <a:p>
            <a:pPr>
              <a:defRPr/>
            </a:pPr>
            <a:r>
              <a:rPr lang="nb-NO" sz="3600" dirty="0">
                <a:solidFill>
                  <a:schemeClr val="tx1"/>
                </a:solidFill>
                <a:latin typeface="Arial" panose="020B0604020202020204" pitchFamily="34" charset="0"/>
                <a:ea typeface="MS PGothic" charset="0"/>
                <a:cs typeface="Arial" panose="020B0604020202020204" pitchFamily="34" charset="0"/>
              </a:rPr>
              <a:t>Genetiske tilstander har tre prinsipielle årsaker</a:t>
            </a:r>
            <a:br>
              <a:rPr lang="nb-NO" sz="4500" b="1" dirty="0">
                <a:solidFill>
                  <a:srgbClr val="FFFF00"/>
                </a:solidFill>
                <a:latin typeface="Arial" panose="020B0604020202020204" pitchFamily="34" charset="0"/>
                <a:ea typeface="MS PGothic" charset="0"/>
                <a:cs typeface="Arial" panose="020B0604020202020204" pitchFamily="34" charset="0"/>
              </a:rPr>
            </a:br>
            <a:br>
              <a:rPr lang="nb-NO" sz="4500" b="1" dirty="0">
                <a:solidFill>
                  <a:srgbClr val="FFFF00"/>
                </a:solidFill>
                <a:latin typeface="Arial" panose="020B0604020202020204" pitchFamily="34" charset="0"/>
                <a:ea typeface="MS PGothic" charset="0"/>
                <a:cs typeface="Arial" panose="020B0604020202020204" pitchFamily="34" charset="0"/>
              </a:rPr>
            </a:br>
            <a:r>
              <a:rPr lang="nb-NO" sz="3300" i="0" dirty="0">
                <a:solidFill>
                  <a:schemeClr val="tx1"/>
                </a:solidFill>
                <a:latin typeface="Arial" panose="020B0604020202020204" pitchFamily="34" charset="0"/>
                <a:ea typeface="MS PGothic" charset="0"/>
                <a:cs typeface="Arial" panose="020B0604020202020204" pitchFamily="34" charset="0"/>
              </a:rPr>
              <a:t>1) </a:t>
            </a:r>
            <a:r>
              <a:rPr lang="nb-NO" sz="3300" i="0" dirty="0" err="1">
                <a:solidFill>
                  <a:srgbClr val="FAFD00"/>
                </a:solidFill>
                <a:latin typeface="Arial" panose="020B0604020202020204" pitchFamily="34" charset="0"/>
                <a:ea typeface="MS PGothic" charset="0"/>
                <a:cs typeface="Arial" panose="020B0604020202020204" pitchFamily="34" charset="0"/>
              </a:rPr>
              <a:t>Genomisk</a:t>
            </a:r>
            <a:r>
              <a:rPr lang="nb-NO" sz="3300" i="0" dirty="0">
                <a:solidFill>
                  <a:srgbClr val="FAFD00"/>
                </a:solidFill>
                <a:latin typeface="Arial" panose="020B0604020202020204" pitchFamily="34" charset="0"/>
                <a:ea typeface="MS PGothic" charset="0"/>
                <a:cs typeface="Arial" panose="020B0604020202020204" pitchFamily="34" charset="0"/>
              </a:rPr>
              <a:t> ubalanse</a:t>
            </a:r>
            <a:br>
              <a:rPr lang="nb-NO" sz="3300" i="0" dirty="0">
                <a:solidFill>
                  <a:schemeClr val="tx1"/>
                </a:solidFill>
                <a:latin typeface="Arial" panose="020B0604020202020204" pitchFamily="34" charset="0"/>
                <a:ea typeface="MS PGothic" charset="0"/>
                <a:cs typeface="Arial" panose="020B0604020202020204" pitchFamily="34" charset="0"/>
              </a:rPr>
            </a:br>
            <a:r>
              <a:rPr lang="nb-NO" sz="3300" i="0" dirty="0">
                <a:solidFill>
                  <a:schemeClr val="tx1"/>
                </a:solidFill>
                <a:latin typeface="Arial" panose="020B0604020202020204" pitchFamily="34" charset="0"/>
                <a:ea typeface="MS PGothic" charset="0"/>
                <a:cs typeface="Arial" panose="020B0604020202020204" pitchFamily="34" charset="0"/>
              </a:rPr>
              <a:t>	</a:t>
            </a:r>
            <a:r>
              <a:rPr lang="nb-NO" sz="3300" dirty="0" err="1">
                <a:solidFill>
                  <a:schemeClr val="tx1"/>
                </a:solidFill>
                <a:latin typeface="Arial" panose="020B0604020202020204" pitchFamily="34" charset="0"/>
                <a:ea typeface="MS PGothic" charset="0"/>
                <a:cs typeface="Arial" panose="020B0604020202020204" pitchFamily="34" charset="0"/>
              </a:rPr>
              <a:t>kopitallsavvik</a:t>
            </a:r>
            <a:br>
              <a:rPr lang="nb-NO" sz="3300" dirty="0">
                <a:solidFill>
                  <a:schemeClr val="tx1"/>
                </a:solidFill>
                <a:latin typeface="Arial" panose="020B0604020202020204" pitchFamily="34" charset="0"/>
                <a:ea typeface="MS PGothic" charset="0"/>
                <a:cs typeface="Arial" panose="020B0604020202020204" pitchFamily="34" charset="0"/>
              </a:rPr>
            </a:br>
            <a:r>
              <a:rPr lang="nb-NO" sz="3300" dirty="0">
                <a:solidFill>
                  <a:schemeClr val="tx1"/>
                </a:solidFill>
                <a:latin typeface="Arial" panose="020B0604020202020204" pitchFamily="34" charset="0"/>
                <a:ea typeface="MS PGothic" charset="0"/>
                <a:cs typeface="Arial" panose="020B0604020202020204" pitchFamily="34" charset="0"/>
              </a:rPr>
              <a:t>	funksjonstapsvarianter (</a:t>
            </a:r>
            <a:r>
              <a:rPr lang="nb-NO" sz="3300" dirty="0" err="1">
                <a:solidFill>
                  <a:schemeClr val="tx1"/>
                </a:solidFill>
                <a:latin typeface="Arial" panose="020B0604020202020204" pitchFamily="34" charset="0"/>
                <a:ea typeface="MS PGothic" charset="0"/>
                <a:cs typeface="Arial" panose="020B0604020202020204" pitchFamily="34" charset="0"/>
              </a:rPr>
              <a:t>LoFs</a:t>
            </a:r>
            <a:r>
              <a:rPr lang="nb-NO" sz="3300" dirty="0">
                <a:solidFill>
                  <a:schemeClr val="tx1"/>
                </a:solidFill>
                <a:latin typeface="Arial" panose="020B0604020202020204" pitchFamily="34" charset="0"/>
                <a:ea typeface="MS PGothic" charset="0"/>
                <a:cs typeface="Arial" panose="020B0604020202020204" pitchFamily="34" charset="0"/>
              </a:rPr>
              <a:t>)</a:t>
            </a:r>
            <a:br>
              <a:rPr lang="nb-NO" sz="3300" dirty="0">
                <a:solidFill>
                  <a:schemeClr val="tx1"/>
                </a:solidFill>
                <a:latin typeface="Arial" panose="020B0604020202020204" pitchFamily="34" charset="0"/>
                <a:ea typeface="MS PGothic" charset="0"/>
                <a:cs typeface="Arial" panose="020B0604020202020204" pitchFamily="34" charset="0"/>
              </a:rPr>
            </a:br>
            <a:r>
              <a:rPr lang="nb-NO" sz="3300" i="0" dirty="0">
                <a:solidFill>
                  <a:schemeClr val="tx1"/>
                </a:solidFill>
                <a:latin typeface="Arial" panose="020B0604020202020204" pitchFamily="34" charset="0"/>
                <a:ea typeface="MS PGothic" charset="0"/>
                <a:cs typeface="Arial" panose="020B0604020202020204" pitchFamily="34" charset="0"/>
              </a:rPr>
              <a:t>	</a:t>
            </a:r>
            <a:br>
              <a:rPr lang="nb-NO" sz="3300" i="0" dirty="0">
                <a:solidFill>
                  <a:schemeClr val="tx1"/>
                </a:solidFill>
                <a:latin typeface="Arial" panose="020B0604020202020204" pitchFamily="34" charset="0"/>
                <a:ea typeface="MS PGothic" charset="0"/>
                <a:cs typeface="Arial" panose="020B0604020202020204" pitchFamily="34" charset="0"/>
              </a:rPr>
            </a:br>
            <a:r>
              <a:rPr lang="nb-NO" sz="3300" i="0" dirty="0">
                <a:solidFill>
                  <a:schemeClr val="tx1"/>
                </a:solidFill>
                <a:latin typeface="Arial" panose="020B0604020202020204" pitchFamily="34" charset="0"/>
                <a:ea typeface="MS PGothic" charset="0"/>
                <a:cs typeface="Arial" panose="020B0604020202020204" pitchFamily="34" charset="0"/>
              </a:rPr>
              <a:t>2) </a:t>
            </a:r>
            <a:r>
              <a:rPr lang="nb-NO" sz="3300" i="0" dirty="0">
                <a:latin typeface="Arial" panose="020B0604020202020204" pitchFamily="34" charset="0"/>
                <a:ea typeface="MS PGothic" charset="0"/>
                <a:cs typeface="Arial" panose="020B0604020202020204" pitchFamily="34" charset="0"/>
              </a:rPr>
              <a:t>Endret genfunksjon</a:t>
            </a:r>
            <a:br>
              <a:rPr lang="nb-NO" sz="3300" dirty="0">
                <a:solidFill>
                  <a:schemeClr val="tx1"/>
                </a:solidFill>
                <a:latin typeface="Arial" panose="020B0604020202020204" pitchFamily="34" charset="0"/>
                <a:ea typeface="MS PGothic" charset="0"/>
                <a:cs typeface="Arial" panose="020B0604020202020204" pitchFamily="34" charset="0"/>
              </a:rPr>
            </a:br>
            <a:r>
              <a:rPr lang="nb-NO" sz="3300" dirty="0">
                <a:solidFill>
                  <a:schemeClr val="tx1"/>
                </a:solidFill>
                <a:latin typeface="Arial" panose="020B0604020202020204" pitchFamily="34" charset="0"/>
                <a:ea typeface="MS PGothic" charset="0"/>
                <a:cs typeface="Arial" panose="020B0604020202020204" pitchFamily="34" charset="0"/>
              </a:rPr>
              <a:t>	aktiverende varianter (</a:t>
            </a:r>
            <a:r>
              <a:rPr lang="nb-NO" sz="3300" dirty="0" err="1">
                <a:solidFill>
                  <a:schemeClr val="tx1"/>
                </a:solidFill>
                <a:latin typeface="Arial" panose="020B0604020202020204" pitchFamily="34" charset="0"/>
                <a:ea typeface="MS PGothic" charset="0"/>
                <a:cs typeface="Arial" panose="020B0604020202020204" pitchFamily="34" charset="0"/>
              </a:rPr>
              <a:t>GoFs</a:t>
            </a:r>
            <a:r>
              <a:rPr lang="nb-NO" sz="3300" dirty="0">
                <a:solidFill>
                  <a:schemeClr val="tx1"/>
                </a:solidFill>
                <a:latin typeface="Arial" panose="020B0604020202020204" pitchFamily="34" charset="0"/>
                <a:ea typeface="MS PGothic" charset="0"/>
                <a:cs typeface="Arial" panose="020B0604020202020204" pitchFamily="34" charset="0"/>
              </a:rPr>
              <a:t>)</a:t>
            </a:r>
            <a:br>
              <a:rPr lang="nb-NO" sz="3300" dirty="0">
                <a:solidFill>
                  <a:schemeClr val="tx1"/>
                </a:solidFill>
                <a:latin typeface="Arial" panose="020B0604020202020204" pitchFamily="34" charset="0"/>
                <a:ea typeface="MS PGothic" charset="0"/>
                <a:cs typeface="Arial" panose="020B0604020202020204" pitchFamily="34" charset="0"/>
              </a:rPr>
            </a:br>
            <a:r>
              <a:rPr lang="nb-NO" sz="3300" dirty="0">
                <a:solidFill>
                  <a:schemeClr val="tx1"/>
                </a:solidFill>
                <a:latin typeface="Arial" panose="020B0604020202020204" pitchFamily="34" charset="0"/>
                <a:ea typeface="MS PGothic" charset="0"/>
                <a:cs typeface="Arial" panose="020B0604020202020204" pitchFamily="34" charset="0"/>
              </a:rPr>
              <a:t>	dominant-negative varianter</a:t>
            </a:r>
            <a:br>
              <a:rPr lang="nb-NO" sz="3300" dirty="0">
                <a:solidFill>
                  <a:schemeClr val="tx1"/>
                </a:solidFill>
                <a:latin typeface="Arial" panose="020B0604020202020204" pitchFamily="34" charset="0"/>
                <a:ea typeface="MS PGothic" charset="0"/>
                <a:cs typeface="Arial" panose="020B0604020202020204" pitchFamily="34" charset="0"/>
              </a:rPr>
            </a:br>
            <a:br>
              <a:rPr lang="nb-NO" sz="3300" dirty="0">
                <a:solidFill>
                  <a:schemeClr val="tx1"/>
                </a:solidFill>
                <a:latin typeface="Arial" panose="020B0604020202020204" pitchFamily="34" charset="0"/>
                <a:ea typeface="MS PGothic" charset="0"/>
                <a:cs typeface="Arial" panose="020B0604020202020204" pitchFamily="34" charset="0"/>
              </a:rPr>
            </a:br>
            <a:r>
              <a:rPr lang="nb-NO" sz="3300" i="0" dirty="0">
                <a:solidFill>
                  <a:schemeClr val="tx1"/>
                </a:solidFill>
                <a:latin typeface="Arial" panose="020B0604020202020204" pitchFamily="34" charset="0"/>
                <a:ea typeface="MS PGothic" charset="0"/>
                <a:cs typeface="Arial" panose="020B0604020202020204" pitchFamily="34" charset="0"/>
              </a:rPr>
              <a:t>3) </a:t>
            </a:r>
            <a:r>
              <a:rPr lang="nb-NO" sz="3300" i="0" dirty="0">
                <a:solidFill>
                  <a:srgbClr val="FFFF00"/>
                </a:solidFill>
                <a:latin typeface="Arial" panose="020B0604020202020204" pitchFamily="34" charset="0"/>
                <a:ea typeface="MS PGothic" charset="0"/>
                <a:cs typeface="Arial" panose="020B0604020202020204" pitchFamily="34" charset="0"/>
              </a:rPr>
              <a:t>Endret genregulering</a:t>
            </a:r>
            <a:br>
              <a:rPr lang="nb-NO" sz="3300" i="0" dirty="0">
                <a:solidFill>
                  <a:schemeClr val="tx1"/>
                </a:solidFill>
                <a:latin typeface="Arial" panose="020B0604020202020204" pitchFamily="34" charset="0"/>
                <a:ea typeface="MS PGothic" charset="0"/>
                <a:cs typeface="Arial" panose="020B0604020202020204" pitchFamily="34" charset="0"/>
              </a:rPr>
            </a:br>
            <a:r>
              <a:rPr lang="nb-NO" sz="3300" i="0" dirty="0">
                <a:solidFill>
                  <a:schemeClr val="tx1"/>
                </a:solidFill>
                <a:latin typeface="Arial" panose="020B0604020202020204" pitchFamily="34" charset="0"/>
                <a:ea typeface="MS PGothic" charset="0"/>
                <a:cs typeface="Arial" panose="020B0604020202020204" pitchFamily="34" charset="0"/>
              </a:rPr>
              <a:t>	</a:t>
            </a:r>
            <a:r>
              <a:rPr lang="nb-NO" sz="3300" dirty="0">
                <a:solidFill>
                  <a:schemeClr val="tx1"/>
                </a:solidFill>
                <a:latin typeface="Arial" panose="020B0604020202020204" pitchFamily="34" charset="0"/>
                <a:ea typeface="MS PGothic" charset="0"/>
                <a:cs typeface="Arial" panose="020B0604020202020204" pitchFamily="34" charset="0"/>
              </a:rPr>
              <a:t>epigenetiske og strukturelle avvik</a:t>
            </a:r>
            <a:br>
              <a:rPr lang="nb-NO" sz="3300" i="0" dirty="0">
                <a:solidFill>
                  <a:schemeClr val="tx1"/>
                </a:solidFill>
                <a:latin typeface="Arial" panose="020B0604020202020204" pitchFamily="34" charset="0"/>
                <a:ea typeface="MS PGothic" charset="0"/>
                <a:cs typeface="Arial" panose="020B0604020202020204" pitchFamily="34" charset="0"/>
              </a:rPr>
            </a:br>
            <a:br>
              <a:rPr lang="nb-NO" sz="3300" i="0" dirty="0">
                <a:solidFill>
                  <a:schemeClr val="tx1"/>
                </a:solidFill>
                <a:latin typeface="Arial" panose="020B0604020202020204" pitchFamily="34" charset="0"/>
                <a:ea typeface="MS PGothic" charset="0"/>
                <a:cs typeface="Arial" panose="020B0604020202020204" pitchFamily="34" charset="0"/>
              </a:rPr>
            </a:br>
            <a:endParaRPr lang="nb-NO" sz="2700" i="0" dirty="0">
              <a:solidFill>
                <a:schemeClr val="tx1"/>
              </a:solidFill>
              <a:latin typeface="Arial" panose="020B0604020202020204" pitchFamily="34" charset="0"/>
              <a:ea typeface="MS PGothic" charset="0"/>
              <a:cs typeface="Arial" panose="020B0604020202020204" pitchFamily="34" charset="0"/>
            </a:endParaRPr>
          </a:p>
        </p:txBody>
      </p:sp>
      <p:sp>
        <p:nvSpPr>
          <p:cNvPr id="25602" name="TekstSylinder 3">
            <a:extLst>
              <a:ext uri="{FF2B5EF4-FFF2-40B4-BE49-F238E27FC236}">
                <a16:creationId xmlns:a16="http://schemas.microsoft.com/office/drawing/2014/main" id="{1361B3E1-B924-1049-89A0-0B084986499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88759" y="1233339"/>
            <a:ext cx="2722563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SzPct val="75000"/>
              <a:buFont typeface="Monotype Sorts" pitchFamily="2" charset="2"/>
              <a:buChar char="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10000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100000"/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65000"/>
              <a:buFont typeface="Monotype Sorts" pitchFamily="2" charset="2"/>
              <a:buChar char="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nb-NO" altLang="nb-NO" sz="5400" dirty="0">
                <a:solidFill>
                  <a:schemeClr val="accent2"/>
                </a:solidFill>
              </a:rPr>
              <a:t>1</a:t>
            </a:r>
            <a:r>
              <a:rPr lang="nb-NO" altLang="nb-NO" sz="5400" dirty="0"/>
              <a:t> – </a:t>
            </a:r>
            <a:r>
              <a:rPr lang="nb-NO" altLang="nb-NO" sz="7200" b="1" dirty="0">
                <a:solidFill>
                  <a:srgbClr val="45FF5A"/>
                </a:solidFill>
              </a:rPr>
              <a:t>2</a:t>
            </a:r>
            <a:r>
              <a:rPr lang="nb-NO" altLang="nb-NO" sz="5400" dirty="0"/>
              <a:t> – </a:t>
            </a:r>
            <a:r>
              <a:rPr lang="nb-NO" altLang="nb-NO" sz="5400" dirty="0">
                <a:solidFill>
                  <a:schemeClr val="accent2"/>
                </a:solidFill>
              </a:rPr>
              <a:t>3</a:t>
            </a:r>
          </a:p>
        </p:txBody>
      </p:sp>
      <p:pic>
        <p:nvPicPr>
          <p:cNvPr id="25603" name="Bilde 4" descr="Uten navn.tiff">
            <a:extLst>
              <a:ext uri="{FF2B5EF4-FFF2-40B4-BE49-F238E27FC236}">
                <a16:creationId xmlns:a16="http://schemas.microsoft.com/office/drawing/2014/main" id="{B7ED441F-91B5-0B41-88A4-7378A98875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9193" y="3068960"/>
            <a:ext cx="2590800" cy="1873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Bilde 4">
            <a:extLst>
              <a:ext uri="{FF2B5EF4-FFF2-40B4-BE49-F238E27FC236}">
                <a16:creationId xmlns:a16="http://schemas.microsoft.com/office/drawing/2014/main" id="{D7AD636C-B258-6144-AD58-17FA93B4CB2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76989" y="5373216"/>
            <a:ext cx="1638300" cy="1231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969377"/>
      </p:ext>
    </p:extLst>
  </p:cSld>
  <p:clrMapOvr>
    <a:masterClrMapping/>
  </p:clrMapOvr>
  <p:transition spd="slow" advTm="175661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TekstSylinder 1">
            <a:extLst>
              <a:ext uri="{FF2B5EF4-FFF2-40B4-BE49-F238E27FC236}">
                <a16:creationId xmlns:a16="http://schemas.microsoft.com/office/drawing/2014/main" id="{54F35516-72A7-5347-935B-13D38FAF90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64170" y="2378560"/>
            <a:ext cx="7158660" cy="21008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68882" tIns="34441" rIns="68882" bIns="34441"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SzPct val="75000"/>
              <a:buFont typeface="Monotype Sorts" pitchFamily="2" charset="2"/>
              <a:buChar char="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10000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100000"/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65000"/>
              <a:buFont typeface="Monotype Sorts" pitchFamily="2" charset="2"/>
              <a:buChar char="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nb-NO" altLang="nb-NO" sz="6600" dirty="0" err="1">
                <a:latin typeface="Arial" panose="020B0604020202020204" pitchFamily="34" charset="0"/>
                <a:cs typeface="Arial" panose="020B0604020202020204" pitchFamily="34" charset="0"/>
              </a:rPr>
              <a:t>Eksom</a:t>
            </a:r>
            <a:r>
              <a:rPr lang="nb-NO" altLang="nb-NO" sz="6600" dirty="0">
                <a:latin typeface="Arial" panose="020B0604020202020204" pitchFamily="34" charset="0"/>
                <a:cs typeface="Arial" panose="020B0604020202020204" pitchFamily="34" charset="0"/>
              </a:rPr>
              <a:t>         1 – 2 </a:t>
            </a: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nb-NO" altLang="nb-NO" sz="6600" dirty="0" err="1">
                <a:latin typeface="Arial" panose="020B0604020202020204" pitchFamily="34" charset="0"/>
                <a:cs typeface="Arial" panose="020B0604020202020204" pitchFamily="34" charset="0"/>
              </a:rPr>
              <a:t>Genom</a:t>
            </a:r>
            <a:r>
              <a:rPr lang="nb-NO" altLang="nb-NO" sz="6600" dirty="0">
                <a:latin typeface="Arial" panose="020B0604020202020204" pitchFamily="34" charset="0"/>
                <a:cs typeface="Arial" panose="020B0604020202020204" pitchFamily="34" charset="0"/>
              </a:rPr>
              <a:t>      30 – 80</a:t>
            </a:r>
          </a:p>
        </p:txBody>
      </p:sp>
      <p:sp>
        <p:nvSpPr>
          <p:cNvPr id="27650" name="TekstSylinder 1">
            <a:extLst>
              <a:ext uri="{FF2B5EF4-FFF2-40B4-BE49-F238E27FC236}">
                <a16:creationId xmlns:a16="http://schemas.microsoft.com/office/drawing/2014/main" id="{88301195-711A-BE47-BB93-1C0F6E961FE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3754" y="365532"/>
            <a:ext cx="8263801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SzPct val="75000"/>
              <a:buFont typeface="Monotype Sorts" pitchFamily="2" charset="2"/>
              <a:buChar char="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10000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100000"/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65000"/>
              <a:buFont typeface="Monotype Sorts" pitchFamily="2" charset="2"/>
              <a:buChar char="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nb-NO" altLang="nb-NO" sz="3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 fleste utviklingsavvik er nyoppståtte</a:t>
            </a:r>
            <a:endParaRPr lang="nb-NO" altLang="nb-NO" sz="3600" i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651" name="TekstSylinder 1">
            <a:extLst>
              <a:ext uri="{FF2B5EF4-FFF2-40B4-BE49-F238E27FC236}">
                <a16:creationId xmlns:a16="http://schemas.microsoft.com/office/drawing/2014/main" id="{EC5CCA3F-0FEC-D745-A980-42F95BAAD70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6005" y="1485181"/>
            <a:ext cx="814838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SzPct val="75000"/>
              <a:buFont typeface="Monotype Sorts" pitchFamily="2" charset="2"/>
              <a:buChar char="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10000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100000"/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65000"/>
              <a:buFont typeface="Monotype Sorts" pitchFamily="2" charset="2"/>
              <a:buChar char="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nb-NO" altLang="nb-NO" sz="2800" dirty="0">
                <a:latin typeface="Arial" panose="020B0604020202020204" pitchFamily="34" charset="0"/>
                <a:cs typeface="Arial" panose="020B0604020202020204" pitchFamily="34" charset="0"/>
              </a:rPr>
              <a:t># </a:t>
            </a:r>
            <a:r>
              <a:rPr lang="nb-NO" altLang="nb-NO" sz="2800" i="1" dirty="0">
                <a:latin typeface="Arial" panose="020B0604020202020204" pitchFamily="34" charset="0"/>
                <a:cs typeface="Arial" panose="020B0604020202020204" pitchFamily="34" charset="0"/>
              </a:rPr>
              <a:t>de </a:t>
            </a:r>
            <a:r>
              <a:rPr lang="nb-NO" altLang="nb-NO" sz="2800" i="1" dirty="0" err="1">
                <a:latin typeface="Arial" panose="020B0604020202020204" pitchFamily="34" charset="0"/>
                <a:cs typeface="Arial" panose="020B0604020202020204" pitchFamily="34" charset="0"/>
              </a:rPr>
              <a:t>novo</a:t>
            </a:r>
            <a:r>
              <a:rPr lang="nb-NO" altLang="nb-NO" sz="28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nb-NO" altLang="nb-NO" sz="2800" dirty="0">
                <a:latin typeface="Arial" panose="020B0604020202020204" pitchFamily="34" charset="0"/>
                <a:cs typeface="Arial" panose="020B0604020202020204" pitchFamily="34" charset="0"/>
              </a:rPr>
              <a:t>genetiske forandringer per generasjon: </a:t>
            </a:r>
          </a:p>
        </p:txBody>
      </p:sp>
      <p:sp>
        <p:nvSpPr>
          <p:cNvPr id="27652" name="TekstSylinder 1">
            <a:extLst>
              <a:ext uri="{FF2B5EF4-FFF2-40B4-BE49-F238E27FC236}">
                <a16:creationId xmlns:a16="http://schemas.microsoft.com/office/drawing/2014/main" id="{EEF91095-C1CC-A946-908F-AEB7FCD0946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6005" y="4922808"/>
            <a:ext cx="9034846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accent2"/>
              </a:buClr>
              <a:buSzPct val="75000"/>
              <a:buFont typeface="Monotype Sorts" pitchFamily="2" charset="2"/>
              <a:buChar char="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100000"/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lr>
                <a:schemeClr val="accent2"/>
              </a:buClr>
              <a:buSzPct val="100000"/>
              <a:buChar char="»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65000"/>
              <a:buFont typeface="Monotype Sorts" pitchFamily="2" charset="2"/>
              <a:buChar char="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lr>
                <a:schemeClr val="accent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nb-NO" altLang="nb-NO" sz="2400" dirty="0">
                <a:latin typeface="Arial" panose="020B0604020202020204" pitchFamily="34" charset="0"/>
                <a:cs typeface="Arial" panose="020B0604020202020204" pitchFamily="34" charset="0"/>
              </a:rPr>
              <a:t>Trisomirisiko øker </a:t>
            </a:r>
            <a:r>
              <a:rPr lang="nb-NO" altLang="nb-NO" sz="2400" dirty="0" err="1">
                <a:latin typeface="Arial" panose="020B0604020202020204" pitchFamily="34" charset="0"/>
                <a:cs typeface="Arial" panose="020B0604020202020204" pitchFamily="34" charset="0"/>
              </a:rPr>
              <a:t>eksponensielt</a:t>
            </a:r>
            <a:r>
              <a:rPr lang="nb-NO" altLang="nb-NO" sz="2400" dirty="0">
                <a:latin typeface="Arial" panose="020B0604020202020204" pitchFamily="34" charset="0"/>
                <a:cs typeface="Arial" panose="020B0604020202020204" pitchFamily="34" charset="0"/>
              </a:rPr>
              <a:t> med økende maternell alder.</a:t>
            </a:r>
            <a:br>
              <a:rPr lang="nb-NO" altLang="nb-NO" sz="24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nb-NO" altLang="nb-NO" sz="2400" dirty="0">
                <a:latin typeface="Arial" panose="020B0604020202020204" pitchFamily="34" charset="0"/>
                <a:cs typeface="Arial" panose="020B0604020202020204" pitchFamily="34" charset="0"/>
              </a:rPr>
              <a:t>De novo-risiko øker lineært med økende paternell alder.</a:t>
            </a:r>
            <a:br>
              <a:rPr lang="nb-NO" altLang="nb-NO" sz="24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nb-NO" altLang="nb-NO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nb-NO" altLang="nb-NO" sz="2400" dirty="0">
                <a:latin typeface="Arial" panose="020B0604020202020204" pitchFamily="34" charset="0"/>
                <a:cs typeface="Arial" panose="020B0604020202020204" pitchFamily="34" charset="0"/>
              </a:rPr>
              <a:t>Nyoppståtte varianter oppdages ved triosekvensering (trio-NGS).</a:t>
            </a:r>
          </a:p>
        </p:txBody>
      </p:sp>
    </p:spTree>
    <p:extLst>
      <p:ext uri="{BB962C8B-B14F-4D97-AF65-F5344CB8AC3E}">
        <p14:creationId xmlns:p14="http://schemas.microsoft.com/office/powerpoint/2010/main" val="3617148260"/>
      </p:ext>
    </p:extLst>
  </p:cSld>
  <p:clrMapOvr>
    <a:masterClrMapping/>
  </p:clrMapOvr>
  <p:transition spd="slow" advTm="101084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5026" name="Rectangle 2"/>
          <p:cNvSpPr>
            <a:spLocks noGrp="1" noChangeArrowheads="1"/>
          </p:cNvSpPr>
          <p:nvPr>
            <p:ph type="title"/>
          </p:nvPr>
        </p:nvSpPr>
        <p:spPr>
          <a:xfrm>
            <a:off x="246956" y="260648"/>
            <a:ext cx="9664700" cy="1296144"/>
          </a:xfrm>
        </p:spPr>
        <p:txBody>
          <a:bodyPr/>
          <a:lstStyle/>
          <a:p>
            <a:pPr>
              <a:defRPr/>
            </a:pPr>
            <a:r>
              <a:rPr lang="nb-NO" sz="40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r>
              <a:rPr lang="nb-NO" sz="4000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Gendose</a:t>
            </a:r>
            <a:r>
              <a:rPr lang="nb-NO" sz="4000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”-forandringer kan skyldes:</a:t>
            </a:r>
          </a:p>
        </p:txBody>
      </p:sp>
      <p:sp>
        <p:nvSpPr>
          <p:cNvPr id="717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4988" y="1757362"/>
            <a:ext cx="9504363" cy="3343275"/>
          </a:xfrm>
        </p:spPr>
        <p:txBody>
          <a:bodyPr lIns="91433" tIns="45717" rIns="91433" bIns="45717"/>
          <a:lstStyle/>
          <a:p>
            <a:pPr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nb-NO" sz="2800" dirty="0">
                <a:latin typeface="Arial" panose="020B0604020202020204" pitchFamily="34" charset="0"/>
                <a:ea typeface="MS PGothic" charset="0"/>
                <a:cs typeface="Arial" panose="020B0604020202020204" pitchFamily="34" charset="0"/>
              </a:rPr>
              <a:t>Trisomier (13, 18, 21) og </a:t>
            </a:r>
            <a:r>
              <a:rPr lang="nb-NO" sz="2800" dirty="0" err="1">
                <a:latin typeface="Arial" panose="020B0604020202020204" pitchFamily="34" charset="0"/>
                <a:ea typeface="MS PGothic" charset="0"/>
                <a:cs typeface="Arial" panose="020B0604020202020204" pitchFamily="34" charset="0"/>
              </a:rPr>
              <a:t>monosomier</a:t>
            </a:r>
            <a:r>
              <a:rPr lang="nb-NO" sz="2800" dirty="0">
                <a:latin typeface="Arial" panose="020B0604020202020204" pitchFamily="34" charset="0"/>
                <a:ea typeface="MS PGothic" charset="0"/>
                <a:cs typeface="Arial" panose="020B0604020202020204" pitchFamily="34" charset="0"/>
              </a:rPr>
              <a:t> (45,X)</a:t>
            </a:r>
          </a:p>
          <a:p>
            <a:pPr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nb-NO" sz="2800" dirty="0">
                <a:latin typeface="Arial" panose="020B0604020202020204" pitchFamily="34" charset="0"/>
                <a:ea typeface="MS PGothic" charset="0"/>
                <a:cs typeface="Arial" panose="020B0604020202020204" pitchFamily="34" charset="0"/>
              </a:rPr>
              <a:t>Delesjon eller duplikasjon av kromosomsegmenter</a:t>
            </a:r>
            <a:br>
              <a:rPr lang="nb-NO" sz="2800" dirty="0">
                <a:latin typeface="Arial" panose="020B0604020202020204" pitchFamily="34" charset="0"/>
                <a:ea typeface="MS PGothic" charset="0"/>
                <a:cs typeface="Arial" panose="020B0604020202020204" pitchFamily="34" charset="0"/>
              </a:rPr>
            </a:br>
            <a:r>
              <a:rPr lang="nb-NO" sz="2800" dirty="0">
                <a:latin typeface="Arial" panose="020B0604020202020204" pitchFamily="34" charset="0"/>
                <a:ea typeface="MS PGothic" charset="0"/>
                <a:cs typeface="Arial" panose="020B0604020202020204" pitchFamily="34" charset="0"/>
              </a:rPr>
              <a:t>(dvs. </a:t>
            </a:r>
            <a:r>
              <a:rPr lang="nb-NO" sz="2800" dirty="0" err="1">
                <a:latin typeface="Arial" panose="020B0604020202020204" pitchFamily="34" charset="0"/>
                <a:ea typeface="MS PGothic" charset="0"/>
                <a:cs typeface="Arial" panose="020B0604020202020204" pitchFamily="34" charset="0"/>
              </a:rPr>
              <a:t>kopitallsvariasjon</a:t>
            </a:r>
            <a:r>
              <a:rPr lang="nb-NO" sz="2800" dirty="0">
                <a:latin typeface="Arial" panose="020B0604020202020204" pitchFamily="34" charset="0"/>
                <a:ea typeface="MS PGothic" charset="0"/>
                <a:cs typeface="Arial" panose="020B0604020202020204" pitchFamily="34" charset="0"/>
              </a:rPr>
              <a:t>: normal=CNV og unormal=CNA) </a:t>
            </a:r>
          </a:p>
          <a:p>
            <a:pPr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nb-NO" sz="2800" dirty="0">
                <a:latin typeface="Arial" panose="020B0604020202020204" pitchFamily="34" charset="0"/>
                <a:ea typeface="MS PGothic" charset="0"/>
                <a:cs typeface="Arial" panose="020B0604020202020204" pitchFamily="34" charset="0"/>
              </a:rPr>
              <a:t>Funksjonstapsvarianter (loss-</a:t>
            </a:r>
            <a:r>
              <a:rPr lang="nb-NO" sz="2800" dirty="0" err="1">
                <a:latin typeface="Arial" panose="020B0604020202020204" pitchFamily="34" charset="0"/>
                <a:ea typeface="MS PGothic" charset="0"/>
                <a:cs typeface="Arial" panose="020B0604020202020204" pitchFamily="34" charset="0"/>
              </a:rPr>
              <a:t>of</a:t>
            </a:r>
            <a:r>
              <a:rPr lang="nb-NO" sz="2800" dirty="0">
                <a:latin typeface="Arial" panose="020B0604020202020204" pitchFamily="34" charset="0"/>
                <a:ea typeface="MS PGothic" charset="0"/>
                <a:cs typeface="Arial" panose="020B0604020202020204" pitchFamily="34" charset="0"/>
              </a:rPr>
              <a:t>-</a:t>
            </a:r>
            <a:r>
              <a:rPr lang="nb-NO" sz="2800" dirty="0" err="1">
                <a:latin typeface="Arial" panose="020B0604020202020204" pitchFamily="34" charset="0"/>
                <a:ea typeface="MS PGothic" charset="0"/>
                <a:cs typeface="Arial" panose="020B0604020202020204" pitchFamily="34" charset="0"/>
              </a:rPr>
              <a:t>function</a:t>
            </a:r>
            <a:r>
              <a:rPr lang="nb-NO" sz="2800" dirty="0">
                <a:latin typeface="Arial" panose="020B0604020202020204" pitchFamily="34" charset="0"/>
                <a:ea typeface="MS PGothic" charset="0"/>
                <a:cs typeface="Arial" panose="020B0604020202020204" pitchFamily="34" charset="0"/>
              </a:rPr>
              <a:t> - </a:t>
            </a:r>
            <a:r>
              <a:rPr lang="nb-NO" sz="2800" dirty="0" err="1">
                <a:latin typeface="Arial" panose="020B0604020202020204" pitchFamily="34" charset="0"/>
                <a:ea typeface="MS PGothic" charset="0"/>
                <a:cs typeface="Arial" panose="020B0604020202020204" pitchFamily="34" charset="0"/>
              </a:rPr>
              <a:t>LoF</a:t>
            </a:r>
            <a:r>
              <a:rPr lang="nb-NO" sz="2800" dirty="0">
                <a:latin typeface="Arial" panose="020B0604020202020204" pitchFamily="34" charset="0"/>
                <a:ea typeface="MS PGothic" charset="0"/>
                <a:cs typeface="Arial" panose="020B0604020202020204" pitchFamily="34" charset="0"/>
              </a:rPr>
              <a:t>)</a:t>
            </a:r>
          </a:p>
          <a:p>
            <a:pPr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nb-NO" sz="2800" dirty="0" err="1">
                <a:latin typeface="Arial" panose="020B0604020202020204" pitchFamily="34" charset="0"/>
                <a:ea typeface="MS PGothic" charset="0"/>
                <a:cs typeface="Arial" panose="020B0604020202020204" pitchFamily="34" charset="0"/>
              </a:rPr>
              <a:t>Imprinting</a:t>
            </a:r>
            <a:r>
              <a:rPr lang="nb-NO" sz="2800" dirty="0">
                <a:latin typeface="Arial" panose="020B0604020202020204" pitchFamily="34" charset="0"/>
                <a:ea typeface="MS PGothic" charset="0"/>
                <a:cs typeface="Arial" panose="020B0604020202020204" pitchFamily="34" charset="0"/>
              </a:rPr>
              <a:t>/epigenetiske forstyrrelser</a:t>
            </a:r>
          </a:p>
          <a:p>
            <a:pPr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nb-NO" sz="2800" dirty="0">
                <a:latin typeface="Arial" panose="020B0604020202020204" pitchFamily="34" charset="0"/>
                <a:ea typeface="MS PGothic" charset="0"/>
                <a:cs typeface="Arial" panose="020B0604020202020204" pitchFamily="34" charset="0"/>
              </a:rPr>
              <a:t>Strukturelle endringer som åpner/lukker kromatinet</a:t>
            </a:r>
          </a:p>
        </p:txBody>
      </p:sp>
      <p:sp>
        <p:nvSpPr>
          <p:cNvPr id="385028" name="Text Box 4"/>
          <p:cNvSpPr txBox="1">
            <a:spLocks noChangeArrowheads="1"/>
          </p:cNvSpPr>
          <p:nvPr/>
        </p:nvSpPr>
        <p:spPr bwMode="auto">
          <a:xfrm>
            <a:off x="246956" y="5157192"/>
            <a:ext cx="9327411" cy="12003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lIns="91433" tIns="45717" rIns="91433" bIns="45717">
            <a:spAutoFit/>
          </a:bodyPr>
          <a:lstStyle/>
          <a:p>
            <a:pPr>
              <a:defRPr/>
            </a:pPr>
            <a:r>
              <a:rPr lang="nb-NO" i="1" dirty="0">
                <a:latin typeface="Arial" panose="020B0604020202020204" pitchFamily="34" charset="0"/>
                <a:cs typeface="Arial" panose="020B0604020202020204" pitchFamily="34" charset="0"/>
              </a:rPr>
              <a:t>Hvis halv </a:t>
            </a:r>
            <a:r>
              <a:rPr lang="nb-NO" i="1" dirty="0" err="1">
                <a:latin typeface="Arial" panose="020B0604020202020204" pitchFamily="34" charset="0"/>
                <a:cs typeface="Arial" panose="020B0604020202020204" pitchFamily="34" charset="0"/>
              </a:rPr>
              <a:t>gendose</a:t>
            </a:r>
            <a:r>
              <a:rPr lang="nb-NO" i="1" dirty="0">
                <a:latin typeface="Arial" panose="020B0604020202020204" pitchFamily="34" charset="0"/>
                <a:cs typeface="Arial" panose="020B0604020202020204" pitchFamily="34" charset="0"/>
              </a:rPr>
              <a:t> forårsaker sykdom eller utviklingsavvik, sier</a:t>
            </a:r>
            <a:br>
              <a:rPr lang="nb-NO" i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nb-NO" i="1" dirty="0">
                <a:latin typeface="Arial" panose="020B0604020202020204" pitchFamily="34" charset="0"/>
                <a:cs typeface="Arial" panose="020B0604020202020204" pitchFamily="34" charset="0"/>
              </a:rPr>
              <a:t>man at genet er </a:t>
            </a:r>
            <a:r>
              <a:rPr lang="nb-NO" b="1" i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haploinsuffisient</a:t>
            </a:r>
            <a:r>
              <a:rPr lang="nb-NO" i="1" dirty="0">
                <a:latin typeface="Arial" panose="020B0604020202020204" pitchFamily="34" charset="0"/>
                <a:cs typeface="Arial" panose="020B0604020202020204" pitchFamily="34" charset="0"/>
              </a:rPr>
              <a:t>. Bare et mindretall (rundt 20 %) </a:t>
            </a:r>
            <a:br>
              <a:rPr lang="nb-NO" i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nb-NO" i="1" dirty="0">
                <a:latin typeface="Arial" panose="020B0604020202020204" pitchFamily="34" charset="0"/>
                <a:cs typeface="Arial" panose="020B0604020202020204" pitchFamily="34" charset="0"/>
              </a:rPr>
              <a:t>av alle proteinkodende gener er </a:t>
            </a:r>
            <a:r>
              <a:rPr lang="nb-NO" i="1" dirty="0" err="1">
                <a:latin typeface="Arial" panose="020B0604020202020204" pitchFamily="34" charset="0"/>
                <a:cs typeface="Arial" panose="020B0604020202020204" pitchFamily="34" charset="0"/>
              </a:rPr>
              <a:t>haploinsuffisiente</a:t>
            </a:r>
            <a:r>
              <a:rPr lang="nb-NO" i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</p:spTree>
  </p:cSld>
  <p:clrMapOvr>
    <a:masterClrMapping/>
  </p:clrMapOvr>
  <p:transition spd="slow" advTm="98527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62" name="Rectangle 2"/>
          <p:cNvSpPr>
            <a:spLocks noGrp="1" noChangeArrowheads="1"/>
          </p:cNvSpPr>
          <p:nvPr>
            <p:ph type="title"/>
          </p:nvPr>
        </p:nvSpPr>
        <p:spPr>
          <a:xfrm>
            <a:off x="415925" y="277813"/>
            <a:ext cx="8247063" cy="1176337"/>
          </a:xfrm>
        </p:spPr>
        <p:txBody>
          <a:bodyPr/>
          <a:lstStyle/>
          <a:p>
            <a:pPr>
              <a:defRPr/>
            </a:pPr>
            <a:r>
              <a:rPr lang="nb-NO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Endret genfunksjon</a:t>
            </a:r>
          </a:p>
        </p:txBody>
      </p:sp>
      <p:sp>
        <p:nvSpPr>
          <p:cNvPr id="921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15925" y="1628800"/>
            <a:ext cx="9814296" cy="4525962"/>
          </a:xfrm>
        </p:spPr>
        <p:txBody>
          <a:bodyPr lIns="91433" tIns="45717" rIns="91433" bIns="45717"/>
          <a:lstStyle/>
          <a:p>
            <a:pPr>
              <a:buFont typeface="Arial" panose="020B0604020202020204" pitchFamily="34" charset="0"/>
              <a:buChar char="•"/>
            </a:pPr>
            <a:r>
              <a:rPr lang="nb-NO" sz="2800" b="1" dirty="0">
                <a:latin typeface="Arial" panose="020B0604020202020204" pitchFamily="34" charset="0"/>
                <a:ea typeface="MS PGothic" charset="0"/>
                <a:cs typeface="Arial" panose="020B0604020202020204" pitchFamily="34" charset="0"/>
              </a:rPr>
              <a:t>Funksjonsaktivering (</a:t>
            </a:r>
            <a:r>
              <a:rPr lang="nb-NO" sz="2800" b="1" dirty="0" err="1">
                <a:latin typeface="Arial" panose="020B0604020202020204" pitchFamily="34" charset="0"/>
                <a:ea typeface="MS PGothic" charset="0"/>
                <a:cs typeface="Arial" panose="020B0604020202020204" pitchFamily="34" charset="0"/>
              </a:rPr>
              <a:t>gain-of-function</a:t>
            </a:r>
            <a:r>
              <a:rPr lang="nb-NO" sz="2800" b="1" dirty="0">
                <a:latin typeface="Arial" panose="020B0604020202020204" pitchFamily="34" charset="0"/>
                <a:ea typeface="MS PGothic" charset="0"/>
                <a:cs typeface="Arial" panose="020B0604020202020204" pitchFamily="34" charset="0"/>
              </a:rPr>
              <a:t> - </a:t>
            </a:r>
            <a:r>
              <a:rPr lang="nb-NO" sz="2800" b="1" dirty="0" err="1">
                <a:latin typeface="Arial" panose="020B0604020202020204" pitchFamily="34" charset="0"/>
                <a:ea typeface="MS PGothic" charset="0"/>
                <a:cs typeface="Arial" panose="020B0604020202020204" pitchFamily="34" charset="0"/>
              </a:rPr>
              <a:t>GoF</a:t>
            </a:r>
            <a:r>
              <a:rPr lang="nb-NO" sz="2800" b="1" dirty="0">
                <a:latin typeface="Arial" panose="020B0604020202020204" pitchFamily="34" charset="0"/>
                <a:ea typeface="MS PGothic" charset="0"/>
                <a:cs typeface="Arial" panose="020B0604020202020204" pitchFamily="34" charset="0"/>
              </a:rPr>
              <a:t>)</a:t>
            </a:r>
            <a:br>
              <a:rPr lang="nb-NO" sz="2800" b="1" dirty="0">
                <a:latin typeface="Arial" panose="020B0604020202020204" pitchFamily="34" charset="0"/>
                <a:ea typeface="MS PGothic" charset="0"/>
                <a:cs typeface="Arial" panose="020B0604020202020204" pitchFamily="34" charset="0"/>
              </a:rPr>
            </a:br>
            <a:endParaRPr lang="nb-NO" sz="2800" b="1" dirty="0">
              <a:latin typeface="Arial" panose="020B0604020202020204" pitchFamily="34" charset="0"/>
              <a:ea typeface="MS PGothic" charset="0"/>
              <a:cs typeface="Arial" panose="020B0604020202020204" pitchFamily="34" charset="0"/>
            </a:endParaRPr>
          </a:p>
          <a:p>
            <a:pPr lvl="1">
              <a:buFont typeface="Arial" panose="020B0604020202020204" pitchFamily="34" charset="0"/>
              <a:buChar char="•"/>
            </a:pPr>
            <a:r>
              <a:rPr lang="nb-NO" sz="2400" dirty="0">
                <a:latin typeface="Arial" panose="020B0604020202020204" pitchFamily="34" charset="0"/>
                <a:ea typeface="MS PGothic" charset="0"/>
                <a:cs typeface="Arial" panose="020B0604020202020204" pitchFamily="34" charset="0"/>
              </a:rPr>
              <a:t>Uregulert normalfunksjon (f eks liganduavhengig aktivering)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nb-NO" sz="2400" dirty="0">
                <a:latin typeface="Arial" panose="020B0604020202020204" pitchFamily="34" charset="0"/>
                <a:ea typeface="MS PGothic" charset="0"/>
                <a:cs typeface="Arial" panose="020B0604020202020204" pitchFamily="34" charset="0"/>
              </a:rPr>
              <a:t>Endret normalfunksjon (f eks endret enzymeffekt)</a:t>
            </a:r>
            <a:br>
              <a:rPr lang="nb-NO" sz="2400" dirty="0">
                <a:latin typeface="Arial" panose="020B0604020202020204" pitchFamily="34" charset="0"/>
                <a:ea typeface="MS PGothic" charset="0"/>
                <a:cs typeface="Arial" panose="020B0604020202020204" pitchFamily="34" charset="0"/>
              </a:rPr>
            </a:br>
            <a:endParaRPr lang="nb-NO" sz="2400" dirty="0">
              <a:latin typeface="Arial" panose="020B0604020202020204" pitchFamily="34" charset="0"/>
              <a:ea typeface="MS PGothic" charset="0"/>
              <a:cs typeface="Arial" panose="020B0604020202020204" pitchFamily="34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nb-NO" sz="2800" b="1" dirty="0">
                <a:latin typeface="Arial" panose="020B0604020202020204" pitchFamily="34" charset="0"/>
                <a:ea typeface="MS PGothic" charset="0"/>
                <a:cs typeface="Arial" panose="020B0604020202020204" pitchFamily="34" charset="0"/>
              </a:rPr>
              <a:t>Funksjonsforstyrring (dominant-negativ effekt)</a:t>
            </a:r>
            <a:br>
              <a:rPr lang="nb-NO" sz="2800" b="1" dirty="0">
                <a:latin typeface="Arial" panose="020B0604020202020204" pitchFamily="34" charset="0"/>
                <a:ea typeface="MS PGothic" charset="0"/>
                <a:cs typeface="Arial" panose="020B0604020202020204" pitchFamily="34" charset="0"/>
              </a:rPr>
            </a:br>
            <a:endParaRPr lang="nb-NO" sz="2800" b="1" dirty="0">
              <a:latin typeface="Arial" panose="020B0604020202020204" pitchFamily="34" charset="0"/>
              <a:ea typeface="MS PGothic" charset="0"/>
              <a:cs typeface="Arial" panose="020B0604020202020204" pitchFamily="34" charset="0"/>
            </a:endParaRPr>
          </a:p>
          <a:p>
            <a:pPr lvl="1">
              <a:buFont typeface="Arial" panose="020B0604020202020204" pitchFamily="34" charset="0"/>
              <a:buChar char="•"/>
            </a:pPr>
            <a:r>
              <a:rPr lang="nb-NO" sz="2400" dirty="0">
                <a:latin typeface="Arial" panose="020B0604020202020204" pitchFamily="34" charset="0"/>
                <a:ea typeface="MS PGothic" charset="0"/>
                <a:cs typeface="Arial" panose="020B0604020202020204" pitchFamily="34" charset="0"/>
              </a:rPr>
              <a:t>Forstyrrer strukturen til normalallelet (f eks kollagensykdommer)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nb-NO" sz="2400" dirty="0">
                <a:latin typeface="Arial" panose="020B0604020202020204" pitchFamily="34" charset="0"/>
                <a:ea typeface="MS PGothic" charset="0"/>
                <a:cs typeface="Arial" panose="020B0604020202020204" pitchFamily="34" charset="0"/>
              </a:rPr>
              <a:t>Forstyrrer funksjonen til et proteinkompleks (som påvirker f eks signalomforming eller </a:t>
            </a:r>
            <a:r>
              <a:rPr lang="nb-NO" sz="2400" dirty="0" err="1">
                <a:latin typeface="Arial" panose="020B0604020202020204" pitchFamily="34" charset="0"/>
                <a:ea typeface="MS PGothic" charset="0"/>
                <a:cs typeface="Arial" panose="020B0604020202020204" pitchFamily="34" charset="0"/>
              </a:rPr>
              <a:t>gentranskripsjon</a:t>
            </a:r>
            <a:r>
              <a:rPr lang="nb-NO" sz="2400" dirty="0">
                <a:latin typeface="Arial" panose="020B0604020202020204" pitchFamily="34" charset="0"/>
                <a:ea typeface="MS PGothic" charset="0"/>
                <a:cs typeface="Arial" panose="020B0604020202020204" pitchFamily="34" charset="0"/>
              </a:rPr>
              <a:t>)</a:t>
            </a:r>
          </a:p>
        </p:txBody>
      </p:sp>
    </p:spTree>
  </p:cSld>
  <p:clrMapOvr>
    <a:masterClrMapping/>
  </p:clrMapOvr>
  <p:transition spd="slow" advTm="94088"/>
</p:sld>
</file>

<file path=ppt/theme/theme1.xml><?xml version="1.0" encoding="utf-8"?>
<a:theme xmlns:a="http://schemas.openxmlformats.org/drawingml/2006/main" name="trelinjl">
  <a:themeElements>
    <a:clrScheme name="">
      <a:dk1>
        <a:srgbClr val="000000"/>
      </a:dk1>
      <a:lt1>
        <a:srgbClr val="FFFFFF"/>
      </a:lt1>
      <a:dk2>
        <a:srgbClr val="00279F"/>
      </a:dk2>
      <a:lt2>
        <a:srgbClr val="FAFD00"/>
      </a:lt2>
      <a:accent1>
        <a:srgbClr val="FE9B03"/>
      </a:accent1>
      <a:accent2>
        <a:srgbClr val="FF0000"/>
      </a:accent2>
      <a:accent3>
        <a:srgbClr val="AAACCD"/>
      </a:accent3>
      <a:accent4>
        <a:srgbClr val="DADADA"/>
      </a:accent4>
      <a:accent5>
        <a:srgbClr val="FECBAA"/>
      </a:accent5>
      <a:accent6>
        <a:srgbClr val="E70000"/>
      </a:accent6>
      <a:hlink>
        <a:srgbClr val="00FF00"/>
      </a:hlink>
      <a:folHlink>
        <a:srgbClr val="CF0E30"/>
      </a:folHlink>
    </a:clrScheme>
    <a:fontScheme name="trelinjl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nn-NO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 New Roman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nn-NO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Times New Roman" charset="0"/>
          </a:defRPr>
        </a:defPPr>
      </a:lstStyle>
    </a:lnDef>
  </a:objectDefaults>
  <a:extraClrSchemeLst>
    <a:extraClrScheme>
      <a:clrScheme name="trelinjl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relinjl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relinjl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relinjl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relinjl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relinjl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relinjl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-tema">
  <a:themeElements>
    <a:clrScheme name="">
      <a:dk1>
        <a:srgbClr val="000000"/>
      </a:dk1>
      <a:lt1>
        <a:srgbClr val="FFFFFF"/>
      </a:lt1>
      <a:dk2>
        <a:srgbClr val="000000"/>
      </a:dk2>
      <a:lt2>
        <a:srgbClr val="919191"/>
      </a:lt2>
      <a:accent1>
        <a:srgbClr val="618FFD"/>
      </a:accent1>
      <a:accent2>
        <a:srgbClr val="00AE00"/>
      </a:accent2>
      <a:accent3>
        <a:srgbClr val="FFFFFF"/>
      </a:accent3>
      <a:accent4>
        <a:srgbClr val="000000"/>
      </a:accent4>
      <a:accent5>
        <a:srgbClr val="B7C6FE"/>
      </a:accent5>
      <a:accent6>
        <a:srgbClr val="009D00"/>
      </a:accent6>
      <a:hlink>
        <a:srgbClr val="FC0128"/>
      </a:hlink>
      <a:folHlink>
        <a:srgbClr val="CECECE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-tema">
  <a:themeElements>
    <a:clrScheme name="">
      <a:dk1>
        <a:srgbClr val="000000"/>
      </a:dk1>
      <a:lt1>
        <a:srgbClr val="FFFFFF"/>
      </a:lt1>
      <a:dk2>
        <a:srgbClr val="000000"/>
      </a:dk2>
      <a:lt2>
        <a:srgbClr val="919191"/>
      </a:lt2>
      <a:accent1>
        <a:srgbClr val="618FFD"/>
      </a:accent1>
      <a:accent2>
        <a:srgbClr val="00AE00"/>
      </a:accent2>
      <a:accent3>
        <a:srgbClr val="FFFFFF"/>
      </a:accent3>
      <a:accent4>
        <a:srgbClr val="000000"/>
      </a:accent4>
      <a:accent5>
        <a:srgbClr val="B7C6FE"/>
      </a:accent5>
      <a:accent6>
        <a:srgbClr val="009D00"/>
      </a:accent6>
      <a:hlink>
        <a:srgbClr val="FC0128"/>
      </a:hlink>
      <a:folHlink>
        <a:srgbClr val="CECECE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trelinjl.ppt</Template>
  <TotalTime>7268</TotalTime>
  <Pages>32</Pages>
  <Words>1019</Words>
  <Application>Microsoft Office PowerPoint</Application>
  <PresentationFormat>35 mm lysbilder</PresentationFormat>
  <Paragraphs>120</Paragraphs>
  <Slides>17</Slides>
  <Notes>4</Notes>
  <HiddenSlides>0</HiddenSlides>
  <MMClips>1</MMClips>
  <ScaleCrop>false</ScaleCrop>
  <HeadingPairs>
    <vt:vector size="6" baseType="variant">
      <vt:variant>
        <vt:lpstr>Brukte skrifter</vt:lpstr>
      </vt:variant>
      <vt:variant>
        <vt:i4>8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17</vt:i4>
      </vt:variant>
    </vt:vector>
  </HeadingPairs>
  <TitlesOfParts>
    <vt:vector size="26" baseType="lpstr">
      <vt:lpstr>MS PGothic</vt:lpstr>
      <vt:lpstr>Arial</vt:lpstr>
      <vt:lpstr>Book Antiqua</vt:lpstr>
      <vt:lpstr>Calibri</vt:lpstr>
      <vt:lpstr>Helvetica Neue Light</vt:lpstr>
      <vt:lpstr>Monotype Sorts</vt:lpstr>
      <vt:lpstr>Times New Roman</vt:lpstr>
      <vt:lpstr>Wingdings</vt:lpstr>
      <vt:lpstr>trelinjl</vt:lpstr>
      <vt:lpstr>Medisinsk genomikk</vt:lpstr>
      <vt:lpstr>~5 % har en monogen (Mendelsk) tilstand   - mange har ingen årsaksdiagnose  - mange tilstander er fortsatt ikke beskrevet  - mange tilstander skyldes nyoppstått genetikk  - knapt halvparten av tilstandene er kongenitale  Mange “tilhører” et ERN; et European Reference Network</vt:lpstr>
      <vt:lpstr>PowerPoint-presentasjon</vt:lpstr>
      <vt:lpstr>PowerPoint-presentasjon</vt:lpstr>
      <vt:lpstr>Noen humane genomfakta...</vt:lpstr>
      <vt:lpstr>Genetiske tilstander har tre prinsipielle årsaker  1) Genomisk ubalanse  kopitallsavvik  funksjonstapsvarianter (LoFs)   2) Endret genfunksjon  aktiverende varianter (GoFs)  dominant-negative varianter  3) Endret genregulering  epigenetiske og strukturelle avvik  </vt:lpstr>
      <vt:lpstr>PowerPoint-presentasjon</vt:lpstr>
      <vt:lpstr>”Gendose”-forandringer kan skyldes:</vt:lpstr>
      <vt:lpstr>Endret genfunksjon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Hvor ofte påvises «feilen» ved genetisk sykdom?</vt:lpstr>
      <vt:lpstr>Utviklingsavvik er vanlig, de fleste er nyoppståtte, og grovt sett halvparten har genetisk årsak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Dermatologi og genetikk</dc:title>
  <dc:subject>Genodermatoser</dc:subject>
  <dc:creator>Gunnar Houge</dc:creator>
  <cp:keywords/>
  <dc:description/>
  <cp:lastModifiedBy>Houge, Gunnar Douzgos</cp:lastModifiedBy>
  <cp:revision>254</cp:revision>
  <cp:lastPrinted>2009-04-22T19:24:48Z</cp:lastPrinted>
  <dcterms:created xsi:type="dcterms:W3CDTF">2010-01-04T06:54:29Z</dcterms:created>
  <dcterms:modified xsi:type="dcterms:W3CDTF">2024-10-07T08:48:10Z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0c3ffc1c-ef00-4620-9c2f-7d9c1597774b_Enabled">
    <vt:lpwstr>true</vt:lpwstr>
  </property>
  <property fmtid="{D5CDD505-2E9C-101B-9397-08002B2CF9AE}" pid="3" name="MSIP_Label_0c3ffc1c-ef00-4620-9c2f-7d9c1597774b_SetDate">
    <vt:lpwstr>2024-10-04T06:17:15Z</vt:lpwstr>
  </property>
  <property fmtid="{D5CDD505-2E9C-101B-9397-08002B2CF9AE}" pid="4" name="MSIP_Label_0c3ffc1c-ef00-4620-9c2f-7d9c1597774b_Method">
    <vt:lpwstr>Standard</vt:lpwstr>
  </property>
  <property fmtid="{D5CDD505-2E9C-101B-9397-08002B2CF9AE}" pid="5" name="MSIP_Label_0c3ffc1c-ef00-4620-9c2f-7d9c1597774b_Name">
    <vt:lpwstr>Intern</vt:lpwstr>
  </property>
  <property fmtid="{D5CDD505-2E9C-101B-9397-08002B2CF9AE}" pid="6" name="MSIP_Label_0c3ffc1c-ef00-4620-9c2f-7d9c1597774b_SiteId">
    <vt:lpwstr>bdcbe535-f3cf-49f5-8a6a-fb6d98dc7837</vt:lpwstr>
  </property>
  <property fmtid="{D5CDD505-2E9C-101B-9397-08002B2CF9AE}" pid="7" name="MSIP_Label_0c3ffc1c-ef00-4620-9c2f-7d9c1597774b_ActionId">
    <vt:lpwstr>45d0267a-dd51-4665-9208-6280144a4979</vt:lpwstr>
  </property>
  <property fmtid="{D5CDD505-2E9C-101B-9397-08002B2CF9AE}" pid="8" name="MSIP_Label_0c3ffc1c-ef00-4620-9c2f-7d9c1597774b_ContentBits">
    <vt:lpwstr>2</vt:lpwstr>
  </property>
  <property fmtid="{D5CDD505-2E9C-101B-9397-08002B2CF9AE}" pid="9" name="ClassificationContentMarkingFooterLocations">
    <vt:lpwstr>trelinjl:3</vt:lpwstr>
  </property>
  <property fmtid="{D5CDD505-2E9C-101B-9397-08002B2CF9AE}" pid="10" name="ClassificationContentMarkingFooterText">
    <vt:lpwstr>Følsomhet Intern (gul)</vt:lpwstr>
  </property>
</Properties>
</file>