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59" r:id="rId4"/>
    <p:sldId id="271" r:id="rId5"/>
    <p:sldId id="270" r:id="rId6"/>
    <p:sldId id="272" r:id="rId7"/>
    <p:sldId id="261" r:id="rId8"/>
    <p:sldId id="262" r:id="rId9"/>
    <p:sldId id="263" r:id="rId10"/>
    <p:sldId id="265" r:id="rId11"/>
    <p:sldId id="266" r:id="rId12"/>
    <p:sldId id="274" r:id="rId13"/>
    <p:sldId id="277" r:id="rId14"/>
    <p:sldId id="268" r:id="rId15"/>
    <p:sldId id="276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0" autoAdjust="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3900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D1393-1F77-48A7-BC65-9F7C1335FD2E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A49CA-E9EF-4696-8CF2-1E8AF2BBE8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884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5508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D7F4F-9AEB-4A09-9DA4-5BCE04BD55C8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922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A49CA-E9EF-4696-8CF2-1E8AF2BBE82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3171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1325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5325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880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0556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021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A49CA-E9EF-4696-8CF2-1E8AF2BBE82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3443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6705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7857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608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6647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22375"/>
            <a:ext cx="4397375" cy="32988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8A9CC-7953-4E23-94E0-EC1931449E8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8877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25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982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37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9436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488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392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491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0979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597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301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615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41769-50B8-43A8-89BC-50D6EB3E35F8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27D77-1F32-4763-A96D-D74A64D807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877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rpha.net/" TargetMode="External"/><Relationship Id="rId3" Type="http://schemas.openxmlformats.org/officeDocument/2006/relationships/image" Target="../media/image31.jpeg"/><Relationship Id="rId7" Type="http://schemas.openxmlformats.org/officeDocument/2006/relationships/hyperlink" Target="http://www.omim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anelapp.genomicsengland.co.uk/" TargetMode="External"/><Relationship Id="rId5" Type="http://schemas.openxmlformats.org/officeDocument/2006/relationships/hyperlink" Target="http://www.ncbi.nlm.nih.gov/books/NBK1116/" TargetMode="External"/><Relationship Id="rId4" Type="http://schemas.openxmlformats.org/officeDocument/2006/relationships/hyperlink" Target="http://www.genetikkportalen.no/" TargetMode="External"/><Relationship Id="rId9" Type="http://schemas.openxmlformats.org/officeDocument/2006/relationships/hyperlink" Target="https://rarechromo.org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gif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2950" y="178024"/>
            <a:ext cx="7772400" cy="1693717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Genfeilen er der – </a:t>
            </a:r>
            <a:br>
              <a:rPr lang="nb-NO" dirty="0" smtClean="0"/>
            </a:br>
            <a:r>
              <a:rPr lang="nb-NO" dirty="0" smtClean="0"/>
              <a:t>hvorfor finner vi den ikke?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53988" y="2038017"/>
            <a:ext cx="6858000" cy="1655762"/>
          </a:xfrm>
        </p:spPr>
        <p:txBody>
          <a:bodyPr>
            <a:normAutofit/>
          </a:bodyPr>
          <a:lstStyle/>
          <a:p>
            <a:r>
              <a:rPr lang="nb-NO" dirty="0" smtClean="0"/>
              <a:t>Trine Prescott</a:t>
            </a:r>
          </a:p>
          <a:p>
            <a:r>
              <a:rPr lang="nb-NO" dirty="0" smtClean="0"/>
              <a:t>Med STOR takk til Øystein L. Holla</a:t>
            </a:r>
          </a:p>
        </p:txBody>
      </p:sp>
      <p:grpSp>
        <p:nvGrpSpPr>
          <p:cNvPr id="8" name="Gruppe 7"/>
          <p:cNvGrpSpPr/>
          <p:nvPr/>
        </p:nvGrpSpPr>
        <p:grpSpPr>
          <a:xfrm>
            <a:off x="3884335" y="3290652"/>
            <a:ext cx="1473446" cy="2886221"/>
            <a:chOff x="7262672" y="1825625"/>
            <a:chExt cx="1473446" cy="2886221"/>
          </a:xfrm>
        </p:grpSpPr>
        <p:pic>
          <p:nvPicPr>
            <p:cNvPr id="9" name="Bild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62672" y="1825625"/>
              <a:ext cx="1473446" cy="2886221"/>
            </a:xfrm>
            <a:prstGeom prst="rect">
              <a:avLst/>
            </a:prstGeom>
          </p:spPr>
        </p:pic>
        <p:sp>
          <p:nvSpPr>
            <p:cNvPr id="10" name="Stjerne med 5 tagger 9"/>
            <p:cNvSpPr/>
            <p:nvPr/>
          </p:nvSpPr>
          <p:spPr>
            <a:xfrm>
              <a:off x="7508145" y="3819442"/>
              <a:ext cx="603622" cy="55835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25964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e 13"/>
          <p:cNvGrpSpPr/>
          <p:nvPr/>
        </p:nvGrpSpPr>
        <p:grpSpPr>
          <a:xfrm>
            <a:off x="7369479" y="1233415"/>
            <a:ext cx="1212288" cy="956609"/>
            <a:chOff x="8052759" y="4684479"/>
            <a:chExt cx="1616384" cy="1275479"/>
          </a:xfrm>
        </p:grpSpPr>
        <p:pic>
          <p:nvPicPr>
            <p:cNvPr id="10" name="Bild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280" t="38480" r="-1200" b="27280"/>
            <a:stretch/>
          </p:blipFill>
          <p:spPr>
            <a:xfrm>
              <a:off x="8758850" y="5469675"/>
              <a:ext cx="371149" cy="490283"/>
            </a:xfrm>
            <a:prstGeom prst="rect">
              <a:avLst/>
            </a:prstGeom>
          </p:spPr>
        </p:pic>
        <p:pic>
          <p:nvPicPr>
            <p:cNvPr id="11" name="Bilde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" t="26286" r="58649" b="25714"/>
            <a:stretch/>
          </p:blipFill>
          <p:spPr>
            <a:xfrm>
              <a:off x="8052759" y="4684479"/>
              <a:ext cx="759315" cy="887343"/>
            </a:xfrm>
            <a:prstGeom prst="rect">
              <a:avLst/>
            </a:prstGeom>
          </p:spPr>
        </p:pic>
        <p:pic>
          <p:nvPicPr>
            <p:cNvPr id="12" name="Bild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50" t="23938" r="25257" b="25182"/>
            <a:stretch/>
          </p:blipFill>
          <p:spPr>
            <a:xfrm>
              <a:off x="9032417" y="4684479"/>
              <a:ext cx="636726" cy="920358"/>
            </a:xfrm>
            <a:prstGeom prst="rect">
              <a:avLst/>
            </a:prstGeom>
          </p:spPr>
        </p:pic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3824" y="60208"/>
            <a:ext cx="9515475" cy="1325563"/>
          </a:xfrm>
        </p:spPr>
        <p:txBody>
          <a:bodyPr/>
          <a:lstStyle/>
          <a:p>
            <a:r>
              <a:rPr lang="nb-NO" dirty="0"/>
              <a:t>3) Varianten påvises, men feiltolkes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2982" y="1385771"/>
            <a:ext cx="7171253" cy="38028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sz="3300" dirty="0"/>
              <a:t>Affisert forelder i en trio, nedsatt </a:t>
            </a:r>
            <a:r>
              <a:rPr lang="nb-NO" sz="3300" dirty="0" err="1"/>
              <a:t>penetrans</a:t>
            </a:r>
            <a:r>
              <a:rPr lang="nb-NO" sz="3300" dirty="0"/>
              <a:t> (eller </a:t>
            </a:r>
            <a:r>
              <a:rPr lang="nb-NO" sz="3300" dirty="0" smtClean="0"/>
              <a:t>somatisk variant) </a:t>
            </a:r>
            <a:r>
              <a:rPr lang="nb-NO" sz="3300" dirty="0"/>
              <a:t>hos </a:t>
            </a:r>
            <a:r>
              <a:rPr lang="nb-NO" sz="3300" dirty="0" smtClean="0"/>
              <a:t>forelder</a:t>
            </a:r>
          </a:p>
          <a:p>
            <a:pPr marL="0" indent="0">
              <a:buNone/>
            </a:pPr>
            <a:endParaRPr lang="nb-NO" sz="3300" dirty="0" smtClean="0"/>
          </a:p>
          <a:p>
            <a:pPr marL="0" indent="0">
              <a:buNone/>
            </a:pPr>
            <a:r>
              <a:rPr lang="nb-NO" sz="3300" dirty="0" smtClean="0"/>
              <a:t>Feiltolkes </a:t>
            </a:r>
            <a:r>
              <a:rPr lang="nb-NO" sz="3300" dirty="0"/>
              <a:t>på bakgrunn av </a:t>
            </a:r>
            <a:r>
              <a:rPr lang="nb-NO" sz="3300" dirty="0" smtClean="0"/>
              <a:t>kliniske opplysninger</a:t>
            </a:r>
          </a:p>
          <a:p>
            <a:endParaRPr lang="nb-NO" sz="3300" dirty="0" smtClean="0"/>
          </a:p>
          <a:p>
            <a:pPr marL="0" indent="0">
              <a:buNone/>
            </a:pPr>
            <a:r>
              <a:rPr lang="nb-NO" sz="3300" dirty="0" smtClean="0"/>
              <a:t>Feiltolkes eller kan </a:t>
            </a:r>
            <a:r>
              <a:rPr lang="nb-NO" sz="3300" dirty="0"/>
              <a:t>ikke </a:t>
            </a:r>
            <a:r>
              <a:rPr lang="nb-NO" sz="3300" dirty="0" smtClean="0"/>
              <a:t>tolkes) </a:t>
            </a:r>
            <a:r>
              <a:rPr lang="nb-NO" sz="3300" dirty="0" err="1"/>
              <a:t>pga</a:t>
            </a:r>
            <a:r>
              <a:rPr lang="nb-NO" sz="3300" dirty="0"/>
              <a:t> manglende tilgjengelig kunnskap</a:t>
            </a:r>
          </a:p>
          <a:p>
            <a:pPr lvl="2"/>
            <a:r>
              <a:rPr lang="nb-NO" sz="2600" dirty="0" err="1"/>
              <a:t>Kandidatgen</a:t>
            </a:r>
            <a:r>
              <a:rPr lang="nb-NO" sz="2600" dirty="0"/>
              <a:t>, gul/rød i </a:t>
            </a:r>
            <a:r>
              <a:rPr lang="nb-NO" sz="2600" dirty="0" err="1" smtClean="0"/>
              <a:t>PanelApp</a:t>
            </a:r>
            <a:endParaRPr lang="nb-NO" sz="2600" dirty="0"/>
          </a:p>
          <a:p>
            <a:pPr lvl="2"/>
            <a:r>
              <a:rPr lang="nb-NO" sz="2600" dirty="0"/>
              <a:t>VUS og GUS. Kan ikke </a:t>
            </a:r>
            <a:r>
              <a:rPr lang="nb-NO" sz="2600" dirty="0" smtClean="0"/>
              <a:t>klassifiseres</a:t>
            </a:r>
          </a:p>
          <a:p>
            <a:pPr lvl="2"/>
            <a:r>
              <a:rPr lang="nb-NO" sz="2600" dirty="0" smtClean="0"/>
              <a:t>Fenotypisk spektrum utvides </a:t>
            </a:r>
            <a:endParaRPr lang="nb-NO" sz="2600" dirty="0"/>
          </a:p>
          <a:p>
            <a:pPr lvl="2"/>
            <a:r>
              <a:rPr lang="nb-NO" sz="2600" dirty="0" smtClean="0"/>
              <a:t>Kom tilbake </a:t>
            </a:r>
            <a:r>
              <a:rPr lang="nb-NO" sz="2600" dirty="0"/>
              <a:t>til saken om noen </a:t>
            </a:r>
            <a:r>
              <a:rPr lang="nb-NO" sz="2600" dirty="0" smtClean="0"/>
              <a:t>år</a:t>
            </a:r>
            <a:endParaRPr lang="nb-NO" sz="2600" dirty="0"/>
          </a:p>
          <a:p>
            <a:endParaRPr lang="nb-NO" dirty="0"/>
          </a:p>
          <a:p>
            <a:endParaRPr lang="nb-NO" dirty="0"/>
          </a:p>
        </p:txBody>
      </p:sp>
      <p:grpSp>
        <p:nvGrpSpPr>
          <p:cNvPr id="4" name="Gruppe 3"/>
          <p:cNvGrpSpPr/>
          <p:nvPr/>
        </p:nvGrpSpPr>
        <p:grpSpPr>
          <a:xfrm>
            <a:off x="7044859" y="2347173"/>
            <a:ext cx="1708376" cy="3227587"/>
            <a:chOff x="9722420" y="394153"/>
            <a:chExt cx="2277835" cy="4303449"/>
          </a:xfrm>
        </p:grpSpPr>
        <p:pic>
          <p:nvPicPr>
            <p:cNvPr id="5" name="Bild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41620" y="394153"/>
              <a:ext cx="2252912" cy="2048102"/>
            </a:xfrm>
            <a:prstGeom prst="rect">
              <a:avLst/>
            </a:prstGeom>
          </p:spPr>
        </p:pic>
        <p:pic>
          <p:nvPicPr>
            <p:cNvPr id="6" name="Bilde 5"/>
            <p:cNvPicPr>
              <a:picLocks noChangeAspect="1"/>
            </p:cNvPicPr>
            <p:nvPr/>
          </p:nvPicPr>
          <p:blipFill rotWithShape="1">
            <a:blip r:embed="rId6"/>
            <a:srcRect r="45927"/>
            <a:stretch/>
          </p:blipFill>
          <p:spPr>
            <a:xfrm>
              <a:off x="9741620" y="2442255"/>
              <a:ext cx="2252912" cy="1225032"/>
            </a:xfrm>
            <a:prstGeom prst="rect">
              <a:avLst/>
            </a:prstGeom>
          </p:spPr>
        </p:pic>
        <p:pic>
          <p:nvPicPr>
            <p:cNvPr id="7" name="Bild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22420" y="3667287"/>
              <a:ext cx="2277835" cy="722539"/>
            </a:xfrm>
            <a:prstGeom prst="rect">
              <a:avLst/>
            </a:prstGeom>
          </p:spPr>
        </p:pic>
        <p:sp>
          <p:nvSpPr>
            <p:cNvPr id="8" name="TekstSylinder 7"/>
            <p:cNvSpPr txBox="1"/>
            <p:nvPr/>
          </p:nvSpPr>
          <p:spPr>
            <a:xfrm>
              <a:off x="10292732" y="4389826"/>
              <a:ext cx="170180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sz="900" i="1" dirty="0" err="1"/>
                <a:t>GeneReviews</a:t>
              </a:r>
              <a:endParaRPr lang="nb-NO" sz="9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8549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1322558" y="748086"/>
            <a:ext cx="249303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Wright CF et al</a:t>
            </a:r>
          </a:p>
          <a:p>
            <a:r>
              <a:rPr lang="nb-NO" sz="1350" dirty="0"/>
              <a:t>Nature </a:t>
            </a:r>
            <a:r>
              <a:rPr lang="nb-NO" sz="1350" dirty="0" err="1"/>
              <a:t>Reviews</a:t>
            </a:r>
            <a:r>
              <a:rPr lang="nb-NO" sz="1350" dirty="0"/>
              <a:t> Genetics 2018</a:t>
            </a:r>
          </a:p>
        </p:txBody>
      </p:sp>
      <p:sp>
        <p:nvSpPr>
          <p:cNvPr id="6" name="Stjerne med 5 tagger 5"/>
          <p:cNvSpPr/>
          <p:nvPr/>
        </p:nvSpPr>
        <p:spPr>
          <a:xfrm>
            <a:off x="8179160" y="2341026"/>
            <a:ext cx="370959" cy="3142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grpSp>
        <p:nvGrpSpPr>
          <p:cNvPr id="16" name="Gruppe 15"/>
          <p:cNvGrpSpPr/>
          <p:nvPr/>
        </p:nvGrpSpPr>
        <p:grpSpPr>
          <a:xfrm>
            <a:off x="-296392" y="711537"/>
            <a:ext cx="9335636" cy="6357721"/>
            <a:chOff x="0" y="711537"/>
            <a:chExt cx="9039244" cy="5826135"/>
          </a:xfrm>
        </p:grpSpPr>
        <p:pic>
          <p:nvPicPr>
            <p:cNvPr id="2" name="Bilde 1"/>
            <p:cNvPicPr>
              <a:picLocks noChangeAspect="1"/>
            </p:cNvPicPr>
            <p:nvPr/>
          </p:nvPicPr>
          <p:blipFill rotWithShape="1">
            <a:blip r:embed="rId3"/>
            <a:srcRect l="20411" t="14583" r="20893" b="4325"/>
            <a:stretch/>
          </p:blipFill>
          <p:spPr>
            <a:xfrm>
              <a:off x="0" y="711537"/>
              <a:ext cx="9039244" cy="5826135"/>
            </a:xfrm>
            <a:prstGeom prst="rect">
              <a:avLst/>
            </a:prstGeom>
          </p:spPr>
        </p:pic>
        <p:sp>
          <p:nvSpPr>
            <p:cNvPr id="4" name="Stjerne med 5 tagger 3"/>
            <p:cNvSpPr/>
            <p:nvPr/>
          </p:nvSpPr>
          <p:spPr>
            <a:xfrm>
              <a:off x="5683778" y="1317787"/>
              <a:ext cx="415483" cy="33779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/>
            </a:p>
          </p:txBody>
        </p:sp>
        <p:sp>
          <p:nvSpPr>
            <p:cNvPr id="5" name="Stjerne med 5 tagger 4"/>
            <p:cNvSpPr/>
            <p:nvPr/>
          </p:nvSpPr>
          <p:spPr>
            <a:xfrm>
              <a:off x="8414669" y="1826443"/>
              <a:ext cx="415483" cy="33779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/>
            </a:p>
          </p:txBody>
        </p:sp>
        <p:sp>
          <p:nvSpPr>
            <p:cNvPr id="7" name="Stjerne med 5 tagger 6"/>
            <p:cNvSpPr/>
            <p:nvPr/>
          </p:nvSpPr>
          <p:spPr>
            <a:xfrm>
              <a:off x="1686504" y="3856662"/>
              <a:ext cx="415483" cy="33779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/>
            </a:p>
          </p:txBody>
        </p:sp>
        <p:sp>
          <p:nvSpPr>
            <p:cNvPr id="8" name="Stjerne med 5 tagger 7"/>
            <p:cNvSpPr/>
            <p:nvPr/>
          </p:nvSpPr>
          <p:spPr>
            <a:xfrm>
              <a:off x="4569982" y="876652"/>
              <a:ext cx="415483" cy="33779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/>
            </a:p>
          </p:txBody>
        </p:sp>
        <p:sp>
          <p:nvSpPr>
            <p:cNvPr id="9" name="Stjerne med 5 tagger 8"/>
            <p:cNvSpPr/>
            <p:nvPr/>
          </p:nvSpPr>
          <p:spPr>
            <a:xfrm>
              <a:off x="5633418" y="4003545"/>
              <a:ext cx="415483" cy="33779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/>
            </a:p>
          </p:txBody>
        </p:sp>
      </p:grpSp>
      <p:sp>
        <p:nvSpPr>
          <p:cNvPr id="10" name="TekstSylinder 9"/>
          <p:cNvSpPr txBox="1"/>
          <p:nvPr/>
        </p:nvSpPr>
        <p:spPr>
          <a:xfrm>
            <a:off x="4100920" y="121207"/>
            <a:ext cx="576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Wright CF et al. Nature </a:t>
            </a:r>
            <a:r>
              <a:rPr lang="nb-NO" dirty="0" err="1"/>
              <a:t>Reviews</a:t>
            </a:r>
            <a:r>
              <a:rPr lang="nb-NO" dirty="0"/>
              <a:t> Genetics, 2018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182459" y="298857"/>
            <a:ext cx="30234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100" dirty="0"/>
              <a:t>Funnprosent</a:t>
            </a:r>
          </a:p>
          <a:p>
            <a:r>
              <a:rPr lang="nb-NO" sz="2100" dirty="0"/>
              <a:t>(</a:t>
            </a:r>
            <a:r>
              <a:rPr lang="nb-NO" sz="2100" dirty="0" err="1"/>
              <a:t>Yield</a:t>
            </a:r>
            <a:r>
              <a:rPr lang="nb-NO" sz="2100" dirty="0"/>
              <a:t>, </a:t>
            </a:r>
            <a:r>
              <a:rPr lang="nb-NO" sz="2100" dirty="0" err="1"/>
              <a:t>diagnostic</a:t>
            </a:r>
            <a:r>
              <a:rPr lang="nb-NO" sz="2100" dirty="0"/>
              <a:t> rate)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44754" y="3149487"/>
            <a:ext cx="4056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/>
              <a:t>Negativ prediktiv verdi er ukjent</a:t>
            </a:r>
          </a:p>
          <a:p>
            <a:r>
              <a:rPr lang="nb-NO" sz="2000" dirty="0"/>
              <a:t>Genetisk tilstand kan ikke utelukkes</a:t>
            </a:r>
          </a:p>
        </p:txBody>
      </p:sp>
      <p:sp>
        <p:nvSpPr>
          <p:cNvPr id="15" name="Rektangel 14"/>
          <p:cNvSpPr/>
          <p:nvPr/>
        </p:nvSpPr>
        <p:spPr>
          <a:xfrm>
            <a:off x="-400035" y="5949580"/>
            <a:ext cx="9772650" cy="1156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77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3"/>
          <a:srcRect l="42421" t="10189" r="47605" b="54203"/>
          <a:stretch/>
        </p:blipFill>
        <p:spPr>
          <a:xfrm>
            <a:off x="4928398" y="1516443"/>
            <a:ext cx="1034876" cy="1546578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3"/>
          <a:srcRect l="42618" t="57536" r="48119" b="4899"/>
          <a:stretch/>
        </p:blipFill>
        <p:spPr>
          <a:xfrm>
            <a:off x="6278005" y="1516443"/>
            <a:ext cx="852673" cy="1447703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4"/>
          <a:srcRect l="52759" t="49866" r="37617" b="35871"/>
          <a:stretch/>
        </p:blipFill>
        <p:spPr>
          <a:xfrm>
            <a:off x="4849151" y="3115198"/>
            <a:ext cx="3228010" cy="2002704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5"/>
          <a:srcRect l="37702" t="11742" r="37466" b="70473"/>
          <a:stretch/>
        </p:blipFill>
        <p:spPr>
          <a:xfrm>
            <a:off x="4121877" y="0"/>
            <a:ext cx="4874595" cy="1461357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/>
          <a:srcRect l="42509" t="45881" r="47685" b="44000"/>
          <a:stretch/>
        </p:blipFill>
        <p:spPr>
          <a:xfrm>
            <a:off x="4861017" y="5117902"/>
            <a:ext cx="3363843" cy="1452942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353417" y="841472"/>
            <a:ext cx="4111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4. </a:t>
            </a:r>
            <a:r>
              <a:rPr lang="nb-NO" sz="2400" dirty="0" err="1" smtClean="0"/>
              <a:t>Ooops</a:t>
            </a:r>
            <a:endParaRPr lang="nb-NO" sz="2400" dirty="0" smtClean="0"/>
          </a:p>
          <a:p>
            <a:r>
              <a:rPr lang="nb-NO" sz="2400" dirty="0"/>
              <a:t>	</a:t>
            </a:r>
            <a:r>
              <a:rPr lang="nb-NO" sz="2400" dirty="0" smtClean="0"/>
              <a:t>Ikke noen genfeil å finne</a:t>
            </a:r>
            <a:endParaRPr lang="nb-NO" sz="2400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6"/>
          <a:srcRect l="35258" t="28232" r="46041" b="43272"/>
          <a:stretch/>
        </p:blipFill>
        <p:spPr>
          <a:xfrm>
            <a:off x="102954" y="1908702"/>
            <a:ext cx="4588832" cy="292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3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Hvorfor finner vi ikke genfeilen?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nb-NO" dirty="0"/>
              <a:t>L</a:t>
            </a:r>
            <a:r>
              <a:rPr lang="nb-NO" dirty="0" smtClean="0"/>
              <a:t>eter på feil sted</a:t>
            </a:r>
          </a:p>
          <a:p>
            <a:pPr marL="342900" lvl="1" indent="0">
              <a:buNone/>
            </a:pPr>
            <a:r>
              <a:rPr lang="nb-NO" dirty="0" smtClean="0"/>
              <a:t>	Feil fokus</a:t>
            </a:r>
          </a:p>
          <a:p>
            <a:pPr marL="385763" indent="-385763">
              <a:buFont typeface="+mj-lt"/>
              <a:buAutoNum type="arabicPeriod"/>
            </a:pPr>
            <a:r>
              <a:rPr lang="nb-NO" dirty="0" smtClean="0"/>
              <a:t>Leter på riktig sted, men finner ikke</a:t>
            </a:r>
          </a:p>
          <a:p>
            <a:pPr marL="342900" lvl="1" indent="0">
              <a:buNone/>
            </a:pPr>
            <a:r>
              <a:rPr lang="nb-NO" dirty="0" smtClean="0"/>
              <a:t>	Metode begrensninger</a:t>
            </a:r>
          </a:p>
          <a:p>
            <a:pPr marL="385763" indent="-385763">
              <a:buFont typeface="+mj-lt"/>
              <a:buAutoNum type="arabicPeriod"/>
            </a:pPr>
            <a:r>
              <a:rPr lang="nb-NO" dirty="0" smtClean="0"/>
              <a:t>Finner, men skjønner ikke</a:t>
            </a:r>
          </a:p>
          <a:p>
            <a:pPr marL="342900" lvl="1" indent="0">
              <a:buNone/>
            </a:pPr>
            <a:r>
              <a:rPr lang="nb-NO" dirty="0"/>
              <a:t>	</a:t>
            </a:r>
            <a:r>
              <a:rPr lang="nb-NO" dirty="0" smtClean="0"/>
              <a:t>Feiltolker varianten(e)</a:t>
            </a:r>
            <a:endParaRPr lang="nb-NO" dirty="0"/>
          </a:p>
          <a:p>
            <a:pPr marL="342900" lvl="1" indent="0">
              <a:buNone/>
            </a:pPr>
            <a:r>
              <a:rPr lang="nb-NO" dirty="0"/>
              <a:t>	(Det meste er normalvariasjon)</a:t>
            </a:r>
          </a:p>
          <a:p>
            <a:pPr marL="385763" indent="-385763">
              <a:buFont typeface="+mj-lt"/>
              <a:buAutoNum type="arabicPeriod"/>
            </a:pPr>
            <a:r>
              <a:rPr lang="nb-NO" dirty="0" err="1" smtClean="0"/>
              <a:t>Ooops</a:t>
            </a:r>
            <a:endParaRPr lang="nb-NO" dirty="0" smtClean="0"/>
          </a:p>
          <a:p>
            <a:pPr marL="457200" lvl="1" indent="0">
              <a:buNone/>
            </a:pPr>
            <a:r>
              <a:rPr lang="nb-NO" dirty="0" smtClean="0"/>
              <a:t>	Ikke noen genfeil å finne</a:t>
            </a:r>
          </a:p>
        </p:txBody>
      </p:sp>
      <p:grpSp>
        <p:nvGrpSpPr>
          <p:cNvPr id="10" name="Gruppe 9"/>
          <p:cNvGrpSpPr/>
          <p:nvPr/>
        </p:nvGrpSpPr>
        <p:grpSpPr>
          <a:xfrm>
            <a:off x="7165568" y="2133122"/>
            <a:ext cx="1473446" cy="2886221"/>
            <a:chOff x="7262672" y="1825625"/>
            <a:chExt cx="1473446" cy="2886221"/>
          </a:xfrm>
        </p:grpSpPr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62672" y="1825625"/>
              <a:ext cx="1473446" cy="2886221"/>
            </a:xfrm>
            <a:prstGeom prst="rect">
              <a:avLst/>
            </a:prstGeom>
          </p:spPr>
        </p:pic>
        <p:sp>
          <p:nvSpPr>
            <p:cNvPr id="8" name="Stjerne med 5 tagger 7"/>
            <p:cNvSpPr/>
            <p:nvPr/>
          </p:nvSpPr>
          <p:spPr>
            <a:xfrm>
              <a:off x="7508145" y="3819442"/>
              <a:ext cx="603622" cy="55835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57096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501" y="-587832"/>
            <a:ext cx="6858000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497176" y="145758"/>
            <a:ext cx="528363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5400" dirty="0"/>
              <a:t> TA KONTAKT</a:t>
            </a:r>
          </a:p>
          <a:p>
            <a:pPr algn="ctr"/>
            <a:endParaRPr lang="nb-NO" dirty="0"/>
          </a:p>
        </p:txBody>
      </p:sp>
      <p:sp>
        <p:nvSpPr>
          <p:cNvPr id="2" name="Rektangel 1"/>
          <p:cNvSpPr/>
          <p:nvPr/>
        </p:nvSpPr>
        <p:spPr>
          <a:xfrm>
            <a:off x="399060" y="1782028"/>
            <a:ext cx="63817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dirty="0" smtClean="0"/>
              <a:t>Genetikkportalen</a:t>
            </a:r>
            <a:r>
              <a:rPr lang="nb-NO" sz="2400" dirty="0"/>
              <a:t>: </a:t>
            </a:r>
            <a:endParaRPr lang="nb-NO" sz="2400" dirty="0" smtClean="0"/>
          </a:p>
          <a:p>
            <a:r>
              <a:rPr lang="nb-NO" sz="2400" dirty="0" smtClean="0">
                <a:hlinkClick r:id="rId4"/>
              </a:rPr>
              <a:t>www.genetikkportalen.no</a:t>
            </a:r>
            <a:endParaRPr lang="nb-NO" sz="2400" dirty="0"/>
          </a:p>
          <a:p>
            <a:r>
              <a:rPr lang="nb-NO" sz="2400" dirty="0" err="1"/>
              <a:t>GeneReviews</a:t>
            </a:r>
            <a:r>
              <a:rPr lang="nb-NO" sz="2400" dirty="0"/>
              <a:t>: </a:t>
            </a:r>
            <a:r>
              <a:rPr lang="nb-NO" sz="2400" dirty="0">
                <a:hlinkClick r:id="rId5"/>
              </a:rPr>
              <a:t>www.ncbi.nlm.nih.gov/books/NBK1116/</a:t>
            </a:r>
            <a:endParaRPr lang="nb-NO" sz="2400" dirty="0"/>
          </a:p>
          <a:p>
            <a:r>
              <a:rPr lang="nb-NO" sz="2400" dirty="0" err="1"/>
              <a:t>PanelApp</a:t>
            </a:r>
            <a:r>
              <a:rPr lang="nb-NO" sz="2400" dirty="0"/>
              <a:t>: </a:t>
            </a:r>
            <a:r>
              <a:rPr lang="nb-NO" sz="2400" dirty="0">
                <a:hlinkClick r:id="rId6"/>
              </a:rPr>
              <a:t>https://panelapp.genomicsengland.co.uk/</a:t>
            </a:r>
            <a:endParaRPr lang="nb-NO" sz="2400" dirty="0"/>
          </a:p>
          <a:p>
            <a:r>
              <a:rPr lang="nb-NO" sz="2400" dirty="0" smtClean="0"/>
              <a:t>OMIM: </a:t>
            </a:r>
          </a:p>
          <a:p>
            <a:r>
              <a:rPr lang="nb-NO" sz="2400" dirty="0" smtClean="0">
                <a:hlinkClick r:id="rId7"/>
              </a:rPr>
              <a:t>www.omim.org</a:t>
            </a:r>
            <a:r>
              <a:rPr lang="nb-NO" sz="2400" dirty="0" smtClean="0"/>
              <a:t> </a:t>
            </a:r>
            <a:r>
              <a:rPr lang="nb-NO" sz="2400" dirty="0"/>
              <a:t>(ikke alltid helt oppdatert</a:t>
            </a:r>
            <a:r>
              <a:rPr lang="nb-NO" sz="2400" dirty="0" smtClean="0"/>
              <a:t>)</a:t>
            </a:r>
          </a:p>
          <a:p>
            <a:r>
              <a:rPr lang="nb-NO" sz="2400" dirty="0" err="1" smtClean="0"/>
              <a:t>Orphanet</a:t>
            </a:r>
            <a:r>
              <a:rPr lang="nb-NO" sz="2400" dirty="0" smtClean="0"/>
              <a:t>:</a:t>
            </a:r>
          </a:p>
          <a:p>
            <a:r>
              <a:rPr lang="nb-NO" sz="2400" dirty="0" smtClean="0">
                <a:hlinkClick r:id="rId8"/>
              </a:rPr>
              <a:t>https</a:t>
            </a:r>
            <a:r>
              <a:rPr lang="nb-NO" sz="2400" dirty="0">
                <a:hlinkClick r:id="rId8"/>
              </a:rPr>
              <a:t>://</a:t>
            </a:r>
            <a:r>
              <a:rPr lang="nb-NO" sz="2400" dirty="0" smtClean="0">
                <a:hlinkClick r:id="rId8"/>
              </a:rPr>
              <a:t>www.orpha.net</a:t>
            </a:r>
            <a:endParaRPr lang="nb-NO" sz="2400" dirty="0" smtClean="0"/>
          </a:p>
          <a:p>
            <a:r>
              <a:rPr lang="nb-NO" sz="2400" dirty="0" err="1" smtClean="0"/>
              <a:t>Unique</a:t>
            </a:r>
            <a:r>
              <a:rPr lang="nb-NO" sz="2400" dirty="0" smtClean="0"/>
              <a:t>:</a:t>
            </a:r>
          </a:p>
          <a:p>
            <a:r>
              <a:rPr lang="nb-NO" sz="2400" dirty="0" smtClean="0">
                <a:hlinkClick r:id="rId9"/>
              </a:rPr>
              <a:t>https</a:t>
            </a:r>
            <a:r>
              <a:rPr lang="nb-NO" sz="2400" dirty="0">
                <a:hlinkClick r:id="rId9"/>
              </a:rPr>
              <a:t>://</a:t>
            </a:r>
            <a:r>
              <a:rPr lang="nb-NO" sz="2400" dirty="0" smtClean="0">
                <a:hlinkClick r:id="rId9"/>
              </a:rPr>
              <a:t>rarechromo.org</a:t>
            </a:r>
            <a:endParaRPr lang="nb-NO" sz="2400" dirty="0" smtClean="0"/>
          </a:p>
          <a:p>
            <a:endParaRPr lang="nb-NO" sz="2400" dirty="0"/>
          </a:p>
          <a:p>
            <a:endParaRPr lang="nb-NO" sz="2400" dirty="0" smtClean="0"/>
          </a:p>
          <a:p>
            <a:endParaRPr lang="nb-NO" sz="2400" dirty="0" smtClean="0"/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4631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Repeterte områder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u="sng" dirty="0" smtClean="0"/>
              <a:t>Pseudogener</a:t>
            </a:r>
          </a:p>
          <a:p>
            <a:pPr lvl="1"/>
            <a:r>
              <a:rPr lang="nb-NO" dirty="0" smtClean="0"/>
              <a:t>SMN1 og SMN2 – Spinal muskelatrofi (SMA)</a:t>
            </a:r>
          </a:p>
          <a:p>
            <a:pPr lvl="1"/>
            <a:endParaRPr lang="nb-NO" dirty="0" smtClean="0"/>
          </a:p>
          <a:p>
            <a:r>
              <a:rPr lang="nb-NO" u="sng" dirty="0" smtClean="0"/>
              <a:t>Ekspansjoner («</a:t>
            </a:r>
            <a:r>
              <a:rPr lang="nb-NO" u="sng" dirty="0" err="1" smtClean="0"/>
              <a:t>repeat</a:t>
            </a:r>
            <a:r>
              <a:rPr lang="nb-NO" u="sng" dirty="0" smtClean="0"/>
              <a:t> </a:t>
            </a:r>
            <a:r>
              <a:rPr lang="nb-NO" u="sng" dirty="0" err="1" smtClean="0"/>
              <a:t>expansions</a:t>
            </a:r>
            <a:r>
              <a:rPr lang="nb-NO" u="sng" dirty="0" smtClean="0"/>
              <a:t>»)</a:t>
            </a:r>
          </a:p>
          <a:p>
            <a:pPr lvl="1"/>
            <a:r>
              <a:rPr lang="nb-NO" dirty="0" smtClean="0"/>
              <a:t>FMR1 – Fragilt </a:t>
            </a:r>
            <a:r>
              <a:rPr lang="nb-NO" dirty="0" err="1" smtClean="0"/>
              <a:t>X</a:t>
            </a:r>
            <a:r>
              <a:rPr lang="nb-NO" dirty="0" smtClean="0"/>
              <a:t> syndrom</a:t>
            </a:r>
          </a:p>
          <a:p>
            <a:pPr marL="0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68200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10024" y="-3288755"/>
            <a:ext cx="32766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6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Hvorfor finner vi ikke genfeilen?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nb-NO" dirty="0"/>
              <a:t>L</a:t>
            </a:r>
            <a:r>
              <a:rPr lang="nb-NO" dirty="0" smtClean="0"/>
              <a:t>eter på feil sted</a:t>
            </a:r>
          </a:p>
          <a:p>
            <a:pPr marL="342900" lvl="1" indent="0">
              <a:buNone/>
            </a:pPr>
            <a:r>
              <a:rPr lang="nb-NO" dirty="0" smtClean="0"/>
              <a:t>	Feil fokus</a:t>
            </a:r>
          </a:p>
          <a:p>
            <a:pPr marL="385763" indent="-385763">
              <a:buFont typeface="+mj-lt"/>
              <a:buAutoNum type="arabicPeriod"/>
            </a:pPr>
            <a:r>
              <a:rPr lang="nb-NO" dirty="0" smtClean="0"/>
              <a:t>Leter på riktig sted, men finner ikke</a:t>
            </a:r>
          </a:p>
          <a:p>
            <a:pPr marL="342900" lvl="1" indent="0">
              <a:buNone/>
            </a:pPr>
            <a:r>
              <a:rPr lang="nb-NO" dirty="0" smtClean="0"/>
              <a:t>	Metode begrensninger</a:t>
            </a:r>
          </a:p>
          <a:p>
            <a:pPr marL="385763" indent="-385763">
              <a:buFont typeface="+mj-lt"/>
              <a:buAutoNum type="arabicPeriod"/>
            </a:pPr>
            <a:r>
              <a:rPr lang="nb-NO" dirty="0" smtClean="0"/>
              <a:t>Finner, men skjønner ikke</a:t>
            </a:r>
          </a:p>
          <a:p>
            <a:pPr marL="342900" lvl="1" indent="0">
              <a:buNone/>
            </a:pPr>
            <a:r>
              <a:rPr lang="nb-NO" dirty="0"/>
              <a:t>	</a:t>
            </a:r>
            <a:r>
              <a:rPr lang="nb-NO" dirty="0" smtClean="0"/>
              <a:t>Feiltolker varianten(e)</a:t>
            </a:r>
            <a:endParaRPr lang="nb-NO" dirty="0"/>
          </a:p>
          <a:p>
            <a:pPr marL="342900" lvl="1" indent="0">
              <a:buNone/>
            </a:pPr>
            <a:r>
              <a:rPr lang="nb-NO" dirty="0"/>
              <a:t>	(Det meste er normalvariasjon)</a:t>
            </a:r>
          </a:p>
          <a:p>
            <a:pPr marL="385763" indent="-385763">
              <a:buFont typeface="+mj-lt"/>
              <a:buAutoNum type="arabicPeriod"/>
            </a:pPr>
            <a:r>
              <a:rPr lang="nb-NO" dirty="0" err="1" smtClean="0"/>
              <a:t>Ooops</a:t>
            </a:r>
            <a:endParaRPr lang="nb-NO" dirty="0" smtClean="0"/>
          </a:p>
          <a:p>
            <a:pPr marL="457200" lvl="1" indent="0">
              <a:buNone/>
            </a:pPr>
            <a:r>
              <a:rPr lang="nb-NO" dirty="0" smtClean="0"/>
              <a:t>	Ikke noen genfeil å finne</a:t>
            </a:r>
          </a:p>
        </p:txBody>
      </p:sp>
      <p:grpSp>
        <p:nvGrpSpPr>
          <p:cNvPr id="10" name="Gruppe 9"/>
          <p:cNvGrpSpPr/>
          <p:nvPr/>
        </p:nvGrpSpPr>
        <p:grpSpPr>
          <a:xfrm>
            <a:off x="7165568" y="2133122"/>
            <a:ext cx="1473446" cy="2886221"/>
            <a:chOff x="7262672" y="1825625"/>
            <a:chExt cx="1473446" cy="2886221"/>
          </a:xfrm>
        </p:grpSpPr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62672" y="1825625"/>
              <a:ext cx="1473446" cy="2886221"/>
            </a:xfrm>
            <a:prstGeom prst="rect">
              <a:avLst/>
            </a:prstGeom>
          </p:spPr>
        </p:pic>
        <p:sp>
          <p:nvSpPr>
            <p:cNvPr id="8" name="Stjerne med 5 tagger 7"/>
            <p:cNvSpPr/>
            <p:nvPr/>
          </p:nvSpPr>
          <p:spPr>
            <a:xfrm>
              <a:off x="7508145" y="3819442"/>
              <a:ext cx="603622" cy="55835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226140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33" y="136921"/>
            <a:ext cx="8323333" cy="2362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000" dirty="0" smtClean="0"/>
              <a:t>1) Feil fokus</a:t>
            </a:r>
            <a:endParaRPr lang="nb-NO" sz="4000" dirty="0"/>
          </a:p>
          <a:p>
            <a:pPr marL="457200" lvl="1" indent="0">
              <a:buNone/>
            </a:pPr>
            <a:r>
              <a:rPr lang="nb-NO" sz="2800" dirty="0"/>
              <a:t>Feil </a:t>
            </a:r>
            <a:r>
              <a:rPr lang="nb-NO" sz="2800" dirty="0" err="1"/>
              <a:t>genpanel</a:t>
            </a:r>
            <a:endParaRPr lang="nb-NO" sz="2800" dirty="0"/>
          </a:p>
          <a:p>
            <a:pPr lvl="2"/>
            <a:endParaRPr lang="nb-NO" sz="2400" dirty="0" smtClean="0"/>
          </a:p>
          <a:p>
            <a:pPr lvl="2"/>
            <a:endParaRPr lang="nb-NO" sz="2400" dirty="0" smtClean="0"/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568" y="267195"/>
            <a:ext cx="5984103" cy="5067786"/>
          </a:xfrm>
          <a:prstGeom prst="rect">
            <a:avLst/>
          </a:prstGeom>
        </p:spPr>
      </p:pic>
      <p:sp>
        <p:nvSpPr>
          <p:cNvPr id="14" name="Rektangel 13"/>
          <p:cNvSpPr/>
          <p:nvPr/>
        </p:nvSpPr>
        <p:spPr>
          <a:xfrm>
            <a:off x="-52379" y="5388069"/>
            <a:ext cx="871648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nb-NO" sz="2800" dirty="0"/>
              <a:t>Riktig </a:t>
            </a:r>
            <a:r>
              <a:rPr lang="nb-NO" sz="2800" dirty="0" err="1"/>
              <a:t>genpanel</a:t>
            </a:r>
            <a:r>
              <a:rPr lang="nb-NO" sz="2800" dirty="0"/>
              <a:t>, inneholder ikke </a:t>
            </a:r>
            <a:r>
              <a:rPr lang="nb-NO" sz="2800" dirty="0" smtClean="0"/>
              <a:t>genet</a:t>
            </a:r>
          </a:p>
          <a:p>
            <a:pPr lvl="2"/>
            <a:r>
              <a:rPr lang="nb-NO" sz="2400" dirty="0" smtClean="0"/>
              <a:t>Oppdatert </a:t>
            </a:r>
            <a:r>
              <a:rPr lang="nb-NO" sz="2400" dirty="0"/>
              <a:t>panel? </a:t>
            </a:r>
            <a:endParaRPr lang="nb-NO" sz="2400" dirty="0" smtClean="0"/>
          </a:p>
          <a:p>
            <a:pPr lvl="2"/>
            <a:r>
              <a:rPr lang="nb-NO" sz="2400" dirty="0" smtClean="0"/>
              <a:t>«</a:t>
            </a:r>
            <a:r>
              <a:rPr lang="nb-NO" sz="2400" dirty="0"/>
              <a:t>Nytt» gen</a:t>
            </a:r>
          </a:p>
        </p:txBody>
      </p:sp>
    </p:spTree>
    <p:extLst>
      <p:ext uri="{BB962C8B-B14F-4D97-AF65-F5344CB8AC3E}">
        <p14:creationId xmlns:p14="http://schemas.microsoft.com/office/powerpoint/2010/main" val="59499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/>
          <a:srcRect l="32951" t="65997" r="33433" b="11291"/>
          <a:stretch/>
        </p:blipFill>
        <p:spPr>
          <a:xfrm>
            <a:off x="255436" y="1709999"/>
            <a:ext cx="8728130" cy="2468426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98746">
            <a:off x="3585009" y="184492"/>
            <a:ext cx="1973980" cy="1220807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255436" y="4619501"/>
            <a:ext cx="8645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Iglesias-Romero et al., 2024, The American Journal of Human Genetics 111, 2299–2306 October 3, 2024</a:t>
            </a:r>
            <a:endParaRPr lang="nb-NO" dirty="0"/>
          </a:p>
        </p:txBody>
      </p:sp>
      <p:sp>
        <p:nvSpPr>
          <p:cNvPr id="8" name="Rektangel 7"/>
          <p:cNvSpPr/>
          <p:nvPr/>
        </p:nvSpPr>
        <p:spPr>
          <a:xfrm>
            <a:off x="332509" y="4942666"/>
            <a:ext cx="1745673" cy="285008"/>
          </a:xfrm>
          <a:prstGeom prst="rect">
            <a:avLst/>
          </a:prstGeom>
          <a:solidFill>
            <a:srgbClr val="FFFF00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kstSylinder 8"/>
          <p:cNvSpPr txBox="1"/>
          <p:nvPr/>
        </p:nvSpPr>
        <p:spPr>
          <a:xfrm>
            <a:off x="706837" y="1262209"/>
            <a:ext cx="3410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err="1" smtClean="0"/>
              <a:t>Retinitis</a:t>
            </a:r>
            <a:r>
              <a:rPr lang="nb-NO" sz="2400" dirty="0" smtClean="0"/>
              <a:t> </a:t>
            </a:r>
            <a:r>
              <a:rPr lang="nb-NO" sz="2400" dirty="0" err="1" smtClean="0"/>
              <a:t>pigmentosa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56557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0044" y="-140170"/>
            <a:ext cx="8923912" cy="1325563"/>
          </a:xfrm>
        </p:spPr>
        <p:txBody>
          <a:bodyPr/>
          <a:lstStyle/>
          <a:p>
            <a:r>
              <a:rPr lang="nb-NO" dirty="0" smtClean="0"/>
              <a:t>Hvorfor er </a:t>
            </a:r>
            <a:r>
              <a:rPr lang="nb-NO" dirty="0" err="1" smtClean="0"/>
              <a:t>genpaneler</a:t>
            </a:r>
            <a:r>
              <a:rPr lang="nb-NO" dirty="0" smtClean="0"/>
              <a:t> forskjellige?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0" y="664162"/>
            <a:ext cx="9785759" cy="4351338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Mangel </a:t>
            </a:r>
            <a:r>
              <a:rPr lang="nb-NO" dirty="0"/>
              <a:t>på konsensus</a:t>
            </a:r>
          </a:p>
          <a:p>
            <a:pPr marL="457200" lvl="1" indent="0">
              <a:buNone/>
            </a:pPr>
            <a:r>
              <a:rPr lang="nb-NO" dirty="0"/>
              <a:t>Hvilke </a:t>
            </a:r>
            <a:r>
              <a:rPr lang="nb-NO" dirty="0" smtClean="0"/>
              <a:t>tilstander </a:t>
            </a:r>
            <a:r>
              <a:rPr lang="nb-NO" dirty="0"/>
              <a:t>skal </a:t>
            </a:r>
            <a:r>
              <a:rPr lang="nb-NO" dirty="0" smtClean="0"/>
              <a:t>inkluderes?</a:t>
            </a:r>
            <a:endParaRPr lang="nb-NO" dirty="0"/>
          </a:p>
          <a:p>
            <a:pPr marL="457200" lvl="1" indent="0">
              <a:buNone/>
            </a:pPr>
            <a:r>
              <a:rPr lang="nb-NO" dirty="0" smtClean="0"/>
              <a:t>Hva er tilstrekkelig </a:t>
            </a:r>
            <a:r>
              <a:rPr lang="nb-NO" dirty="0"/>
              <a:t>evidens for </a:t>
            </a:r>
            <a:r>
              <a:rPr lang="nb-NO" dirty="0" smtClean="0"/>
              <a:t>kausalitet (gene-</a:t>
            </a:r>
            <a:r>
              <a:rPr lang="nb-NO" dirty="0" err="1" smtClean="0"/>
              <a:t>disease</a:t>
            </a:r>
            <a:r>
              <a:rPr lang="nb-NO" dirty="0" smtClean="0"/>
              <a:t> </a:t>
            </a:r>
            <a:r>
              <a:rPr lang="nb-NO" dirty="0" err="1" smtClean="0"/>
              <a:t>association</a:t>
            </a:r>
            <a:r>
              <a:rPr lang="nb-NO" dirty="0" smtClean="0"/>
              <a:t>)?</a:t>
            </a:r>
            <a:endParaRPr lang="nb-NO" dirty="0"/>
          </a:p>
          <a:p>
            <a:pPr marL="0" indent="0">
              <a:buNone/>
            </a:pPr>
            <a:r>
              <a:rPr lang="nb-NO" dirty="0" err="1" smtClean="0"/>
              <a:t>PanelApp</a:t>
            </a:r>
            <a:r>
              <a:rPr lang="nb-NO" dirty="0"/>
              <a:t> </a:t>
            </a:r>
            <a:r>
              <a:rPr lang="nb-NO" dirty="0" smtClean="0"/>
              <a:t>= «wikipedia for </a:t>
            </a:r>
            <a:r>
              <a:rPr lang="nb-NO" dirty="0" err="1" smtClean="0"/>
              <a:t>genpaneler</a:t>
            </a:r>
            <a:r>
              <a:rPr lang="nb-NO" dirty="0" smtClean="0"/>
              <a:t>»</a:t>
            </a:r>
            <a:endParaRPr lang="nb-NO" dirty="0"/>
          </a:p>
          <a:p>
            <a:pPr lvl="1"/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/>
          <a:srcRect l="949" t="3367" r="1739" b="1436"/>
          <a:stretch/>
        </p:blipFill>
        <p:spPr>
          <a:xfrm>
            <a:off x="1029214" y="2440380"/>
            <a:ext cx="7664743" cy="43285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ktangel 3"/>
          <p:cNvSpPr/>
          <p:nvPr/>
        </p:nvSpPr>
        <p:spPr>
          <a:xfrm>
            <a:off x="2606634" y="2586148"/>
            <a:ext cx="5801097" cy="3939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133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/>
          <a:srcRect l="32269" t="5475" r="32456" b="56710"/>
          <a:stretch/>
        </p:blipFill>
        <p:spPr>
          <a:xfrm>
            <a:off x="54198" y="0"/>
            <a:ext cx="9089802" cy="4079174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13651" y="4178721"/>
            <a:ext cx="59547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34 </a:t>
            </a:r>
            <a:r>
              <a:rPr lang="nb-NO" sz="3200" dirty="0" err="1" smtClean="0"/>
              <a:t>reviewers</a:t>
            </a:r>
            <a:r>
              <a:rPr lang="nb-NO" sz="3200" dirty="0" smtClean="0"/>
              <a:t> (fageksperter)</a:t>
            </a:r>
          </a:p>
          <a:p>
            <a:r>
              <a:rPr lang="nb-NO" sz="3200" dirty="0" smtClean="0"/>
              <a:t>431 gener </a:t>
            </a:r>
          </a:p>
          <a:p>
            <a:r>
              <a:rPr lang="nb-NO" sz="3200" dirty="0"/>
              <a:t>	</a:t>
            </a:r>
            <a:r>
              <a:rPr lang="nb-NO" sz="3200" dirty="0" smtClean="0"/>
              <a:t>280 grønne</a:t>
            </a:r>
          </a:p>
          <a:p>
            <a:r>
              <a:rPr lang="nb-NO" sz="3200" dirty="0" smtClean="0"/>
              <a:t>COQ8B-genet </a:t>
            </a:r>
            <a:r>
              <a:rPr lang="nb-NO" sz="3200" dirty="0"/>
              <a:t>ikke </a:t>
            </a:r>
            <a:r>
              <a:rPr lang="nb-NO" sz="3200" dirty="0" smtClean="0"/>
              <a:t>med -- enda</a:t>
            </a:r>
            <a:endParaRPr lang="nb-NO" sz="3200" dirty="0"/>
          </a:p>
          <a:p>
            <a:endParaRPr lang="nb-NO" sz="3200" dirty="0"/>
          </a:p>
        </p:txBody>
      </p:sp>
      <p:sp>
        <p:nvSpPr>
          <p:cNvPr id="6" name="Rektangel 5"/>
          <p:cNvSpPr/>
          <p:nvPr/>
        </p:nvSpPr>
        <p:spPr>
          <a:xfrm>
            <a:off x="148442" y="3841668"/>
            <a:ext cx="3111335" cy="231568"/>
          </a:xfrm>
          <a:prstGeom prst="rect">
            <a:avLst/>
          </a:prstGeom>
          <a:solidFill>
            <a:srgbClr val="FFFF00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5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ild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98746">
            <a:off x="229748" y="310160"/>
            <a:ext cx="1973980" cy="1220807"/>
          </a:xfrm>
          <a:prstGeom prst="rect">
            <a:avLst/>
          </a:prstGeom>
        </p:spPr>
      </p:pic>
      <p:pic>
        <p:nvPicPr>
          <p:cNvPr id="2050" name="Picture 2" descr="&lt;strong&gt;COVER CREDIT&lt;/strong&gt;: Getty Images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19" y="1507188"/>
            <a:ext cx="1263326" cy="157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251081" y="3079133"/>
            <a:ext cx="1475313" cy="422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AXIN1</a:t>
            </a:r>
            <a:endParaRPr lang="nb-NO" i="1" dirty="0"/>
          </a:p>
        </p:txBody>
      </p:sp>
      <p:pic>
        <p:nvPicPr>
          <p:cNvPr id="2052" name="Picture 4" descr="&lt;strong&gt;COVER CREDIT&lt;/strong&gt;: Getty Images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306" y="1505864"/>
            <a:ext cx="1266527" cy="15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kstSylinder 30"/>
          <p:cNvSpPr txBox="1"/>
          <p:nvPr/>
        </p:nvSpPr>
        <p:spPr>
          <a:xfrm>
            <a:off x="1578661" y="5520630"/>
            <a:ext cx="1825921" cy="137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GLUL, FRYL, KCNB2, SEPHS1, PRAAS</a:t>
            </a:r>
            <a:endParaRPr lang="nb-NO" i="1" dirty="0"/>
          </a:p>
        </p:txBody>
      </p:sp>
      <p:pic>
        <p:nvPicPr>
          <p:cNvPr id="2054" name="Picture 6" descr="&lt;strong&gt;COVER CREDIT&lt;/strong&gt;: Getty Images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68" y="1505864"/>
            <a:ext cx="1264389" cy="15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kstSylinder 33"/>
          <p:cNvSpPr txBox="1"/>
          <p:nvPr/>
        </p:nvSpPr>
        <p:spPr>
          <a:xfrm>
            <a:off x="3200582" y="3100255"/>
            <a:ext cx="1557676" cy="422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DOT1L, VCP</a:t>
            </a:r>
            <a:endParaRPr lang="nb-NO" i="1" dirty="0"/>
          </a:p>
        </p:txBody>
      </p:sp>
      <p:pic>
        <p:nvPicPr>
          <p:cNvPr id="2056" name="Picture 8" descr="&lt;strong&gt;COVER CREDIT&lt;/strong&gt;: Getty Images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71" y="1488252"/>
            <a:ext cx="1278521" cy="159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kstSylinder 36"/>
          <p:cNvSpPr txBox="1"/>
          <p:nvPr/>
        </p:nvSpPr>
        <p:spPr>
          <a:xfrm>
            <a:off x="4747685" y="3083871"/>
            <a:ext cx="1475313" cy="422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WBP4</a:t>
            </a:r>
            <a:endParaRPr lang="nb-NO" i="1" dirty="0"/>
          </a:p>
        </p:txBody>
      </p:sp>
      <p:pic>
        <p:nvPicPr>
          <p:cNvPr id="2058" name="Picture 10" descr="&lt;strong&gt;COVER CREDIT&lt;/strong&gt;: Photomosaic of past &lt;em&gt;AJHG&lt;/em&gt; covers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008" y="1505864"/>
            <a:ext cx="1266278" cy="157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kstSylinder 38"/>
          <p:cNvSpPr txBox="1"/>
          <p:nvPr/>
        </p:nvSpPr>
        <p:spPr>
          <a:xfrm>
            <a:off x="6026206" y="3088200"/>
            <a:ext cx="2121668" cy="738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PPFIA3, MAX, GTPB1, GTPBP2</a:t>
            </a:r>
            <a:endParaRPr lang="nb-NO" i="1" dirty="0"/>
          </a:p>
        </p:txBody>
      </p:sp>
      <p:pic>
        <p:nvPicPr>
          <p:cNvPr id="2060" name="Picture 12" descr="&lt;strong&gt;COVER CREDIT&lt;/strong&gt;: Getty Image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00" y="1494086"/>
            <a:ext cx="1271702" cy="158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kstSylinder 40"/>
          <p:cNvSpPr txBox="1"/>
          <p:nvPr/>
        </p:nvSpPr>
        <p:spPr>
          <a:xfrm>
            <a:off x="7896708" y="3060216"/>
            <a:ext cx="1475313" cy="738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CAMK2D, SAMD7</a:t>
            </a:r>
            <a:endParaRPr lang="nb-NO" i="1" dirty="0"/>
          </a:p>
        </p:txBody>
      </p:sp>
      <p:pic>
        <p:nvPicPr>
          <p:cNvPr id="2062" name="Picture 14" descr="&lt;strong&gt;ON THE COVER&lt;/strong&gt;: Brendan Lee, MD, PhD, president, American Society of Human Genetics, 2023. Brendan&#10;Lee is professor and chairman of the Department of Molecular and Human Genetics at&#10;Baylor College of Medicine (BCM). Dr. Lee co-directs the joint MD Anderson Cancer&#10;Center, University of Texas Health, BCM Lawrence Family Bone Disease Program of Texas,&#10;and the BCM Center for Skeletal Medicine and Biology. He is founder and director of&#10;the Skeletal Dysplasia Clinic at Texas Children’s Hospital and of the Medical Student&#10;Research Pathway at Baylor. Dr. Lee has pioneered the translation of gene discoveries&#10;into therapies for rare skeletal and metabolic diseases. He identified the first mutations&#10;in human dwarfism and Marfan syndrome and then in the transcription factors that regulate&#10;these matrix proteins during skeletogenesis (Lee et al. [1991]. Nat. Genet. &lt;em&gt;19&lt;/em&gt;, 47–50; Lee et al. [1989]. Science &lt;em&gt;244&lt;/em&gt;, 978–980). He showed how dysregulation of post‐translational modification of collagens&#10;causes osteogenesis imperfecta (OI), which led to the discovery of 18 new OI-associated&#10;genes (Barnes et al. [2006]. N. Engl. J. Med. &lt;em&gt;355&lt;/em&gt;, 2757–2764). Focusing on how matrix regulates bone, he showed that increased TGFβ&#10;signaling is a common driver of OI, and he is clinically testing this approach (Song&#10;et al. [2022]. J. Clin. Invest. &lt;em&gt;132&lt;/em&gt;, e152571). Dr. Lee identified WNT1 as the key WNT-regulating human bone mass (Laine&#10;et al. [2013]. N. Engl. J. Med. &lt;em&gt;368&lt;/em&gt;, 1809–1816). He identified Notch dysregulation as a driver of osteosarcoma and breast&#10;cancer metastasis (Tao et al. [2014]. Cancer Cell &lt;em&gt;26&lt;/em&gt;, 390-401). He then developed gene therapy for osteoarthritis in chondrodysplasias,&#10;and this led to the first in vivo high-capacity adenoviral gene therapy trial in knee&#10;osteoarthritis (Ruan et al. [2013]. Sci. Transl. Med. &lt;em&gt;5&lt;/em&gt;, 176ra34). In studying urea cycle disorders (UCDs), Dr. Lee observed resistant hypertension,&#10;which led him to discover a protein complex responsible for channeling arginine to&#10;nitric oxide synthase, explaining the “arginine paradox” (Erez et al. [2011]. Nat.&#10;Med. &lt;em&gt;17&lt;/em&gt;, 1619–1626). He then translated this to a nitric oxide therapy in UCDs (Nagamani&#10;et al. [2012]. Am. J. Hum. Genet. &lt;em&gt;90&lt;/em&gt;, 836–846). Dr. Lee has uniquely influenced multiple fields of rare disease. He has&#10;published more than 320 peer-reviewed papers and more than 90 invited reviews, chapters,&#10;and books. He currently leads the NIH BCM Undiagnosed Diseases Network Clinical Site,&#10;NIH BCM RE-JOIN Consortium site, NIH Brittle Bone Disorders Consortium, and the NIH&#10;All of US Evenings with Genetics Scholars Program. He holds multiple patents in drug&#10;discovery and gene therapy, and these licensed technologies are now in industry-sponsored&#10;clinical trials (for osteoarthritis, osteogenesis imperfecta, and maple syrup urine&#10;disease). Dr. Lee has received local, national, and international recognition, including&#10;election to the National Academy of Medicine, Fellow of the American Association for&#10;the Advancement of Science, the Texas Academy of Medicine, Engineering, Science, and&#10;Technology (TAMEST), the Association of American Physicians, the American Society&#10;for Clinical Investigation, and the Society of Pediatric Research. He has also been&#10;awarded the American Society of Human Genetics Scientific Achievement Award, the American&#10;Society for Bone and Mineral Research William F. Neuman Award recognizing outstanding&#10;contributions to science, teaching, research, and administration, the TAMEST Peter&#10;and Edith O’Donnell Award in Medicine, the Society for Pediatrics Research E. Meade&#10;Johnson Award for Pediatrics Research, the Michael E. DeBakey Excellence in Research&#10;Award, the American Philosophical Society’s Judson Darland Prize for Patient-Oriented&#10;Clinical Investigation, and Foreign Member, National Academy of Medical and Surgical&#10;Sciences in Napoli, Italy. He has served on multiple nonprofit boards and advisory&#10;panels, including the Advisory Committee to the Director (ACD) of the NIH. Dr. Lee&#10;was previously an investigator of the Howard Hughes Medical Institute prior to becoming&#10;chairman of the Department of Molecular and Human Genetics at Baylor College of Medicine&#10;in 2014. The department is a world-leading genetics and genomics program, integrating&#10;basic, translational, and clinical research, prenatal, pediatric, and adult clinical&#10;service, and molecular pathology activities. His global engagement activities include&#10;the establishment of the joint Baylor College of Medicine-Chinese University of Hong&#10;Kong Center for Medical Genetics in Hong Kong. This image of Lee was drawn by Peter&#10;James Field from a photograph provided by Dr. Lee and Baylor College of Medicine and&#10;is used with permission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77" y="3973525"/>
            <a:ext cx="1263326" cy="157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kstSylinder 42"/>
          <p:cNvSpPr txBox="1"/>
          <p:nvPr/>
        </p:nvSpPr>
        <p:spPr>
          <a:xfrm>
            <a:off x="141766" y="5520631"/>
            <a:ext cx="1475313" cy="137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ZFX, ZFHX3, DENND5B, SNF8</a:t>
            </a:r>
            <a:endParaRPr lang="nb-NO" i="1" dirty="0"/>
          </a:p>
        </p:txBody>
      </p:sp>
      <p:pic>
        <p:nvPicPr>
          <p:cNvPr id="2064" name="Picture 16" descr="&lt;strong&gt;COVER CREDIT&lt;/strong&gt;: Getty Images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356" y="3969385"/>
            <a:ext cx="1269970" cy="15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kstSylinder 44"/>
          <p:cNvSpPr txBox="1"/>
          <p:nvPr/>
        </p:nvSpPr>
        <p:spPr>
          <a:xfrm>
            <a:off x="1649363" y="3060216"/>
            <a:ext cx="1475313" cy="422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PLS3</a:t>
            </a:r>
            <a:endParaRPr lang="nb-NO" i="1" dirty="0"/>
          </a:p>
        </p:txBody>
      </p:sp>
      <p:pic>
        <p:nvPicPr>
          <p:cNvPr id="2066" name="Picture 18" descr="&lt;strong&gt;COVER CREDIT&lt;/strong&gt;: Getty Images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42" y="3982667"/>
            <a:ext cx="1260486" cy="157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&lt;strong&gt;COVER CREDIT&lt;/strong&gt;: Getty Images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644" y="3983237"/>
            <a:ext cx="1259569" cy="156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kstSylinder 47"/>
          <p:cNvSpPr txBox="1"/>
          <p:nvPr/>
        </p:nvSpPr>
        <p:spPr>
          <a:xfrm>
            <a:off x="4618771" y="5545262"/>
            <a:ext cx="1475313" cy="738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ANO4, KCND1</a:t>
            </a:r>
            <a:endParaRPr lang="nb-NO" i="1" dirty="0"/>
          </a:p>
        </p:txBody>
      </p:sp>
      <p:pic>
        <p:nvPicPr>
          <p:cNvPr id="2070" name="Picture 22" descr="&lt;strong&gt;COVER CREDIT&lt;/strong&gt;: Getty Images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100" y="3951323"/>
            <a:ext cx="1267993" cy="15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kstSylinder 49"/>
          <p:cNvSpPr txBox="1"/>
          <p:nvPr/>
        </p:nvSpPr>
        <p:spPr>
          <a:xfrm>
            <a:off x="6036522" y="5551993"/>
            <a:ext cx="1918932" cy="137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MSL2, PSMD11,</a:t>
            </a:r>
          </a:p>
          <a:p>
            <a:r>
              <a:rPr lang="nb-NO" i="1" dirty="0" smtClean="0"/>
              <a:t>GNA14, GNAQ, MAGEL2</a:t>
            </a:r>
            <a:endParaRPr lang="nb-NO" i="1" dirty="0"/>
          </a:p>
        </p:txBody>
      </p:sp>
      <p:pic>
        <p:nvPicPr>
          <p:cNvPr id="2072" name="Picture 24" descr="Issue cover for Volume 111, Issu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025" y="3994079"/>
            <a:ext cx="1242927" cy="154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kstSylinder 51"/>
          <p:cNvSpPr txBox="1"/>
          <p:nvPr/>
        </p:nvSpPr>
        <p:spPr>
          <a:xfrm>
            <a:off x="7824025" y="5564816"/>
            <a:ext cx="1475313" cy="738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 smtClean="0"/>
              <a:t>HDAC3, KMT2C,</a:t>
            </a:r>
            <a:endParaRPr lang="nb-NO" i="1" dirty="0"/>
          </a:p>
        </p:txBody>
      </p:sp>
      <p:cxnSp>
        <p:nvCxnSpPr>
          <p:cNvPr id="6" name="Rett linje 5"/>
          <p:cNvCxnSpPr/>
          <p:nvPr/>
        </p:nvCxnSpPr>
        <p:spPr>
          <a:xfrm flipV="1">
            <a:off x="741549" y="2371434"/>
            <a:ext cx="107765" cy="292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2518807" y="439429"/>
            <a:ext cx="6671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«Nye gener eller nye fenotyper for gamle gener»</a:t>
            </a:r>
            <a:endParaRPr lang="nb-NO" sz="2400" dirty="0"/>
          </a:p>
        </p:txBody>
      </p:sp>
      <p:sp>
        <p:nvSpPr>
          <p:cNvPr id="3" name="Stjerne med 5 tagger 2"/>
          <p:cNvSpPr/>
          <p:nvPr/>
        </p:nvSpPr>
        <p:spPr>
          <a:xfrm>
            <a:off x="8740402" y="3355311"/>
            <a:ext cx="282406" cy="316533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7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" grpId="0"/>
      <p:bldP spid="34" grpId="0"/>
      <p:bldP spid="37" grpId="0"/>
      <p:bldP spid="39" grpId="0"/>
      <p:bldP spid="41" grpId="0"/>
      <p:bldP spid="43" grpId="0"/>
      <p:bldP spid="45" grpId="0"/>
      <p:bldP spid="48" grpId="0"/>
      <p:bldP spid="50" grpId="0"/>
      <p:bldP spid="52" grpId="0"/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35425" y="1944401"/>
            <a:ext cx="3229715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ID –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intellectual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disability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; </a:t>
            </a:r>
          </a:p>
          <a:p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ARID – autosomal recessive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intellectual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disability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; ADID – autosomal dominant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intellectual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disability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; XLID –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X-linked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intellectual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disability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; </a:t>
            </a:r>
          </a:p>
          <a:p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MtID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–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mitochondrial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intellectual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nb-NO" sz="1050" dirty="0" err="1">
                <a:solidFill>
                  <a:srgbClr val="333333"/>
                </a:solidFill>
                <a:latin typeface="Georgia" panose="02040502050405020303" pitchFamily="18" charset="0"/>
              </a:rPr>
              <a:t>disability</a:t>
            </a:r>
            <a:r>
              <a:rPr lang="nb-NO" sz="1050" dirty="0">
                <a:solidFill>
                  <a:srgbClr val="333333"/>
                </a:solidFill>
                <a:latin typeface="Georgia" panose="02040502050405020303" pitchFamily="18" charset="0"/>
              </a:rPr>
              <a:t>.</a:t>
            </a:r>
            <a:endParaRPr lang="nb-NO" sz="1050" dirty="0"/>
          </a:p>
        </p:txBody>
      </p:sp>
      <p:sp>
        <p:nvSpPr>
          <p:cNvPr id="3" name="TekstSylinder 2"/>
          <p:cNvSpPr txBox="1"/>
          <p:nvPr/>
        </p:nvSpPr>
        <p:spPr>
          <a:xfrm>
            <a:off x="3753615" y="6530539"/>
            <a:ext cx="5477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/>
              <a:t>Maia at al (2021) BMC </a:t>
            </a:r>
            <a:r>
              <a:rPr lang="nb-NO" sz="900" dirty="0" err="1"/>
              <a:t>Genomics</a:t>
            </a:r>
            <a:r>
              <a:rPr lang="nb-NO" sz="900" dirty="0"/>
              <a:t>, </a:t>
            </a:r>
            <a:r>
              <a:rPr lang="en-US" sz="900" dirty="0"/>
              <a:t>Intellectual disability genomics: current state, pitfalls and future challenges </a:t>
            </a:r>
            <a:endParaRPr lang="nb-NO" sz="900" dirty="0"/>
          </a:p>
          <a:p>
            <a:r>
              <a:rPr lang="nb-NO" sz="900" dirty="0"/>
              <a:t>  </a:t>
            </a:r>
          </a:p>
        </p:txBody>
      </p:sp>
      <p:grpSp>
        <p:nvGrpSpPr>
          <p:cNvPr id="5" name="Gruppe 4"/>
          <p:cNvGrpSpPr/>
          <p:nvPr/>
        </p:nvGrpSpPr>
        <p:grpSpPr>
          <a:xfrm>
            <a:off x="83290" y="72504"/>
            <a:ext cx="8661696" cy="6458035"/>
            <a:chOff x="1130118" y="1450985"/>
            <a:chExt cx="7100467" cy="4005055"/>
          </a:xfrm>
        </p:grpSpPr>
        <p:pic>
          <p:nvPicPr>
            <p:cNvPr id="1026" name="Picture 2" descr="Fig. 1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208"/>
            <a:stretch/>
          </p:blipFill>
          <p:spPr bwMode="auto">
            <a:xfrm>
              <a:off x="1130118" y="1450985"/>
              <a:ext cx="7100467" cy="4005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Rett linje 8"/>
            <p:cNvCxnSpPr/>
            <p:nvPr/>
          </p:nvCxnSpPr>
          <p:spPr>
            <a:xfrm flipH="1">
              <a:off x="6052457" y="3538089"/>
              <a:ext cx="16934" cy="1739498"/>
            </a:xfrm>
            <a:prstGeom prst="line">
              <a:avLst/>
            </a:prstGeom>
            <a:ln w="2222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kstSylinder 9"/>
          <p:cNvSpPr txBox="1"/>
          <p:nvPr/>
        </p:nvSpPr>
        <p:spPr>
          <a:xfrm>
            <a:off x="5840648" y="3261090"/>
            <a:ext cx="6519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NGS</a:t>
            </a:r>
          </a:p>
        </p:txBody>
      </p:sp>
      <p:sp>
        <p:nvSpPr>
          <p:cNvPr id="11" name="Rektangel 10"/>
          <p:cNvSpPr/>
          <p:nvPr/>
        </p:nvSpPr>
        <p:spPr>
          <a:xfrm>
            <a:off x="811926" y="82381"/>
            <a:ext cx="7945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 smtClean="0">
                <a:solidFill>
                  <a:srgbClr val="333333"/>
                </a:solidFill>
              </a:rPr>
              <a:t>Antall ID gener avhengig av arvegang identifisert fram til 2020 </a:t>
            </a:r>
            <a:endParaRPr lang="nb-NO" sz="24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2085975" y="2324100"/>
            <a:ext cx="3754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AD&gt;AR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8200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39865" y="155376"/>
            <a:ext cx="8464269" cy="1325563"/>
          </a:xfrm>
        </p:spPr>
        <p:txBody>
          <a:bodyPr>
            <a:normAutofit/>
          </a:bodyPr>
          <a:lstStyle/>
          <a:p>
            <a:r>
              <a:rPr lang="nb-NO" sz="4000" dirty="0" smtClean="0"/>
              <a:t>2) Riktig fokus, men variant påvises ikke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90501" y="1480939"/>
            <a:ext cx="8820150" cy="5310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Vanskelige områder/genfeil:</a:t>
            </a:r>
          </a:p>
          <a:p>
            <a:pPr lvl="1"/>
            <a:r>
              <a:rPr lang="nb-NO" dirty="0" smtClean="0"/>
              <a:t>Somatisk varianter (mosaikk), </a:t>
            </a:r>
            <a:r>
              <a:rPr lang="nb-NO" dirty="0"/>
              <a:t>epigenetiske avvik (</a:t>
            </a:r>
            <a:r>
              <a:rPr lang="nb-NO" dirty="0" err="1"/>
              <a:t>metylering</a:t>
            </a:r>
            <a:r>
              <a:rPr lang="nb-NO" dirty="0" smtClean="0"/>
              <a:t>),  </a:t>
            </a:r>
            <a:r>
              <a:rPr lang="nb-NO" dirty="0" err="1" smtClean="0"/>
              <a:t>kopitallsvarianter</a:t>
            </a:r>
            <a:r>
              <a:rPr lang="nb-NO" dirty="0" smtClean="0"/>
              <a:t> </a:t>
            </a:r>
            <a:r>
              <a:rPr lang="nb-NO" dirty="0"/>
              <a:t>(CNV), strukturelle </a:t>
            </a:r>
            <a:r>
              <a:rPr lang="nb-NO" dirty="0" smtClean="0"/>
              <a:t>varianter, ekspansjoner, pseudogener</a:t>
            </a:r>
          </a:p>
          <a:p>
            <a:pPr lvl="1"/>
            <a:r>
              <a:rPr lang="nb-NO" dirty="0" smtClean="0"/>
              <a:t>Dekning/dybde</a:t>
            </a:r>
            <a:r>
              <a:rPr lang="nb-NO" dirty="0"/>
              <a:t>, dårlig teknisk kvalitet</a:t>
            </a:r>
            <a:r>
              <a:rPr lang="nb-NO" dirty="0" smtClean="0"/>
              <a:t>, ikke-kodende områder</a:t>
            </a: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Problem: Kort «leselengde» gir tunnelsyn</a:t>
            </a:r>
          </a:p>
          <a:p>
            <a:pPr marL="0" indent="0">
              <a:buNone/>
            </a:pPr>
            <a:r>
              <a:rPr lang="nb-NO" dirty="0" smtClean="0"/>
              <a:t>«Dagens tiltak»: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upplerende analyser</a:t>
            </a:r>
          </a:p>
          <a:p>
            <a:pPr lvl="1"/>
            <a:r>
              <a:rPr lang="nb-NO" dirty="0" smtClean="0"/>
              <a:t>Manuell gjennomgang av (deler av) sekvensdata basert på </a:t>
            </a:r>
          </a:p>
          <a:p>
            <a:pPr lvl="2"/>
            <a:r>
              <a:rPr lang="nb-NO" dirty="0" smtClean="0"/>
              <a:t>Informasjon på rekvisisjonen</a:t>
            </a:r>
          </a:p>
          <a:p>
            <a:pPr lvl="2"/>
            <a:r>
              <a:rPr lang="nb-NO" dirty="0" smtClean="0"/>
              <a:t>Tilleggs info fra rekvirenten </a:t>
            </a:r>
          </a:p>
          <a:p>
            <a:pPr lvl="1"/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29500" y="954797"/>
            <a:ext cx="1581150" cy="105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0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569</Words>
  <Application>Microsoft Office PowerPoint</Application>
  <PresentationFormat>Skjermfremvisning (4:3)</PresentationFormat>
  <Paragraphs>124</Paragraphs>
  <Slides>16</Slides>
  <Notes>14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Georgia</vt:lpstr>
      <vt:lpstr>Office-tema</vt:lpstr>
      <vt:lpstr>Genfeilen er der –  hvorfor finner vi den ikke?</vt:lpstr>
      <vt:lpstr>Hvorfor finner vi ikke genfeilen?</vt:lpstr>
      <vt:lpstr>PowerPoint-presentasjon</vt:lpstr>
      <vt:lpstr>PowerPoint-presentasjon</vt:lpstr>
      <vt:lpstr>Hvorfor er genpaneler forskjellige?</vt:lpstr>
      <vt:lpstr>PowerPoint-presentasjon</vt:lpstr>
      <vt:lpstr>PowerPoint-presentasjon</vt:lpstr>
      <vt:lpstr>PowerPoint-presentasjon</vt:lpstr>
      <vt:lpstr>2) Riktig fokus, men variant påvises ikke</vt:lpstr>
      <vt:lpstr>3) Varianten påvises, men feiltolkes</vt:lpstr>
      <vt:lpstr>PowerPoint-presentasjon</vt:lpstr>
      <vt:lpstr>PowerPoint-presentasjon</vt:lpstr>
      <vt:lpstr>Hvorfor finner vi ikke genfeilen?</vt:lpstr>
      <vt:lpstr>PowerPoint-presentasjon</vt:lpstr>
      <vt:lpstr>Repeterte områder</vt:lpstr>
      <vt:lpstr>PowerPoint-presentasjon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Trine Prescott</dc:creator>
  <cp:lastModifiedBy>Trine Prescott</cp:lastModifiedBy>
  <cp:revision>33</cp:revision>
  <dcterms:created xsi:type="dcterms:W3CDTF">2024-09-14T15:11:48Z</dcterms:created>
  <dcterms:modified xsi:type="dcterms:W3CDTF">2024-10-10T14:07:02Z</dcterms:modified>
</cp:coreProperties>
</file>