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61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0" autoAdjust="0"/>
    <p:restoredTop sz="94660"/>
  </p:normalViewPr>
  <p:slideViewPr>
    <p:cSldViewPr snapToGrid="0" showGuides="1">
      <p:cViewPr varScale="1">
        <p:scale>
          <a:sx n="161" d="100"/>
          <a:sy n="161" d="100"/>
        </p:scale>
        <p:origin x="432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ADADE0-EC85-43DF-A9A4-B3CF984604BF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54F184-5FBB-4C9F-A894-805B5C88D6F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1042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Gull hår og grøten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D7F4F-9AEB-4A09-9DA4-5BCE04BD55C8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84626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Erfaring kommer godt med men kommer med noen stikkord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2D7F4F-9AEB-4A09-9DA4-5BCE04BD55C8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86536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9247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30229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357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36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0460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2665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907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8733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182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795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175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3D84CB-288D-4CDF-9631-349807187D7B}" type="datetimeFigureOut">
              <a:rPr lang="nb-NO" smtClean="0"/>
              <a:t>10.10.2024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B39F4A-4635-41FA-9DD2-1F968DD8BA7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1998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e 6"/>
          <p:cNvGrpSpPr/>
          <p:nvPr/>
        </p:nvGrpSpPr>
        <p:grpSpPr>
          <a:xfrm>
            <a:off x="0" y="617220"/>
            <a:ext cx="9144000" cy="5372100"/>
            <a:chOff x="612775" y="1418272"/>
            <a:chExt cx="7620000" cy="4486276"/>
          </a:xfrm>
        </p:grpSpPr>
        <p:pic>
          <p:nvPicPr>
            <p:cNvPr id="1026" name="Picture 2" descr="https://www.innovativeed.org/site/webroot/files/source/live/goldilocks_dilemma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418272"/>
              <a:ext cx="7620000" cy="44862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ktangel 3"/>
            <p:cNvSpPr/>
            <p:nvPr/>
          </p:nvSpPr>
          <p:spPr>
            <a:xfrm rot="243277">
              <a:off x="4201778" y="4322059"/>
              <a:ext cx="1257053" cy="129584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5" name="Rektangel 4"/>
            <p:cNvSpPr/>
            <p:nvPr/>
          </p:nvSpPr>
          <p:spPr>
            <a:xfrm rot="21228222">
              <a:off x="1771870" y="4315620"/>
              <a:ext cx="1257053" cy="129584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" name="Rektangel 5"/>
            <p:cNvSpPr/>
            <p:nvPr/>
          </p:nvSpPr>
          <p:spPr>
            <a:xfrm>
              <a:off x="6358237" y="4279239"/>
              <a:ext cx="1257053" cy="129584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3" name="TekstSylinder 2"/>
            <p:cNvSpPr txBox="1"/>
            <p:nvPr/>
          </p:nvSpPr>
          <p:spPr>
            <a:xfrm rot="21142071">
              <a:off x="1782455" y="4732711"/>
              <a:ext cx="1195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400" dirty="0" smtClean="0"/>
                <a:t>For mye</a:t>
              </a:r>
              <a:endParaRPr lang="nb-NO" sz="2400" dirty="0"/>
            </a:p>
          </p:txBody>
        </p:sp>
        <p:sp>
          <p:nvSpPr>
            <p:cNvPr id="8" name="TekstSylinder 7"/>
            <p:cNvSpPr txBox="1"/>
            <p:nvPr/>
          </p:nvSpPr>
          <p:spPr>
            <a:xfrm rot="292735">
              <a:off x="4282255" y="4732711"/>
              <a:ext cx="119545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sz="2400" dirty="0" smtClean="0"/>
                <a:t>For lite</a:t>
              </a:r>
              <a:endParaRPr lang="nb-NO" sz="2400" dirty="0"/>
            </a:p>
          </p:txBody>
        </p:sp>
        <p:sp>
          <p:nvSpPr>
            <p:cNvPr id="9" name="TekstSylinder 8"/>
            <p:cNvSpPr txBox="1"/>
            <p:nvPr/>
          </p:nvSpPr>
          <p:spPr>
            <a:xfrm>
              <a:off x="6375705" y="4696330"/>
              <a:ext cx="119545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b-NO" sz="2400" dirty="0" smtClean="0"/>
                <a:t>Akkurat passe</a:t>
              </a:r>
              <a:endParaRPr lang="nb-NO" sz="2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09688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2"/>
          <a:srcRect l="65426" t="9108" r="15593" b="14221"/>
          <a:stretch/>
        </p:blipFill>
        <p:spPr>
          <a:xfrm>
            <a:off x="124246" y="89503"/>
            <a:ext cx="4358596" cy="6166517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2"/>
          <a:srcRect l="65426" t="9108" r="15593" b="14221"/>
          <a:stretch/>
        </p:blipFill>
        <p:spPr>
          <a:xfrm>
            <a:off x="4665766" y="89502"/>
            <a:ext cx="4358596" cy="6166517"/>
          </a:xfrm>
          <a:prstGeom prst="rect">
            <a:avLst/>
          </a:prstGeom>
        </p:spPr>
      </p:pic>
      <p:sp>
        <p:nvSpPr>
          <p:cNvPr id="4" name="TekstSylinder 3"/>
          <p:cNvSpPr txBox="1"/>
          <p:nvPr/>
        </p:nvSpPr>
        <p:spPr>
          <a:xfrm>
            <a:off x="124246" y="2575560"/>
            <a:ext cx="44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00" dirty="0"/>
              <a:t>6 år gammel gutt . Foreldrenes første felles barn. Foreldrene </a:t>
            </a:r>
            <a:r>
              <a:rPr lang="nb-NO" sz="800" dirty="0" smtClean="0"/>
              <a:t>er opprinnelig fra Tyskland.  </a:t>
            </a:r>
            <a:r>
              <a:rPr lang="nb-NO" sz="800" dirty="0"/>
              <a:t>Han har to halvbrødre med felles mor og en halvsøster med felles far. Mors bror hadde dysleksi, døde i en traktor ulykke 24 år gammel. Mor brukte </a:t>
            </a:r>
            <a:r>
              <a:rPr lang="nb-NO" sz="800" dirty="0" err="1"/>
              <a:t>paracet</a:t>
            </a:r>
            <a:r>
              <a:rPr lang="nb-NO" sz="800" dirty="0"/>
              <a:t> under svangerskapet </a:t>
            </a:r>
            <a:r>
              <a:rPr lang="nb-NO" sz="800" dirty="0" err="1"/>
              <a:t>pga</a:t>
            </a:r>
            <a:r>
              <a:rPr lang="nb-NO" sz="800" dirty="0"/>
              <a:t> bekkenløsning. Ellers normalt svangerskap og fødsel. FV 3500, L 50 cm, HO ikke målt.  </a:t>
            </a:r>
            <a:r>
              <a:rPr lang="nb-NO" sz="800" dirty="0" err="1"/>
              <a:t>Apgar</a:t>
            </a:r>
            <a:r>
              <a:rPr lang="nb-NO" sz="800" dirty="0"/>
              <a:t> 8, 9. Lysbehandlet for ikterus i 3 døgn. Skrevet ut hjem på dag 4. Helsesøster bekymret ved 6 måneders kontroll </a:t>
            </a:r>
            <a:r>
              <a:rPr lang="nb-NO" sz="800" dirty="0" err="1"/>
              <a:t>pga</a:t>
            </a:r>
            <a:r>
              <a:rPr lang="nb-NO" sz="800" dirty="0"/>
              <a:t> manglende </a:t>
            </a:r>
            <a:r>
              <a:rPr lang="nb-NO" sz="800" dirty="0" err="1"/>
              <a:t>blikkonktakt</a:t>
            </a:r>
            <a:r>
              <a:rPr lang="nb-NO" sz="800" dirty="0"/>
              <a:t>. Spørsmål om epilepsi etter </a:t>
            </a:r>
            <a:r>
              <a:rPr lang="nb-NO" sz="800" dirty="0" err="1"/>
              <a:t>fraværenhetsepisoder</a:t>
            </a:r>
            <a:r>
              <a:rPr lang="nb-NO" sz="800" dirty="0"/>
              <a:t> fra 8 måneders alder. Standard EEG: intet patologisk påvist. Gikk 2 ½  år gammel. Har ikke verbalt språk. Ved undesøkelse: sjenert, fysisk urolig gutt som ikke lar seg undersøke. Smiler og ler sosialt. Ingen åpenbare </a:t>
            </a:r>
            <a:r>
              <a:rPr lang="nb-NO" sz="800" dirty="0" err="1"/>
              <a:t>dysmorfe</a:t>
            </a:r>
            <a:r>
              <a:rPr lang="nb-NO" sz="800" dirty="0"/>
              <a:t> trekk. </a:t>
            </a:r>
            <a:r>
              <a:rPr lang="nb-NO" sz="800" dirty="0" err="1"/>
              <a:t>Mikrocefal</a:t>
            </a:r>
            <a:r>
              <a:rPr lang="nb-NO" sz="800" dirty="0"/>
              <a:t>? </a:t>
            </a:r>
            <a:r>
              <a:rPr lang="nb-NO" sz="800" dirty="0" err="1"/>
              <a:t>Nevropsykologisk</a:t>
            </a:r>
            <a:r>
              <a:rPr lang="nb-NO" sz="800" dirty="0"/>
              <a:t> testing ikke gjennomført men mistanke om moderat utviklingshemming.  MR </a:t>
            </a:r>
            <a:r>
              <a:rPr lang="nb-NO" sz="800" dirty="0" err="1"/>
              <a:t>caput</a:t>
            </a:r>
            <a:r>
              <a:rPr lang="nb-NO" sz="800" dirty="0"/>
              <a:t> er </a:t>
            </a:r>
            <a:r>
              <a:rPr lang="nb-NO" sz="800" dirty="0" smtClean="0"/>
              <a:t>normal. </a:t>
            </a:r>
            <a:r>
              <a:rPr lang="nb-NO" sz="800" dirty="0"/>
              <a:t>Metabolsk screening i urin viser mulig avvik, kontrolleres. </a:t>
            </a:r>
            <a:r>
              <a:rPr lang="nb-NO" sz="800" dirty="0" smtClean="0"/>
              <a:t>FMR1, </a:t>
            </a:r>
            <a:r>
              <a:rPr lang="nb-NO" sz="800" dirty="0" err="1" smtClean="0"/>
              <a:t>arrayCGH</a:t>
            </a:r>
            <a:r>
              <a:rPr lang="nb-NO" sz="800" dirty="0" smtClean="0"/>
              <a:t>: normale</a:t>
            </a:r>
            <a:endParaRPr lang="nb-NO" sz="800" dirty="0"/>
          </a:p>
        </p:txBody>
      </p:sp>
      <p:sp>
        <p:nvSpPr>
          <p:cNvPr id="5" name="TekstSylinder 4"/>
          <p:cNvSpPr txBox="1"/>
          <p:nvPr/>
        </p:nvSpPr>
        <p:spPr>
          <a:xfrm>
            <a:off x="1274866" y="5539740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Trio analyse for utviklingsavvik</a:t>
            </a:r>
            <a:endParaRPr lang="nb-NO" dirty="0"/>
          </a:p>
        </p:txBody>
      </p:sp>
      <p:sp>
        <p:nvSpPr>
          <p:cNvPr id="6" name="TekstSylinder 5"/>
          <p:cNvSpPr txBox="1"/>
          <p:nvPr/>
        </p:nvSpPr>
        <p:spPr>
          <a:xfrm>
            <a:off x="5742468" y="5539740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Trio analyse for utviklingsavvik</a:t>
            </a:r>
            <a:endParaRPr lang="nb-NO" dirty="0"/>
          </a:p>
        </p:txBody>
      </p:sp>
      <p:sp>
        <p:nvSpPr>
          <p:cNvPr id="7" name="TekstSylinder 6"/>
          <p:cNvSpPr txBox="1"/>
          <p:nvPr/>
        </p:nvSpPr>
        <p:spPr>
          <a:xfrm>
            <a:off x="4665766" y="2575560"/>
            <a:ext cx="4219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Mulig utviklingshemming. Gikk 2 ½ år gammel. Snakker ikke.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29723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3"/>
          <a:srcRect l="65164" t="11604" r="15855" b="16949"/>
          <a:stretch/>
        </p:blipFill>
        <p:spPr>
          <a:xfrm>
            <a:off x="149628" y="0"/>
            <a:ext cx="5212080" cy="6871587"/>
          </a:xfrm>
          <a:prstGeom prst="rect">
            <a:avLst/>
          </a:prstGeom>
        </p:spPr>
      </p:pic>
      <p:sp>
        <p:nvSpPr>
          <p:cNvPr id="3" name="TekstSylinder 2"/>
          <p:cNvSpPr txBox="1"/>
          <p:nvPr/>
        </p:nvSpPr>
        <p:spPr>
          <a:xfrm>
            <a:off x="1580112" y="6347351"/>
            <a:ext cx="339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Trio analyse for utviklingsavvik</a:t>
            </a:r>
            <a:endParaRPr lang="nb-NO" dirty="0"/>
          </a:p>
        </p:txBody>
      </p:sp>
      <p:sp>
        <p:nvSpPr>
          <p:cNvPr id="5" name="Rektangel 4"/>
          <p:cNvSpPr/>
          <p:nvPr/>
        </p:nvSpPr>
        <p:spPr>
          <a:xfrm>
            <a:off x="212221" y="2690283"/>
            <a:ext cx="5207678" cy="1574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Dårlig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blikkkontakt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mnd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gml.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Gikk 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2½ år gml. Intet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verbalt språk. 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Rigid, stereotypier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Sannsyn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moderat UH. HO = 3 cm &lt; 2,5p. Ikke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dysmorf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nb-NO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MR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caput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180k </a:t>
            </a:r>
            <a:r>
              <a:rPr lang="nb-NO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array</a:t>
            </a:r>
            <a:r>
              <a:rPr lang="nb-NO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CGH, FMR1-testing: normale funn. Uaffiserte foreldre. Rett syndrom?</a:t>
            </a:r>
            <a:endParaRPr lang="nb-NO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01391" y="166254"/>
            <a:ext cx="405542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Debutalder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ALVORLIGHETSGRAD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Relativt f</a:t>
            </a:r>
            <a:r>
              <a:rPr lang="nb-NO" sz="2400" dirty="0" smtClean="0"/>
              <a:t>unksjonsnivå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Distinkte, uvanlige trekk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HODEOMKRETS</a:t>
            </a:r>
            <a:endParaRPr lang="nb-NO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Relevant  bildediagnostikk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Relevante laboratorie- resultater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Tap av </a:t>
            </a:r>
            <a:r>
              <a:rPr lang="nb-NO" sz="2400" dirty="0" smtClean="0"/>
              <a:t>ferdigheter?</a:t>
            </a:r>
            <a:endParaRPr lang="nb-NO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Vekstavvik, proporsjonalitet</a:t>
            </a:r>
            <a:endParaRPr lang="nb-NO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Flere i familien?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Tidligere </a:t>
            </a:r>
            <a:r>
              <a:rPr lang="nb-NO" sz="2400" dirty="0"/>
              <a:t>gentesting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 smtClean="0"/>
              <a:t>Spesifikk </a:t>
            </a:r>
            <a:r>
              <a:rPr lang="nb-NO" sz="2400" dirty="0"/>
              <a:t>diagnostisk mistanke?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400" dirty="0"/>
              <a:t>Forslag til gener / diagnosegruppe?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b-NO" sz="2400" dirty="0" smtClean="0"/>
          </a:p>
          <a:p>
            <a:endParaRPr lang="nb-NO" sz="2400" dirty="0" smtClean="0"/>
          </a:p>
          <a:p>
            <a:endParaRPr lang="nb-NO" sz="2400" dirty="0" smtClean="0"/>
          </a:p>
          <a:p>
            <a:endParaRPr lang="nb-NO" sz="2400" dirty="0"/>
          </a:p>
        </p:txBody>
      </p:sp>
    </p:spTree>
    <p:extLst>
      <p:ext uri="{BB962C8B-B14F-4D97-AF65-F5344CB8AC3E}">
        <p14:creationId xmlns:p14="http://schemas.microsoft.com/office/powerpoint/2010/main" val="365008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317</Words>
  <Application>Microsoft Office PowerPoint</Application>
  <PresentationFormat>Skjermfremvisning (4:3)</PresentationFormat>
  <Paragraphs>28</Paragraphs>
  <Slides>3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Office-tema</vt:lpstr>
      <vt:lpstr>PowerPoint-presentasjon</vt:lpstr>
      <vt:lpstr>PowerPoint-presentasjon</vt:lpstr>
      <vt:lpstr>PowerPoint-presentasjon</vt:lpstr>
    </vt:vector>
  </TitlesOfParts>
  <Company>Helse Sør-Øst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Trine Prescott</dc:creator>
  <cp:lastModifiedBy>Trine Prescott</cp:lastModifiedBy>
  <cp:revision>5</cp:revision>
  <dcterms:created xsi:type="dcterms:W3CDTF">2024-09-14T15:17:40Z</dcterms:created>
  <dcterms:modified xsi:type="dcterms:W3CDTF">2024-10-10T14:11:44Z</dcterms:modified>
</cp:coreProperties>
</file>