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5" r:id="rId7"/>
    <p:sldId id="260" r:id="rId8"/>
    <p:sldId id="295" r:id="rId9"/>
    <p:sldId id="261" r:id="rId10"/>
    <p:sldId id="266" r:id="rId11"/>
    <p:sldId id="262" r:id="rId12"/>
    <p:sldId id="267" r:id="rId13"/>
    <p:sldId id="283" r:id="rId14"/>
    <p:sldId id="297" r:id="rId15"/>
    <p:sldId id="298" r:id="rId16"/>
    <p:sldId id="299" r:id="rId17"/>
    <p:sldId id="296" r:id="rId18"/>
    <p:sldId id="268" r:id="rId19"/>
    <p:sldId id="269" r:id="rId20"/>
    <p:sldId id="270" r:id="rId21"/>
    <p:sldId id="271" r:id="rId22"/>
    <p:sldId id="272" r:id="rId23"/>
    <p:sldId id="279" r:id="rId24"/>
    <p:sldId id="274" r:id="rId25"/>
    <p:sldId id="282" r:id="rId26"/>
    <p:sldId id="275" r:id="rId27"/>
    <p:sldId id="273" r:id="rId28"/>
    <p:sldId id="276" r:id="rId29"/>
    <p:sldId id="300" r:id="rId30"/>
    <p:sldId id="278" r:id="rId31"/>
    <p:sldId id="293" r:id="rId32"/>
    <p:sldId id="294" r:id="rId33"/>
    <p:sldId id="284" r:id="rId34"/>
    <p:sldId id="285" r:id="rId35"/>
    <p:sldId id="286" r:id="rId36"/>
    <p:sldId id="287" r:id="rId37"/>
    <p:sldId id="288" r:id="rId38"/>
    <p:sldId id="289" r:id="rId39"/>
    <p:sldId id="291" r:id="rId40"/>
    <p:sldId id="292" r:id="rId41"/>
    <p:sldId id="290" r:id="rId42"/>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n stil, tabellrutenet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982" autoAdjust="0"/>
    <p:restoredTop sz="94660"/>
  </p:normalViewPr>
  <p:slideViewPr>
    <p:cSldViewPr snapToGrid="0">
      <p:cViewPr varScale="1">
        <p:scale>
          <a:sx n="86" d="100"/>
          <a:sy n="86" d="100"/>
        </p:scale>
        <p:origin x="756" y="90"/>
      </p:cViewPr>
      <p:guideLst/>
    </p:cSldViewPr>
  </p:slideViewPr>
  <p:notesTextViewPr>
    <p:cViewPr>
      <p:scale>
        <a:sx n="1" d="1"/>
        <a:sy n="1" d="1"/>
      </p:scale>
      <p:origin x="0" y="0"/>
    </p:cViewPr>
  </p:notesTextViewPr>
  <p:sorterViewPr>
    <p:cViewPr>
      <p:scale>
        <a:sx n="100" d="100"/>
        <a:sy n="100" d="100"/>
      </p:scale>
      <p:origin x="0" y="-419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0F816906-5A4C-401A-855E-95403A32EAF6}" type="datetimeFigureOut">
              <a:rPr lang="nb-NO" smtClean="0"/>
              <a:t>13.10.2024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4136806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0F816906-5A4C-401A-855E-95403A32EAF6}" type="datetimeFigureOut">
              <a:rPr lang="nb-NO" smtClean="0"/>
              <a:t>13.10.2024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3420924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0F816906-5A4C-401A-855E-95403A32EAF6}" type="datetimeFigureOut">
              <a:rPr lang="nb-NO" smtClean="0"/>
              <a:t>13.10.2024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221595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0F816906-5A4C-401A-855E-95403A32EAF6}" type="datetimeFigureOut">
              <a:rPr lang="nb-NO" smtClean="0"/>
              <a:t>13.10.2024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120125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b-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Plassholder for dato 3"/>
          <p:cNvSpPr>
            <a:spLocks noGrp="1"/>
          </p:cNvSpPr>
          <p:nvPr>
            <p:ph type="dt" sz="half" idx="10"/>
          </p:nvPr>
        </p:nvSpPr>
        <p:spPr/>
        <p:txBody>
          <a:bodyPr/>
          <a:lstStyle/>
          <a:p>
            <a:fld id="{0F816906-5A4C-401A-855E-95403A32EAF6}" type="datetimeFigureOut">
              <a:rPr lang="nb-NO" smtClean="0"/>
              <a:t>13.10.2024</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4271152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0F816906-5A4C-401A-855E-95403A32EAF6}" type="datetimeFigureOut">
              <a:rPr lang="nb-NO" smtClean="0"/>
              <a:t>13.10.2024</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957567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b-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0F816906-5A4C-401A-855E-95403A32EAF6}" type="datetimeFigureOut">
              <a:rPr lang="nb-NO" smtClean="0"/>
              <a:t>13.10.2024</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14128684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0F816906-5A4C-401A-855E-95403A32EAF6}" type="datetimeFigureOut">
              <a:rPr lang="nb-NO" smtClean="0"/>
              <a:t>13.10.2024</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1011200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0F816906-5A4C-401A-855E-95403A32EAF6}" type="datetimeFigureOut">
              <a:rPr lang="nb-NO" smtClean="0"/>
              <a:t>13.10.2024</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2581423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0F816906-5A4C-401A-855E-95403A32EAF6}" type="datetimeFigureOut">
              <a:rPr lang="nb-NO" smtClean="0"/>
              <a:t>13.10.2024</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4143240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0F816906-5A4C-401A-855E-95403A32EAF6}" type="datetimeFigureOut">
              <a:rPr lang="nb-NO" smtClean="0"/>
              <a:t>13.10.2024</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C2AFCBB3-AA16-4F2F-ADF5-E584FD5FE5D3}" type="slidenum">
              <a:rPr lang="nb-NO" smtClean="0"/>
              <a:t>‹#›</a:t>
            </a:fld>
            <a:endParaRPr lang="nb-NO"/>
          </a:p>
        </p:txBody>
      </p:sp>
    </p:spTree>
    <p:extLst>
      <p:ext uri="{BB962C8B-B14F-4D97-AF65-F5344CB8AC3E}">
        <p14:creationId xmlns:p14="http://schemas.microsoft.com/office/powerpoint/2010/main" val="3455371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816906-5A4C-401A-855E-95403A32EAF6}" type="datetimeFigureOut">
              <a:rPr lang="nb-NO" smtClean="0"/>
              <a:t>13.10.2024</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FCBB3-AA16-4F2F-ADF5-E584FD5FE5D3}" type="slidenum">
              <a:rPr lang="nb-NO" smtClean="0"/>
              <a:t>‹#›</a:t>
            </a:fld>
            <a:endParaRPr lang="nb-NO"/>
          </a:p>
        </p:txBody>
      </p:sp>
    </p:spTree>
    <p:extLst>
      <p:ext uri="{BB962C8B-B14F-4D97-AF65-F5344CB8AC3E}">
        <p14:creationId xmlns:p14="http://schemas.microsoft.com/office/powerpoint/2010/main" val="2983088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p:txBody>
          <a:bodyPr/>
          <a:lstStyle/>
          <a:p>
            <a:r>
              <a:rPr lang="nb-NO" dirty="0"/>
              <a:t>Genetisk testing: hva gjøres og hva kan finnes? </a:t>
            </a:r>
          </a:p>
        </p:txBody>
      </p:sp>
      <p:sp>
        <p:nvSpPr>
          <p:cNvPr id="3" name="Undertittel 2"/>
          <p:cNvSpPr>
            <a:spLocks noGrp="1"/>
          </p:cNvSpPr>
          <p:nvPr>
            <p:ph type="subTitle" idx="1"/>
          </p:nvPr>
        </p:nvSpPr>
        <p:spPr/>
        <p:txBody>
          <a:bodyPr/>
          <a:lstStyle/>
          <a:p>
            <a:r>
              <a:rPr lang="nb-NO" dirty="0" smtClean="0"/>
              <a:t>Kristian Tveten</a:t>
            </a:r>
          </a:p>
          <a:p>
            <a:r>
              <a:rPr lang="nb-NO" dirty="0" smtClean="0"/>
              <a:t>Klinisk laboratoriegenetiker, </a:t>
            </a:r>
            <a:r>
              <a:rPr lang="nb-NO" dirty="0" err="1" smtClean="0"/>
              <a:t>PhD</a:t>
            </a:r>
            <a:endParaRPr lang="nb-NO" dirty="0" smtClean="0"/>
          </a:p>
          <a:p>
            <a:r>
              <a:rPr lang="nb-NO" dirty="0" smtClean="0"/>
              <a:t>Sykehuset Telemark</a:t>
            </a:r>
            <a:endParaRPr lang="nb-NO" dirty="0"/>
          </a:p>
        </p:txBody>
      </p:sp>
    </p:spTree>
    <p:extLst>
      <p:ext uri="{BB962C8B-B14F-4D97-AF65-F5344CB8AC3E}">
        <p14:creationId xmlns:p14="http://schemas.microsoft.com/office/powerpoint/2010/main" val="37516517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Indikasjoner:</a:t>
            </a:r>
          </a:p>
          <a:p>
            <a:pPr lvl="1"/>
            <a:r>
              <a:rPr lang="nb-NO" dirty="0" smtClean="0"/>
              <a:t>Autisme</a:t>
            </a:r>
          </a:p>
          <a:p>
            <a:pPr lvl="1"/>
            <a:r>
              <a:rPr lang="nb-NO" dirty="0" smtClean="0"/>
              <a:t>Forsinket utvikling</a:t>
            </a:r>
          </a:p>
          <a:p>
            <a:pPr lvl="1"/>
            <a:r>
              <a:rPr lang="nb-NO" dirty="0" smtClean="0"/>
              <a:t>Medfødte misdannelser</a:t>
            </a:r>
          </a:p>
          <a:p>
            <a:r>
              <a:rPr lang="nb-NO" dirty="0" smtClean="0"/>
              <a:t>Begrensninger:</a:t>
            </a:r>
          </a:p>
          <a:p>
            <a:pPr lvl="1"/>
            <a:r>
              <a:rPr lang="nb-NO" dirty="0" smtClean="0"/>
              <a:t>Påviser ikke mindre CNV, </a:t>
            </a:r>
            <a:r>
              <a:rPr lang="nb-NO" dirty="0" err="1" smtClean="0"/>
              <a:t>f.eks</a:t>
            </a:r>
            <a:r>
              <a:rPr lang="nb-NO" dirty="0" smtClean="0"/>
              <a:t> delesjon av ett </a:t>
            </a:r>
            <a:r>
              <a:rPr lang="nb-NO" dirty="0" err="1" smtClean="0"/>
              <a:t>ekson</a:t>
            </a:r>
            <a:r>
              <a:rPr lang="nb-NO" dirty="0" smtClean="0"/>
              <a:t>.</a:t>
            </a:r>
          </a:p>
          <a:p>
            <a:pPr lvl="1"/>
            <a:r>
              <a:rPr lang="nb-NO" dirty="0" smtClean="0"/>
              <a:t>Ikke inversjoner eller translokasjoner</a:t>
            </a:r>
          </a:p>
          <a:p>
            <a:pPr lvl="1"/>
            <a:r>
              <a:rPr lang="nb-NO" dirty="0" smtClean="0"/>
              <a:t>Mange forskjellige </a:t>
            </a:r>
            <a:r>
              <a:rPr lang="nb-NO" dirty="0" err="1" smtClean="0"/>
              <a:t>assays</a:t>
            </a:r>
            <a:r>
              <a:rPr lang="nb-NO" dirty="0" smtClean="0"/>
              <a:t>, ikke alle tester er like (ROH på SNP)</a:t>
            </a:r>
            <a:endParaRPr lang="nb-NO" dirty="0"/>
          </a:p>
        </p:txBody>
      </p:sp>
      <p:sp>
        <p:nvSpPr>
          <p:cNvPr id="4" name="Tittel 1"/>
          <p:cNvSpPr>
            <a:spLocks noGrp="1"/>
          </p:cNvSpPr>
          <p:nvPr>
            <p:ph type="title"/>
          </p:nvPr>
        </p:nvSpPr>
        <p:spPr/>
        <p:txBody>
          <a:bodyPr/>
          <a:lstStyle/>
          <a:p>
            <a:r>
              <a:rPr lang="nb-NO" dirty="0" err="1" smtClean="0"/>
              <a:t>Microarray</a:t>
            </a:r>
            <a:r>
              <a:rPr lang="nb-NO" dirty="0" smtClean="0"/>
              <a:t> (</a:t>
            </a:r>
            <a:r>
              <a:rPr lang="nb-NO" dirty="0" err="1" smtClean="0"/>
              <a:t>aCGH</a:t>
            </a:r>
            <a:r>
              <a:rPr lang="nb-NO" dirty="0" smtClean="0"/>
              <a:t> / SNP matrise)</a:t>
            </a:r>
            <a:endParaRPr lang="nb-NO" dirty="0"/>
          </a:p>
        </p:txBody>
      </p:sp>
    </p:spTree>
    <p:extLst>
      <p:ext uri="{BB962C8B-B14F-4D97-AF65-F5344CB8AC3E}">
        <p14:creationId xmlns:p14="http://schemas.microsoft.com/office/powerpoint/2010/main" val="395130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MLPA</a:t>
            </a:r>
            <a:endParaRPr lang="nb-NO" dirty="0"/>
          </a:p>
        </p:txBody>
      </p:sp>
      <p:sp>
        <p:nvSpPr>
          <p:cNvPr id="3" name="Plassholder for innhold 2"/>
          <p:cNvSpPr>
            <a:spLocks noGrp="1"/>
          </p:cNvSpPr>
          <p:nvPr>
            <p:ph idx="1"/>
          </p:nvPr>
        </p:nvSpPr>
        <p:spPr/>
        <p:txBody>
          <a:bodyPr/>
          <a:lstStyle/>
          <a:p>
            <a:r>
              <a:rPr lang="nb-NO" dirty="0" smtClean="0"/>
              <a:t>Kopitallsanalyse</a:t>
            </a:r>
          </a:p>
          <a:p>
            <a:r>
              <a:rPr lang="nb-NO" dirty="0" err="1" smtClean="0"/>
              <a:t>Genspesifikk</a:t>
            </a:r>
            <a:endParaRPr lang="nb-NO" dirty="0"/>
          </a:p>
          <a:p>
            <a:r>
              <a:rPr lang="nb-NO" dirty="0" smtClean="0"/>
              <a:t>Oppløsning 1-2 </a:t>
            </a:r>
            <a:r>
              <a:rPr lang="nb-NO" dirty="0" err="1" smtClean="0"/>
              <a:t>eksoner</a:t>
            </a:r>
            <a:endParaRPr lang="nb-NO" dirty="0"/>
          </a:p>
        </p:txBody>
      </p:sp>
      <p:pic>
        <p:nvPicPr>
          <p:cNvPr id="3074" name="Picture 2" descr="Schematic of an MLPA pro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001294"/>
            <a:ext cx="10287000" cy="21621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ttps://visualsonline.cancer.gov/retrieve.cfm?imageid=10062&amp;dpi=72&amp;fileformat=jpg"/>
          <p:cNvPicPr>
            <a:picLocks noChangeAspect="1" noChangeArrowheads="1"/>
          </p:cNvPicPr>
          <p:nvPr/>
        </p:nvPicPr>
        <p:blipFill rotWithShape="1">
          <a:blip r:embed="rId3">
            <a:extLst>
              <a:ext uri="{28A0092B-C50C-407E-A947-70E740481C1C}">
                <a14:useLocalDpi xmlns:a14="http://schemas.microsoft.com/office/drawing/2010/main" val="0"/>
              </a:ext>
            </a:extLst>
          </a:blip>
          <a:srcRect l="59061" t="12887" r="15613" b="46144"/>
          <a:stretch/>
        </p:blipFill>
        <p:spPr bwMode="auto">
          <a:xfrm>
            <a:off x="9561870" y="318566"/>
            <a:ext cx="1563330" cy="2070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562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MLPA</a:t>
            </a:r>
            <a:endParaRPr lang="nb-NO" dirty="0"/>
          </a:p>
        </p:txBody>
      </p:sp>
      <p:pic>
        <p:nvPicPr>
          <p:cNvPr id="4" name="Bilde 3"/>
          <p:cNvPicPr>
            <a:picLocks noChangeAspect="1"/>
          </p:cNvPicPr>
          <p:nvPr/>
        </p:nvPicPr>
        <p:blipFill>
          <a:blip r:embed="rId2"/>
          <a:stretch>
            <a:fillRect/>
          </a:stretch>
        </p:blipFill>
        <p:spPr>
          <a:xfrm>
            <a:off x="450055" y="2481025"/>
            <a:ext cx="6172713" cy="2862476"/>
          </a:xfrm>
          <a:prstGeom prst="rect">
            <a:avLst/>
          </a:prstGeom>
        </p:spPr>
      </p:pic>
      <p:pic>
        <p:nvPicPr>
          <p:cNvPr id="5" name="Bilde 4"/>
          <p:cNvPicPr>
            <a:picLocks noChangeAspect="1"/>
          </p:cNvPicPr>
          <p:nvPr/>
        </p:nvPicPr>
        <p:blipFill>
          <a:blip r:embed="rId3"/>
          <a:stretch>
            <a:fillRect/>
          </a:stretch>
        </p:blipFill>
        <p:spPr>
          <a:xfrm>
            <a:off x="7093482" y="2962116"/>
            <a:ext cx="3762900" cy="2276793"/>
          </a:xfrm>
          <a:prstGeom prst="rect">
            <a:avLst/>
          </a:prstGeom>
        </p:spPr>
      </p:pic>
    </p:spTree>
    <p:extLst>
      <p:ext uri="{BB962C8B-B14F-4D97-AF65-F5344CB8AC3E}">
        <p14:creationId xmlns:p14="http://schemas.microsoft.com/office/powerpoint/2010/main" val="1689847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MLPA</a:t>
            </a:r>
            <a:endParaRPr lang="nb-NO" dirty="0"/>
          </a:p>
        </p:txBody>
      </p:sp>
      <p:sp>
        <p:nvSpPr>
          <p:cNvPr id="3" name="Plassholder for innhold 2"/>
          <p:cNvSpPr>
            <a:spLocks noGrp="1"/>
          </p:cNvSpPr>
          <p:nvPr>
            <p:ph idx="1"/>
          </p:nvPr>
        </p:nvSpPr>
        <p:spPr/>
        <p:txBody>
          <a:bodyPr/>
          <a:lstStyle/>
          <a:p>
            <a:r>
              <a:rPr lang="nb-NO" dirty="0" smtClean="0"/>
              <a:t>Analysepakke</a:t>
            </a:r>
          </a:p>
          <a:p>
            <a:r>
              <a:rPr lang="nb-NO" dirty="0" err="1" smtClean="0"/>
              <a:t>Metyleringsspesifikke</a:t>
            </a:r>
            <a:r>
              <a:rPr lang="nb-NO" dirty="0" smtClean="0"/>
              <a:t> prober</a:t>
            </a:r>
          </a:p>
          <a:p>
            <a:r>
              <a:rPr lang="nb-NO" dirty="0" smtClean="0"/>
              <a:t>Spesialdesign</a:t>
            </a:r>
          </a:p>
          <a:p>
            <a:r>
              <a:rPr lang="nb-NO" dirty="0" smtClean="0"/>
              <a:t>SMA, </a:t>
            </a:r>
            <a:r>
              <a:rPr lang="nb-NO" dirty="0" err="1" smtClean="0"/>
              <a:t>Prader</a:t>
            </a:r>
            <a:r>
              <a:rPr lang="nb-NO" dirty="0" smtClean="0"/>
              <a:t>-Willi / </a:t>
            </a:r>
            <a:r>
              <a:rPr lang="nb-NO" dirty="0" err="1" smtClean="0"/>
              <a:t>Angelman</a:t>
            </a:r>
            <a:r>
              <a:rPr lang="nb-NO" dirty="0" smtClean="0"/>
              <a:t> ++</a:t>
            </a:r>
            <a:endParaRPr lang="nb-NO" dirty="0"/>
          </a:p>
        </p:txBody>
      </p:sp>
    </p:spTree>
    <p:extLst>
      <p:ext uri="{BB962C8B-B14F-4D97-AF65-F5344CB8AC3E}">
        <p14:creationId xmlns:p14="http://schemas.microsoft.com/office/powerpoint/2010/main" val="2336231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STR – </a:t>
            </a:r>
            <a:r>
              <a:rPr lang="nb-NO" dirty="0" err="1" smtClean="0"/>
              <a:t>short</a:t>
            </a:r>
            <a:r>
              <a:rPr lang="nb-NO" dirty="0" smtClean="0"/>
              <a:t> tandem </a:t>
            </a:r>
            <a:r>
              <a:rPr lang="nb-NO" dirty="0" err="1" smtClean="0"/>
              <a:t>repeat</a:t>
            </a:r>
            <a:endParaRPr lang="nb-NO" dirty="0"/>
          </a:p>
        </p:txBody>
      </p:sp>
      <p:sp>
        <p:nvSpPr>
          <p:cNvPr id="3" name="Plassholder for innhold 2"/>
          <p:cNvSpPr>
            <a:spLocks noGrp="1"/>
          </p:cNvSpPr>
          <p:nvPr>
            <p:ph idx="1"/>
          </p:nvPr>
        </p:nvSpPr>
        <p:spPr/>
        <p:txBody>
          <a:bodyPr/>
          <a:lstStyle/>
          <a:p>
            <a:r>
              <a:rPr lang="nb-NO" dirty="0" smtClean="0"/>
              <a:t>Kort DNA-sekvens som er repetert mange ganger, </a:t>
            </a:r>
            <a:r>
              <a:rPr lang="nb-NO" dirty="0" err="1" smtClean="0"/>
              <a:t>f.eks</a:t>
            </a:r>
            <a:r>
              <a:rPr lang="nb-NO" dirty="0" smtClean="0"/>
              <a:t> CAG</a:t>
            </a:r>
          </a:p>
          <a:p>
            <a:r>
              <a:rPr lang="nb-NO" dirty="0" smtClean="0"/>
              <a:t>Ekspansjonssykdommer</a:t>
            </a:r>
          </a:p>
          <a:p>
            <a:pPr lvl="1"/>
            <a:r>
              <a:rPr lang="nb-NO" dirty="0" smtClean="0"/>
              <a:t>Huntington, SCA, Fragil </a:t>
            </a:r>
            <a:r>
              <a:rPr lang="nb-NO" dirty="0" err="1" smtClean="0"/>
              <a:t>X</a:t>
            </a:r>
            <a:r>
              <a:rPr lang="nb-NO" dirty="0" smtClean="0"/>
              <a:t>, DM1/2, FSHD, CANVAS</a:t>
            </a:r>
          </a:p>
          <a:p>
            <a:r>
              <a:rPr lang="nb-NO" dirty="0" smtClean="0"/>
              <a:t>Krever som regel egne analyser</a:t>
            </a:r>
          </a:p>
          <a:p>
            <a:r>
              <a:rPr lang="nb-NO" dirty="0" smtClean="0"/>
              <a:t>Ofte </a:t>
            </a:r>
            <a:r>
              <a:rPr lang="nb-NO" dirty="0"/>
              <a:t>store / ikke-kodende  ekspansjoner som </a:t>
            </a:r>
            <a:r>
              <a:rPr lang="nb-NO" dirty="0" smtClean="0"/>
              <a:t>ikke kan detekteres av </a:t>
            </a:r>
            <a:r>
              <a:rPr lang="nb-NO" dirty="0" err="1" smtClean="0"/>
              <a:t>eksom</a:t>
            </a:r>
            <a:r>
              <a:rPr lang="nb-NO" dirty="0" smtClean="0"/>
              <a:t>/</a:t>
            </a:r>
            <a:r>
              <a:rPr lang="nb-NO" dirty="0" err="1" smtClean="0"/>
              <a:t>genom</a:t>
            </a:r>
            <a:r>
              <a:rPr lang="nb-NO" dirty="0" smtClean="0"/>
              <a:t> sekvensering</a:t>
            </a:r>
            <a:endParaRPr lang="nb-NO" dirty="0"/>
          </a:p>
        </p:txBody>
      </p:sp>
    </p:spTree>
    <p:extLst>
      <p:ext uri="{BB962C8B-B14F-4D97-AF65-F5344CB8AC3E}">
        <p14:creationId xmlns:p14="http://schemas.microsoft.com/office/powerpoint/2010/main" val="1556041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STR – Fragil </a:t>
            </a:r>
            <a:r>
              <a:rPr lang="nb-NO" dirty="0" err="1" smtClean="0"/>
              <a:t>X</a:t>
            </a:r>
            <a:endParaRPr lang="nb-NO" dirty="0"/>
          </a:p>
        </p:txBody>
      </p:sp>
      <p:pic>
        <p:nvPicPr>
          <p:cNvPr id="4" name="Bilde 3"/>
          <p:cNvPicPr>
            <a:picLocks noChangeAspect="1"/>
          </p:cNvPicPr>
          <p:nvPr/>
        </p:nvPicPr>
        <p:blipFill rotWithShape="1">
          <a:blip r:embed="rId2"/>
          <a:srcRect l="984" t="876" r="821"/>
          <a:stretch/>
        </p:blipFill>
        <p:spPr>
          <a:xfrm>
            <a:off x="2826486" y="1690688"/>
            <a:ext cx="6484782" cy="4875167"/>
          </a:xfrm>
          <a:prstGeom prst="rect">
            <a:avLst/>
          </a:prstGeom>
        </p:spPr>
      </p:pic>
    </p:spTree>
    <p:extLst>
      <p:ext uri="{BB962C8B-B14F-4D97-AF65-F5344CB8AC3E}">
        <p14:creationId xmlns:p14="http://schemas.microsoft.com/office/powerpoint/2010/main" val="3924967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a:stretch>
            <a:fillRect/>
          </a:stretch>
        </p:blipFill>
        <p:spPr>
          <a:xfrm>
            <a:off x="2477430" y="2526736"/>
            <a:ext cx="6715382" cy="3602381"/>
          </a:xfrm>
          <a:prstGeom prst="rect">
            <a:avLst/>
          </a:prstGeom>
        </p:spPr>
      </p:pic>
      <p:sp>
        <p:nvSpPr>
          <p:cNvPr id="5" name="Tittel 1"/>
          <p:cNvSpPr>
            <a:spLocks noGrp="1"/>
          </p:cNvSpPr>
          <p:nvPr>
            <p:ph type="title"/>
          </p:nvPr>
        </p:nvSpPr>
        <p:spPr/>
        <p:txBody>
          <a:bodyPr/>
          <a:lstStyle/>
          <a:p>
            <a:r>
              <a:rPr lang="nb-NO" dirty="0" smtClean="0"/>
              <a:t>STR – Fragil </a:t>
            </a:r>
            <a:r>
              <a:rPr lang="nb-NO" dirty="0" err="1" smtClean="0"/>
              <a:t>X</a:t>
            </a:r>
            <a:endParaRPr lang="nb-NO" dirty="0"/>
          </a:p>
        </p:txBody>
      </p:sp>
    </p:spTree>
    <p:extLst>
      <p:ext uri="{BB962C8B-B14F-4D97-AF65-F5344CB8AC3E}">
        <p14:creationId xmlns:p14="http://schemas.microsoft.com/office/powerpoint/2010/main" val="31763627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lstStyle/>
          <a:p>
            <a:r>
              <a:rPr lang="nb-NO" dirty="0" smtClean="0"/>
              <a:t>DNA sekvensering</a:t>
            </a:r>
            <a:endParaRPr lang="nb-NO" dirty="0"/>
          </a:p>
        </p:txBody>
      </p:sp>
      <p:pic>
        <p:nvPicPr>
          <p:cNvPr id="5" name="Picture 2" descr="https://visualsonline.cancer.gov/retrieve.cfm?imageid=10062&amp;dpi=72&amp;fileform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555" y="1759319"/>
            <a:ext cx="5942889" cy="4865938"/>
          </a:xfrm>
          <a:prstGeom prst="rect">
            <a:avLst/>
          </a:prstGeom>
          <a:noFill/>
          <a:extLst>
            <a:ext uri="{909E8E84-426E-40DD-AFC4-6F175D3DCCD1}">
              <a14:hiddenFill xmlns:a14="http://schemas.microsoft.com/office/drawing/2010/main">
                <a:solidFill>
                  <a:srgbClr val="FFFFFF"/>
                </a:solidFill>
              </a14:hiddenFill>
            </a:ext>
          </a:extLst>
        </p:spPr>
      </p:pic>
      <p:sp>
        <p:nvSpPr>
          <p:cNvPr id="6" name="Ellipse 5"/>
          <p:cNvSpPr/>
          <p:nvPr/>
        </p:nvSpPr>
        <p:spPr>
          <a:xfrm>
            <a:off x="5250425" y="4274364"/>
            <a:ext cx="4253435" cy="2350893"/>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421875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DNA sekvensering</a:t>
            </a:r>
            <a:endParaRPr lang="nb-NO" dirty="0"/>
          </a:p>
        </p:txBody>
      </p:sp>
      <p:sp>
        <p:nvSpPr>
          <p:cNvPr id="4" name="TekstSylinder 3"/>
          <p:cNvSpPr txBox="1"/>
          <p:nvPr/>
        </p:nvSpPr>
        <p:spPr>
          <a:xfrm>
            <a:off x="2495984" y="2123682"/>
            <a:ext cx="1038105" cy="461665"/>
          </a:xfrm>
          <a:prstGeom prst="rect">
            <a:avLst/>
          </a:prstGeom>
          <a:noFill/>
        </p:spPr>
        <p:txBody>
          <a:bodyPr wrap="none" rtlCol="0">
            <a:spAutoFit/>
          </a:bodyPr>
          <a:lstStyle/>
          <a:p>
            <a:r>
              <a:rPr lang="nb-NO" sz="2400" dirty="0" smtClean="0"/>
              <a:t>Sanger</a:t>
            </a:r>
            <a:endParaRPr lang="nb-NO" sz="2400" dirty="0"/>
          </a:p>
        </p:txBody>
      </p:sp>
      <p:sp>
        <p:nvSpPr>
          <p:cNvPr id="6" name="TekstSylinder 5"/>
          <p:cNvSpPr txBox="1"/>
          <p:nvPr/>
        </p:nvSpPr>
        <p:spPr>
          <a:xfrm>
            <a:off x="8056544" y="2123682"/>
            <a:ext cx="1457579" cy="461665"/>
          </a:xfrm>
          <a:prstGeom prst="rect">
            <a:avLst/>
          </a:prstGeom>
          <a:noFill/>
        </p:spPr>
        <p:txBody>
          <a:bodyPr wrap="none" rtlCol="0">
            <a:spAutoFit/>
          </a:bodyPr>
          <a:lstStyle/>
          <a:p>
            <a:r>
              <a:rPr lang="nb-NO" sz="2400" dirty="0" smtClean="0"/>
              <a:t>NGS / HTS</a:t>
            </a:r>
            <a:endParaRPr lang="nb-NO" sz="2400" dirty="0"/>
          </a:p>
        </p:txBody>
      </p:sp>
      <p:pic>
        <p:nvPicPr>
          <p:cNvPr id="5" name="Bilde 4"/>
          <p:cNvPicPr>
            <a:picLocks noChangeAspect="1"/>
          </p:cNvPicPr>
          <p:nvPr/>
        </p:nvPicPr>
        <p:blipFill>
          <a:blip r:embed="rId2"/>
          <a:stretch>
            <a:fillRect/>
          </a:stretch>
        </p:blipFill>
        <p:spPr>
          <a:xfrm>
            <a:off x="628410" y="3400425"/>
            <a:ext cx="4773255" cy="1435966"/>
          </a:xfrm>
          <a:prstGeom prst="rect">
            <a:avLst/>
          </a:prstGeom>
        </p:spPr>
      </p:pic>
      <p:pic>
        <p:nvPicPr>
          <p:cNvPr id="7" name="Bilde 6"/>
          <p:cNvPicPr>
            <a:picLocks noChangeAspect="1"/>
          </p:cNvPicPr>
          <p:nvPr/>
        </p:nvPicPr>
        <p:blipFill>
          <a:blip r:embed="rId3"/>
          <a:stretch>
            <a:fillRect/>
          </a:stretch>
        </p:blipFill>
        <p:spPr>
          <a:xfrm>
            <a:off x="6333393" y="2926008"/>
            <a:ext cx="4903883" cy="3331085"/>
          </a:xfrm>
          <a:prstGeom prst="rect">
            <a:avLst/>
          </a:prstGeom>
        </p:spPr>
      </p:pic>
    </p:spTree>
    <p:extLst>
      <p:ext uri="{BB962C8B-B14F-4D97-AF65-F5344CB8AC3E}">
        <p14:creationId xmlns:p14="http://schemas.microsoft.com/office/powerpoint/2010/main" val="27626559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5"/>
          <p:cNvPicPr>
            <a:picLocks noChangeAspect="1"/>
          </p:cNvPicPr>
          <p:nvPr/>
        </p:nvPicPr>
        <p:blipFill>
          <a:blip r:embed="rId2"/>
          <a:stretch>
            <a:fillRect/>
          </a:stretch>
        </p:blipFill>
        <p:spPr>
          <a:xfrm>
            <a:off x="7598333" y="4688605"/>
            <a:ext cx="3381847" cy="1095528"/>
          </a:xfrm>
          <a:prstGeom prst="rect">
            <a:avLst/>
          </a:prstGeom>
        </p:spPr>
      </p:pic>
      <p:sp>
        <p:nvSpPr>
          <p:cNvPr id="2" name="Tittel 1"/>
          <p:cNvSpPr>
            <a:spLocks noGrp="1"/>
          </p:cNvSpPr>
          <p:nvPr>
            <p:ph type="title"/>
          </p:nvPr>
        </p:nvSpPr>
        <p:spPr/>
        <p:txBody>
          <a:bodyPr/>
          <a:lstStyle/>
          <a:p>
            <a:r>
              <a:rPr lang="nb-NO" dirty="0" smtClean="0"/>
              <a:t>DNA sekvensering - Sanger</a:t>
            </a:r>
            <a:endParaRPr lang="nb-NO" dirty="0"/>
          </a:p>
        </p:txBody>
      </p:sp>
      <p:sp>
        <p:nvSpPr>
          <p:cNvPr id="5" name="Plassholder for innhold 4"/>
          <p:cNvSpPr>
            <a:spLocks noGrp="1"/>
          </p:cNvSpPr>
          <p:nvPr>
            <p:ph idx="1"/>
          </p:nvPr>
        </p:nvSpPr>
        <p:spPr/>
        <p:txBody>
          <a:bodyPr/>
          <a:lstStyle/>
          <a:p>
            <a:r>
              <a:rPr lang="nb-NO" dirty="0" err="1" smtClean="0"/>
              <a:t>Enkeltgen</a:t>
            </a:r>
            <a:r>
              <a:rPr lang="nb-NO" dirty="0" smtClean="0"/>
              <a:t> / </a:t>
            </a:r>
            <a:r>
              <a:rPr lang="nb-NO" dirty="0" err="1" smtClean="0"/>
              <a:t>ekson</a:t>
            </a:r>
            <a:r>
              <a:rPr lang="nb-NO" dirty="0" smtClean="0"/>
              <a:t> / mutasjon</a:t>
            </a:r>
          </a:p>
          <a:p>
            <a:r>
              <a:rPr lang="nb-NO" dirty="0" smtClean="0"/>
              <a:t>Områder som er teknisk vanskelig eller mangler dekning med NGS</a:t>
            </a:r>
          </a:p>
          <a:p>
            <a:endParaRPr lang="nb-NO" dirty="0"/>
          </a:p>
        </p:txBody>
      </p:sp>
      <p:pic>
        <p:nvPicPr>
          <p:cNvPr id="4" name="Picture 2" descr="https://eurofinsgenomics.eu/media/1612228/sanger-sequencing-schematic.jpg?width=500&amp;height=297.6060935799782"/>
          <p:cNvPicPr>
            <a:picLocks noChangeAspect="1" noChangeArrowheads="1"/>
          </p:cNvPicPr>
          <p:nvPr/>
        </p:nvPicPr>
        <p:blipFill rotWithShape="1">
          <a:blip r:embed="rId3">
            <a:extLst>
              <a:ext uri="{28A0092B-C50C-407E-A947-70E740481C1C}">
                <a14:useLocalDpi xmlns:a14="http://schemas.microsoft.com/office/drawing/2010/main" val="0"/>
              </a:ext>
            </a:extLst>
          </a:blip>
          <a:srcRect b="35375"/>
          <a:stretch/>
        </p:blipFill>
        <p:spPr bwMode="auto">
          <a:xfrm>
            <a:off x="472159" y="3434518"/>
            <a:ext cx="6511917" cy="2508173"/>
          </a:xfrm>
          <a:prstGeom prst="rect">
            <a:avLst/>
          </a:prstGeom>
          <a:noFill/>
          <a:extLst>
            <a:ext uri="{909E8E84-426E-40DD-AFC4-6F175D3DCCD1}">
              <a14:hiddenFill xmlns:a14="http://schemas.microsoft.com/office/drawing/2010/main">
                <a:solidFill>
                  <a:srgbClr val="FFFFFF"/>
                </a:solidFill>
              </a14:hiddenFill>
            </a:ext>
          </a:extLst>
        </p:spPr>
      </p:pic>
      <p:pic>
        <p:nvPicPr>
          <p:cNvPr id="7" name="Bilde 6"/>
          <p:cNvPicPr>
            <a:picLocks noChangeAspect="1"/>
          </p:cNvPicPr>
          <p:nvPr/>
        </p:nvPicPr>
        <p:blipFill>
          <a:blip r:embed="rId4"/>
          <a:stretch>
            <a:fillRect/>
          </a:stretch>
        </p:blipFill>
        <p:spPr>
          <a:xfrm>
            <a:off x="7560228" y="3407497"/>
            <a:ext cx="3419952" cy="1028844"/>
          </a:xfrm>
          <a:prstGeom prst="rect">
            <a:avLst/>
          </a:prstGeom>
        </p:spPr>
      </p:pic>
      <p:sp>
        <p:nvSpPr>
          <p:cNvPr id="8" name="TekstSylinder 7"/>
          <p:cNvSpPr txBox="1"/>
          <p:nvPr/>
        </p:nvSpPr>
        <p:spPr>
          <a:xfrm>
            <a:off x="8997533" y="4503939"/>
            <a:ext cx="545342" cy="369332"/>
          </a:xfrm>
          <a:prstGeom prst="rect">
            <a:avLst/>
          </a:prstGeom>
          <a:noFill/>
        </p:spPr>
        <p:txBody>
          <a:bodyPr wrap="none" rtlCol="0">
            <a:spAutoFit/>
          </a:bodyPr>
          <a:lstStyle/>
          <a:p>
            <a:r>
              <a:rPr lang="nb-NO" dirty="0" smtClean="0"/>
              <a:t>T&gt;A</a:t>
            </a:r>
            <a:endParaRPr lang="nb-NO" dirty="0"/>
          </a:p>
        </p:txBody>
      </p:sp>
    </p:spTree>
    <p:extLst>
      <p:ext uri="{BB962C8B-B14F-4D97-AF65-F5344CB8AC3E}">
        <p14:creationId xmlns:p14="http://schemas.microsoft.com/office/powerpoint/2010/main" val="29336018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Oversikt</a:t>
            </a:r>
            <a:endParaRPr lang="nb-NO" dirty="0"/>
          </a:p>
        </p:txBody>
      </p:sp>
      <p:sp>
        <p:nvSpPr>
          <p:cNvPr id="3" name="Plassholder for innhold 2"/>
          <p:cNvSpPr>
            <a:spLocks noGrp="1"/>
          </p:cNvSpPr>
          <p:nvPr>
            <p:ph idx="1"/>
          </p:nvPr>
        </p:nvSpPr>
        <p:spPr/>
        <p:txBody>
          <a:bodyPr/>
          <a:lstStyle/>
          <a:p>
            <a:r>
              <a:rPr lang="nb-NO" dirty="0" smtClean="0"/>
              <a:t>Hvilke tester har </a:t>
            </a:r>
            <a:r>
              <a:rPr lang="nb-NO" dirty="0" smtClean="0"/>
              <a:t>vi</a:t>
            </a:r>
          </a:p>
          <a:p>
            <a:r>
              <a:rPr lang="nb-NO" dirty="0" smtClean="0"/>
              <a:t>Hvordan </a:t>
            </a:r>
            <a:r>
              <a:rPr lang="nb-NO" dirty="0" smtClean="0"/>
              <a:t>fungerer </a:t>
            </a:r>
            <a:r>
              <a:rPr lang="nb-NO" dirty="0" smtClean="0"/>
              <a:t>de</a:t>
            </a:r>
          </a:p>
          <a:p>
            <a:r>
              <a:rPr lang="nb-NO" dirty="0" smtClean="0"/>
              <a:t>Hva </a:t>
            </a:r>
            <a:r>
              <a:rPr lang="nb-NO" dirty="0" smtClean="0"/>
              <a:t>påviser de </a:t>
            </a:r>
            <a:endParaRPr lang="nb-NO" dirty="0" smtClean="0"/>
          </a:p>
          <a:p>
            <a:r>
              <a:rPr lang="nb-NO" dirty="0" smtClean="0"/>
              <a:t>Og </a:t>
            </a:r>
            <a:r>
              <a:rPr lang="nb-NO" dirty="0" smtClean="0"/>
              <a:t>når bruker vi de</a:t>
            </a:r>
            <a:r>
              <a:rPr lang="nb-NO" dirty="0" smtClean="0"/>
              <a:t>?</a:t>
            </a:r>
          </a:p>
          <a:p>
            <a:r>
              <a:rPr lang="nb-NO" dirty="0" smtClean="0"/>
              <a:t>Kan vi gjøre noe mer når alt er negativt?</a:t>
            </a:r>
          </a:p>
          <a:p>
            <a:r>
              <a:rPr lang="nb-NO" dirty="0" smtClean="0"/>
              <a:t>Fremtiden</a:t>
            </a:r>
            <a:endParaRPr lang="nb-NO" dirty="0"/>
          </a:p>
        </p:txBody>
      </p:sp>
      <p:pic>
        <p:nvPicPr>
          <p:cNvPr id="1026" name="Picture 2" descr="Genet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1273" y="733773"/>
            <a:ext cx="3810000" cy="2505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12844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DNA sekvensering - NGS</a:t>
            </a:r>
            <a:endParaRPr lang="nb-NO" dirty="0"/>
          </a:p>
        </p:txBody>
      </p:sp>
      <p:sp>
        <p:nvSpPr>
          <p:cNvPr id="4" name="TekstSylinder 3"/>
          <p:cNvSpPr txBox="1"/>
          <p:nvPr/>
        </p:nvSpPr>
        <p:spPr>
          <a:xfrm>
            <a:off x="1087660" y="2103213"/>
            <a:ext cx="2133213" cy="461665"/>
          </a:xfrm>
          <a:prstGeom prst="rect">
            <a:avLst/>
          </a:prstGeom>
          <a:noFill/>
        </p:spPr>
        <p:txBody>
          <a:bodyPr wrap="none" rtlCol="0">
            <a:spAutoFit/>
          </a:bodyPr>
          <a:lstStyle/>
          <a:p>
            <a:r>
              <a:rPr lang="nb-NO" sz="2400" b="1" dirty="0" smtClean="0"/>
              <a:t>Fysiske paneler</a:t>
            </a:r>
            <a:endParaRPr lang="nb-NO" sz="2400" b="1" dirty="0"/>
          </a:p>
        </p:txBody>
      </p:sp>
      <p:sp>
        <p:nvSpPr>
          <p:cNvPr id="5" name="TekstSylinder 4"/>
          <p:cNvSpPr txBox="1"/>
          <p:nvPr/>
        </p:nvSpPr>
        <p:spPr>
          <a:xfrm>
            <a:off x="4647716" y="2103212"/>
            <a:ext cx="2683107" cy="461665"/>
          </a:xfrm>
          <a:prstGeom prst="rect">
            <a:avLst/>
          </a:prstGeom>
          <a:noFill/>
        </p:spPr>
        <p:txBody>
          <a:bodyPr wrap="none" rtlCol="0">
            <a:spAutoFit/>
          </a:bodyPr>
          <a:lstStyle/>
          <a:p>
            <a:r>
              <a:rPr lang="nb-NO" sz="2400" b="1" dirty="0" err="1" smtClean="0"/>
              <a:t>Eksomsekvensering</a:t>
            </a:r>
            <a:endParaRPr lang="nb-NO" sz="2400" b="1" dirty="0"/>
          </a:p>
        </p:txBody>
      </p:sp>
      <p:sp>
        <p:nvSpPr>
          <p:cNvPr id="6" name="TekstSylinder 5"/>
          <p:cNvSpPr txBox="1"/>
          <p:nvPr/>
        </p:nvSpPr>
        <p:spPr>
          <a:xfrm>
            <a:off x="8675850" y="2070080"/>
            <a:ext cx="2780248" cy="461665"/>
          </a:xfrm>
          <a:prstGeom prst="rect">
            <a:avLst/>
          </a:prstGeom>
          <a:noFill/>
        </p:spPr>
        <p:txBody>
          <a:bodyPr wrap="none" rtlCol="0">
            <a:spAutoFit/>
          </a:bodyPr>
          <a:lstStyle/>
          <a:p>
            <a:r>
              <a:rPr lang="nb-NO" sz="2400" b="1" dirty="0" err="1" smtClean="0"/>
              <a:t>Genomsekvensering</a:t>
            </a:r>
            <a:endParaRPr lang="nb-NO" sz="2400" b="1" dirty="0"/>
          </a:p>
        </p:txBody>
      </p:sp>
      <p:sp>
        <p:nvSpPr>
          <p:cNvPr id="7" name="TekstSylinder 6"/>
          <p:cNvSpPr txBox="1"/>
          <p:nvPr/>
        </p:nvSpPr>
        <p:spPr>
          <a:xfrm>
            <a:off x="611217" y="2581274"/>
            <a:ext cx="3086100" cy="1200329"/>
          </a:xfrm>
          <a:prstGeom prst="rect">
            <a:avLst/>
          </a:prstGeom>
          <a:noFill/>
        </p:spPr>
        <p:txBody>
          <a:bodyPr wrap="square" rtlCol="0">
            <a:spAutoFit/>
          </a:bodyPr>
          <a:lstStyle/>
          <a:p>
            <a:pPr marL="285750" indent="-285750">
              <a:buFont typeface="Arial" panose="020B0604020202020204" pitchFamily="34" charset="0"/>
              <a:buChar char="•"/>
            </a:pPr>
            <a:r>
              <a:rPr lang="nb-NO" dirty="0" smtClean="0"/>
              <a:t>Sekvensering av et utvalg gener / områder</a:t>
            </a:r>
          </a:p>
          <a:p>
            <a:pPr marL="285750" indent="-285750">
              <a:buFont typeface="Arial" panose="020B0604020202020204" pitchFamily="34" charset="0"/>
              <a:buChar char="•"/>
            </a:pPr>
            <a:r>
              <a:rPr lang="nb-NO" dirty="0" smtClean="0"/>
              <a:t>Analysen er begrenset til genene som er sekvensert</a:t>
            </a:r>
          </a:p>
        </p:txBody>
      </p:sp>
      <p:sp>
        <p:nvSpPr>
          <p:cNvPr id="8" name="TekstSylinder 7"/>
          <p:cNvSpPr txBox="1"/>
          <p:nvPr/>
        </p:nvSpPr>
        <p:spPr>
          <a:xfrm>
            <a:off x="4446220" y="2581274"/>
            <a:ext cx="3086100" cy="1200329"/>
          </a:xfrm>
          <a:prstGeom prst="rect">
            <a:avLst/>
          </a:prstGeom>
          <a:noFill/>
        </p:spPr>
        <p:txBody>
          <a:bodyPr wrap="square" rtlCol="0">
            <a:spAutoFit/>
          </a:bodyPr>
          <a:lstStyle/>
          <a:p>
            <a:pPr marL="285750" indent="-285750">
              <a:buFont typeface="Arial" panose="020B0604020202020204" pitchFamily="34" charset="0"/>
              <a:buChar char="•"/>
            </a:pPr>
            <a:r>
              <a:rPr lang="nb-NO" dirty="0" smtClean="0"/>
              <a:t>Sekvensering av kodende områder i de aller fleste gener</a:t>
            </a:r>
          </a:p>
          <a:p>
            <a:pPr marL="285750" indent="-285750">
              <a:buFont typeface="Arial" panose="020B0604020202020204" pitchFamily="34" charset="0"/>
              <a:buChar char="•"/>
            </a:pPr>
            <a:endParaRPr lang="nb-NO" dirty="0" smtClean="0"/>
          </a:p>
        </p:txBody>
      </p:sp>
      <p:sp>
        <p:nvSpPr>
          <p:cNvPr id="9" name="TekstSylinder 8"/>
          <p:cNvSpPr txBox="1"/>
          <p:nvPr/>
        </p:nvSpPr>
        <p:spPr>
          <a:xfrm>
            <a:off x="8522924" y="2501829"/>
            <a:ext cx="3086100" cy="923330"/>
          </a:xfrm>
          <a:prstGeom prst="rect">
            <a:avLst/>
          </a:prstGeom>
          <a:noFill/>
        </p:spPr>
        <p:txBody>
          <a:bodyPr wrap="square" rtlCol="0">
            <a:spAutoFit/>
          </a:bodyPr>
          <a:lstStyle/>
          <a:p>
            <a:pPr marL="285750" indent="-285750">
              <a:buFont typeface="Arial" panose="020B0604020202020204" pitchFamily="34" charset="0"/>
              <a:buChar char="•"/>
            </a:pPr>
            <a:r>
              <a:rPr lang="nb-NO" dirty="0" smtClean="0"/>
              <a:t>Sekvensering av (nesten) hele </a:t>
            </a:r>
            <a:r>
              <a:rPr lang="nb-NO" dirty="0" err="1" smtClean="0"/>
              <a:t>genomet</a:t>
            </a:r>
            <a:endParaRPr lang="nb-NO" dirty="0" smtClean="0"/>
          </a:p>
          <a:p>
            <a:pPr marL="285750" indent="-285750">
              <a:buFont typeface="Arial" panose="020B0604020202020204" pitchFamily="34" charset="0"/>
              <a:buChar char="•"/>
            </a:pPr>
            <a:endParaRPr lang="nb-NO" dirty="0" smtClean="0"/>
          </a:p>
        </p:txBody>
      </p:sp>
      <p:pic>
        <p:nvPicPr>
          <p:cNvPr id="10" name="Bilde 9"/>
          <p:cNvPicPr>
            <a:picLocks noChangeAspect="1"/>
          </p:cNvPicPr>
          <p:nvPr/>
        </p:nvPicPr>
        <p:blipFill>
          <a:blip r:embed="rId2"/>
          <a:stretch>
            <a:fillRect/>
          </a:stretch>
        </p:blipFill>
        <p:spPr>
          <a:xfrm>
            <a:off x="4983001" y="4243267"/>
            <a:ext cx="6473022" cy="1107401"/>
          </a:xfrm>
          <a:prstGeom prst="rect">
            <a:avLst/>
          </a:prstGeom>
        </p:spPr>
      </p:pic>
      <p:cxnSp>
        <p:nvCxnSpPr>
          <p:cNvPr id="12" name="Rett linje 11"/>
          <p:cNvCxnSpPr/>
          <p:nvPr/>
        </p:nvCxnSpPr>
        <p:spPr>
          <a:xfrm flipV="1">
            <a:off x="314325" y="4345212"/>
            <a:ext cx="4007644" cy="714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ktangel 12"/>
          <p:cNvSpPr/>
          <p:nvPr/>
        </p:nvSpPr>
        <p:spPr>
          <a:xfrm>
            <a:off x="464344" y="4252167"/>
            <a:ext cx="328613" cy="217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p:cNvSpPr/>
          <p:nvPr/>
        </p:nvSpPr>
        <p:spPr>
          <a:xfrm>
            <a:off x="1203957" y="4252167"/>
            <a:ext cx="514351" cy="21782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p:cNvSpPr/>
          <p:nvPr/>
        </p:nvSpPr>
        <p:spPr>
          <a:xfrm>
            <a:off x="2388866" y="4243444"/>
            <a:ext cx="211460" cy="21782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Rektangel 15"/>
          <p:cNvSpPr/>
          <p:nvPr/>
        </p:nvSpPr>
        <p:spPr>
          <a:xfrm>
            <a:off x="2727245" y="4243444"/>
            <a:ext cx="328613" cy="217823"/>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16"/>
          <p:cNvSpPr/>
          <p:nvPr/>
        </p:nvSpPr>
        <p:spPr>
          <a:xfrm>
            <a:off x="3721894" y="4236300"/>
            <a:ext cx="328613" cy="21782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9" name="Rett pilkobling 18"/>
          <p:cNvCxnSpPr/>
          <p:nvPr/>
        </p:nvCxnSpPr>
        <p:spPr>
          <a:xfrm>
            <a:off x="2328863" y="4764881"/>
            <a:ext cx="0" cy="4500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ktangel 19"/>
          <p:cNvSpPr/>
          <p:nvPr/>
        </p:nvSpPr>
        <p:spPr>
          <a:xfrm>
            <a:off x="1907382" y="5518552"/>
            <a:ext cx="328613" cy="217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 name="Rektangel 20"/>
          <p:cNvSpPr/>
          <p:nvPr/>
        </p:nvSpPr>
        <p:spPr>
          <a:xfrm>
            <a:off x="2436019" y="5518551"/>
            <a:ext cx="328613" cy="217823"/>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0746860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Fysiske paneler</a:t>
            </a:r>
            <a:endParaRPr lang="nb-NO" dirty="0"/>
          </a:p>
        </p:txBody>
      </p:sp>
      <p:sp>
        <p:nvSpPr>
          <p:cNvPr id="3" name="Plassholder for innhold 2"/>
          <p:cNvSpPr>
            <a:spLocks noGrp="1"/>
          </p:cNvSpPr>
          <p:nvPr>
            <p:ph idx="1"/>
          </p:nvPr>
        </p:nvSpPr>
        <p:spPr/>
        <p:txBody>
          <a:bodyPr/>
          <a:lstStyle/>
          <a:p>
            <a:r>
              <a:rPr lang="nb-NO" dirty="0" smtClean="0"/>
              <a:t>«Fisker ut» gener som skal sekvenseres</a:t>
            </a:r>
          </a:p>
          <a:p>
            <a:pPr lvl="1"/>
            <a:r>
              <a:rPr lang="nb-NO" dirty="0" smtClean="0"/>
              <a:t>Analysen er begrenset til gener som er sekvensert</a:t>
            </a:r>
          </a:p>
          <a:p>
            <a:pPr lvl="1"/>
            <a:r>
              <a:rPr lang="nb-NO" dirty="0" smtClean="0"/>
              <a:t>Kan kun </a:t>
            </a:r>
            <a:r>
              <a:rPr lang="nb-NO" dirty="0" err="1" smtClean="0"/>
              <a:t>reanalysere</a:t>
            </a:r>
            <a:r>
              <a:rPr lang="nb-NO" dirty="0" smtClean="0"/>
              <a:t> genene i panelet</a:t>
            </a:r>
          </a:p>
          <a:p>
            <a:r>
              <a:rPr lang="nb-NO" dirty="0" smtClean="0"/>
              <a:t>Fordeler:</a:t>
            </a:r>
          </a:p>
          <a:p>
            <a:pPr lvl="1"/>
            <a:r>
              <a:rPr lang="nb-NO" dirty="0" smtClean="0"/>
              <a:t>God dekning – godt egnet for mosaikk</a:t>
            </a:r>
          </a:p>
          <a:p>
            <a:pPr lvl="1"/>
            <a:r>
              <a:rPr lang="nb-NO" dirty="0" smtClean="0"/>
              <a:t>Kan inkludere områder som ikke dekkes av </a:t>
            </a:r>
            <a:r>
              <a:rPr lang="nb-NO" dirty="0" err="1" smtClean="0"/>
              <a:t>eksomsekvensering</a:t>
            </a:r>
            <a:endParaRPr lang="nb-NO" dirty="0" smtClean="0"/>
          </a:p>
          <a:p>
            <a:r>
              <a:rPr lang="nb-NO" dirty="0" smtClean="0"/>
              <a:t>Ofte brukt i kreftgenetikk</a:t>
            </a:r>
            <a:endParaRPr lang="nb-NO" dirty="0"/>
          </a:p>
        </p:txBody>
      </p:sp>
      <p:cxnSp>
        <p:nvCxnSpPr>
          <p:cNvPr id="4" name="Rett linje 3"/>
          <p:cNvCxnSpPr/>
          <p:nvPr/>
        </p:nvCxnSpPr>
        <p:spPr>
          <a:xfrm flipV="1">
            <a:off x="6422232" y="4838135"/>
            <a:ext cx="4007644" cy="7144"/>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 name="Rektangel 4"/>
          <p:cNvSpPr/>
          <p:nvPr/>
        </p:nvSpPr>
        <p:spPr>
          <a:xfrm>
            <a:off x="6572251" y="4745090"/>
            <a:ext cx="328613" cy="217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Rektangel 5"/>
          <p:cNvSpPr/>
          <p:nvPr/>
        </p:nvSpPr>
        <p:spPr>
          <a:xfrm>
            <a:off x="7311864" y="4745090"/>
            <a:ext cx="514351" cy="21782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Rektangel 6"/>
          <p:cNvSpPr/>
          <p:nvPr/>
        </p:nvSpPr>
        <p:spPr>
          <a:xfrm>
            <a:off x="8496773" y="4736367"/>
            <a:ext cx="211460" cy="217823"/>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Rektangel 7"/>
          <p:cNvSpPr/>
          <p:nvPr/>
        </p:nvSpPr>
        <p:spPr>
          <a:xfrm>
            <a:off x="8835152" y="4736367"/>
            <a:ext cx="328613" cy="217823"/>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Rektangel 8"/>
          <p:cNvSpPr/>
          <p:nvPr/>
        </p:nvSpPr>
        <p:spPr>
          <a:xfrm>
            <a:off x="9829801" y="4729223"/>
            <a:ext cx="328613" cy="217823"/>
          </a:xfrm>
          <a:prstGeom prst="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cxnSp>
        <p:nvCxnSpPr>
          <p:cNvPr id="10" name="Rett pilkobling 9"/>
          <p:cNvCxnSpPr/>
          <p:nvPr/>
        </p:nvCxnSpPr>
        <p:spPr>
          <a:xfrm>
            <a:off x="8436770" y="5129212"/>
            <a:ext cx="0" cy="4500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ktangel 10"/>
          <p:cNvSpPr/>
          <p:nvPr/>
        </p:nvSpPr>
        <p:spPr>
          <a:xfrm>
            <a:off x="8015289" y="5697106"/>
            <a:ext cx="328613" cy="217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p:cNvSpPr/>
          <p:nvPr/>
        </p:nvSpPr>
        <p:spPr>
          <a:xfrm>
            <a:off x="8543926" y="5697105"/>
            <a:ext cx="328613" cy="217823"/>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TekstSylinder 12"/>
          <p:cNvSpPr txBox="1"/>
          <p:nvPr/>
        </p:nvSpPr>
        <p:spPr>
          <a:xfrm>
            <a:off x="7354422" y="5141789"/>
            <a:ext cx="1082348" cy="369332"/>
          </a:xfrm>
          <a:prstGeom prst="rect">
            <a:avLst/>
          </a:prstGeom>
          <a:noFill/>
        </p:spPr>
        <p:txBody>
          <a:bodyPr wrap="none" rtlCol="0">
            <a:spAutoFit/>
          </a:bodyPr>
          <a:lstStyle/>
          <a:p>
            <a:r>
              <a:rPr lang="nb-NO" dirty="0" smtClean="0"/>
              <a:t>Anrikning</a:t>
            </a:r>
            <a:endParaRPr lang="nb-NO" dirty="0"/>
          </a:p>
        </p:txBody>
      </p:sp>
      <p:cxnSp>
        <p:nvCxnSpPr>
          <p:cNvPr id="14" name="Rett pilkobling 13"/>
          <p:cNvCxnSpPr/>
          <p:nvPr/>
        </p:nvCxnSpPr>
        <p:spPr>
          <a:xfrm>
            <a:off x="8436770" y="6003131"/>
            <a:ext cx="0" cy="4500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kstSylinder 14"/>
          <p:cNvSpPr txBox="1"/>
          <p:nvPr/>
        </p:nvSpPr>
        <p:spPr>
          <a:xfrm>
            <a:off x="7745428" y="6488668"/>
            <a:ext cx="1418337" cy="369332"/>
          </a:xfrm>
          <a:prstGeom prst="rect">
            <a:avLst/>
          </a:prstGeom>
          <a:noFill/>
        </p:spPr>
        <p:txBody>
          <a:bodyPr wrap="none" rtlCol="0">
            <a:spAutoFit/>
          </a:bodyPr>
          <a:lstStyle/>
          <a:p>
            <a:r>
              <a:rPr lang="nb-NO" dirty="0" smtClean="0"/>
              <a:t>Sekvensering</a:t>
            </a:r>
            <a:endParaRPr lang="nb-NO" dirty="0"/>
          </a:p>
        </p:txBody>
      </p:sp>
    </p:spTree>
    <p:extLst>
      <p:ext uri="{BB962C8B-B14F-4D97-AF65-F5344CB8AC3E}">
        <p14:creationId xmlns:p14="http://schemas.microsoft.com/office/powerpoint/2010/main" val="7752332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Eksomsekvensering</a:t>
            </a:r>
            <a:endParaRPr lang="nb-NO" dirty="0"/>
          </a:p>
        </p:txBody>
      </p:sp>
      <p:sp>
        <p:nvSpPr>
          <p:cNvPr id="3" name="Plassholder for innhold 2"/>
          <p:cNvSpPr>
            <a:spLocks noGrp="1"/>
          </p:cNvSpPr>
          <p:nvPr>
            <p:ph idx="1"/>
          </p:nvPr>
        </p:nvSpPr>
        <p:spPr/>
        <p:txBody>
          <a:bodyPr/>
          <a:lstStyle/>
          <a:p>
            <a:r>
              <a:rPr lang="nb-NO" dirty="0" smtClean="0"/>
              <a:t>Sekvenserer </a:t>
            </a:r>
            <a:r>
              <a:rPr lang="nb-NO" dirty="0" err="1" smtClean="0"/>
              <a:t>eksonene</a:t>
            </a:r>
            <a:r>
              <a:rPr lang="nb-NO" dirty="0" smtClean="0"/>
              <a:t> – de kodende områdene i gener, </a:t>
            </a:r>
            <a:r>
              <a:rPr lang="nb-NO" dirty="0" err="1" smtClean="0"/>
              <a:t>ca</a:t>
            </a:r>
            <a:r>
              <a:rPr lang="nb-NO" dirty="0" smtClean="0"/>
              <a:t> 1-2% av </a:t>
            </a:r>
            <a:r>
              <a:rPr lang="nb-NO" dirty="0" err="1" smtClean="0"/>
              <a:t>genomet</a:t>
            </a:r>
            <a:endParaRPr lang="nb-NO" dirty="0" smtClean="0"/>
          </a:p>
          <a:p>
            <a:endParaRPr lang="nb-NO" dirty="0"/>
          </a:p>
        </p:txBody>
      </p:sp>
      <p:pic>
        <p:nvPicPr>
          <p:cNvPr id="122" name="Bilde 1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139" y="2542599"/>
            <a:ext cx="6641168" cy="3684370"/>
          </a:xfrm>
          <a:prstGeom prst="rect">
            <a:avLst/>
          </a:prstGeom>
        </p:spPr>
      </p:pic>
    </p:spTree>
    <p:extLst>
      <p:ext uri="{BB962C8B-B14F-4D97-AF65-F5344CB8AC3E}">
        <p14:creationId xmlns:p14="http://schemas.microsoft.com/office/powerpoint/2010/main" val="37345321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eneralized workflow of whole exome sequencing. The first step is obtaining DNA of sufficient quality (A), as this affects all downstream analyses. Importantly, the results generated from formalin‐fixed paraffin‐embedded tissue, bulk DNA, sorted cells, etc., are not necessarily compatible with the aim. Library preparation (B) is also a crucial step, where different workflows of shearing, size selection, adapter ligation and capture will affect the final result. PCR amplification is used to enrich targeted DNA before sequencing (C). The researcher must be aware of the potential bias introduced by amplification and be able to handle this. Furthermore, they must know that no two downstream algorithms will output the exact same sets of variants or even copy number vari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0142" y="2042532"/>
            <a:ext cx="7311715" cy="4447243"/>
          </a:xfrm>
          <a:prstGeom prst="rect">
            <a:avLst/>
          </a:prstGeom>
          <a:noFill/>
          <a:extLst>
            <a:ext uri="{909E8E84-426E-40DD-AFC4-6F175D3DCCD1}">
              <a14:hiddenFill xmlns:a14="http://schemas.microsoft.com/office/drawing/2010/main">
                <a:solidFill>
                  <a:srgbClr val="FFFFFF"/>
                </a:solidFill>
              </a14:hiddenFill>
            </a:ext>
          </a:extLst>
        </p:spPr>
      </p:pic>
      <p:sp>
        <p:nvSpPr>
          <p:cNvPr id="5" name="Tittel 1"/>
          <p:cNvSpPr>
            <a:spLocks noGrp="1"/>
          </p:cNvSpPr>
          <p:nvPr>
            <p:ph type="title"/>
          </p:nvPr>
        </p:nvSpPr>
        <p:spPr/>
        <p:txBody>
          <a:bodyPr/>
          <a:lstStyle/>
          <a:p>
            <a:r>
              <a:rPr lang="nb-NO" dirty="0" err="1" smtClean="0"/>
              <a:t>Eksomsekvensering</a:t>
            </a:r>
            <a:endParaRPr lang="nb-NO" dirty="0"/>
          </a:p>
        </p:txBody>
      </p:sp>
    </p:spTree>
    <p:extLst>
      <p:ext uri="{BB962C8B-B14F-4D97-AF65-F5344CB8AC3E}">
        <p14:creationId xmlns:p14="http://schemas.microsoft.com/office/powerpoint/2010/main" val="5820204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lstStyle/>
          <a:p>
            <a:r>
              <a:rPr lang="nb-NO" dirty="0" err="1" smtClean="0"/>
              <a:t>Eksomsekvensering</a:t>
            </a:r>
            <a:endParaRPr lang="nb-NO" dirty="0"/>
          </a:p>
        </p:txBody>
      </p:sp>
      <p:sp>
        <p:nvSpPr>
          <p:cNvPr id="6" name="Shape 136"/>
          <p:cNvSpPr/>
          <p:nvPr/>
        </p:nvSpPr>
        <p:spPr>
          <a:xfrm>
            <a:off x="609265" y="2180807"/>
            <a:ext cx="11029032" cy="1"/>
          </a:xfrm>
          <a:prstGeom prst="line">
            <a:avLst/>
          </a:prstGeom>
          <a:ln w="50800">
            <a:solidFill/>
            <a:miter lim="400000"/>
          </a:ln>
        </p:spPr>
        <p:txBody>
          <a:bodyPr lIns="0" tIns="0" rIns="0" bIns="0" anchor="ctr"/>
          <a:lstStyle/>
          <a:p>
            <a:pPr lvl="0">
              <a:defRPr sz="2400"/>
            </a:pPr>
            <a:endParaRPr/>
          </a:p>
        </p:txBody>
      </p:sp>
      <p:sp>
        <p:nvSpPr>
          <p:cNvPr id="7" name="Shape 148"/>
          <p:cNvSpPr/>
          <p:nvPr/>
        </p:nvSpPr>
        <p:spPr>
          <a:xfrm>
            <a:off x="1004958" y="2023483"/>
            <a:ext cx="2298701" cy="314650"/>
          </a:xfrm>
          <a:prstGeom prst="rect">
            <a:avLst/>
          </a:prstGeom>
          <a:solidFill/>
          <a:ln w="12700">
            <a:miter lim="400000"/>
          </a:ln>
          <a:effectLst>
            <a:outerShdw blurRad="38100" dist="25400" dir="5400000" rotWithShape="0">
              <a:srgbClr val="000000">
                <a:alpha val="50000"/>
              </a:srgbClr>
            </a:outerShdw>
          </a:effectLst>
        </p:spPr>
        <p:txBody>
          <a:bodyPr lIns="0" tIns="0" rIns="0" bIns="0" anchor="ctr"/>
          <a:lstStyle/>
          <a:p>
            <a:pPr lvl="0">
              <a:defRPr sz="2400">
                <a:solidFill>
                  <a:srgbClr val="FFFFFF"/>
                </a:solidFill>
              </a:defRPr>
            </a:pPr>
            <a:endParaRPr/>
          </a:p>
        </p:txBody>
      </p:sp>
      <p:sp>
        <p:nvSpPr>
          <p:cNvPr id="8" name="Shape 149"/>
          <p:cNvSpPr/>
          <p:nvPr/>
        </p:nvSpPr>
        <p:spPr>
          <a:xfrm>
            <a:off x="7934394" y="2023483"/>
            <a:ext cx="800101" cy="314650"/>
          </a:xfrm>
          <a:prstGeom prst="rect">
            <a:avLst/>
          </a:prstGeom>
          <a:solidFill/>
          <a:ln w="12700">
            <a:miter lim="400000"/>
          </a:ln>
          <a:effectLst>
            <a:outerShdw blurRad="38100" dist="25400" dir="5400000" rotWithShape="0">
              <a:srgbClr val="000000">
                <a:alpha val="50000"/>
              </a:srgbClr>
            </a:outerShdw>
          </a:effectLst>
        </p:spPr>
        <p:txBody>
          <a:bodyPr lIns="0" tIns="0" rIns="0" bIns="0" anchor="ctr"/>
          <a:lstStyle/>
          <a:p>
            <a:pPr lvl="0">
              <a:defRPr sz="2400">
                <a:solidFill>
                  <a:srgbClr val="FFFFFF"/>
                </a:solidFill>
              </a:defRPr>
            </a:pPr>
            <a:endParaRPr/>
          </a:p>
        </p:txBody>
      </p:sp>
      <p:sp>
        <p:nvSpPr>
          <p:cNvPr id="11" name="Rektangel 10"/>
          <p:cNvSpPr/>
          <p:nvPr/>
        </p:nvSpPr>
        <p:spPr>
          <a:xfrm>
            <a:off x="1004958" y="2478881"/>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2" name="Rektangel 11"/>
          <p:cNvSpPr/>
          <p:nvPr/>
        </p:nvSpPr>
        <p:spPr>
          <a:xfrm>
            <a:off x="2293214" y="247259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p:cNvSpPr/>
          <p:nvPr/>
        </p:nvSpPr>
        <p:spPr>
          <a:xfrm>
            <a:off x="290547" y="2613214"/>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Rektangel 13"/>
          <p:cNvSpPr/>
          <p:nvPr/>
        </p:nvSpPr>
        <p:spPr>
          <a:xfrm>
            <a:off x="1745561" y="2616364"/>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5" name="Rektangel 14"/>
          <p:cNvSpPr/>
          <p:nvPr/>
        </p:nvSpPr>
        <p:spPr>
          <a:xfrm>
            <a:off x="2869441" y="2616364"/>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6" name="Rektangel 15"/>
          <p:cNvSpPr/>
          <p:nvPr/>
        </p:nvSpPr>
        <p:spPr>
          <a:xfrm>
            <a:off x="838199" y="274754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7" name="Rektangel 16"/>
          <p:cNvSpPr/>
          <p:nvPr/>
        </p:nvSpPr>
        <p:spPr>
          <a:xfrm>
            <a:off x="2100263" y="2748873"/>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8" name="Rektangel 17"/>
          <p:cNvSpPr/>
          <p:nvPr/>
        </p:nvSpPr>
        <p:spPr>
          <a:xfrm>
            <a:off x="1059003" y="2878730"/>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9" name="Rektangel 18"/>
          <p:cNvSpPr/>
          <p:nvPr/>
        </p:nvSpPr>
        <p:spPr>
          <a:xfrm>
            <a:off x="2187574" y="2869780"/>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0" name="Rektangel 19"/>
          <p:cNvSpPr/>
          <p:nvPr/>
        </p:nvSpPr>
        <p:spPr>
          <a:xfrm>
            <a:off x="1059003" y="2978700"/>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1" name="Rektangel 20"/>
          <p:cNvSpPr/>
          <p:nvPr/>
        </p:nvSpPr>
        <p:spPr>
          <a:xfrm>
            <a:off x="2369342" y="296782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2" name="Rektangel 21"/>
          <p:cNvSpPr/>
          <p:nvPr/>
        </p:nvSpPr>
        <p:spPr>
          <a:xfrm>
            <a:off x="650256" y="3078670"/>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3" name="Rektangel 22"/>
          <p:cNvSpPr/>
          <p:nvPr/>
        </p:nvSpPr>
        <p:spPr>
          <a:xfrm>
            <a:off x="1812271" y="3079266"/>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4" name="Rektangel 23"/>
          <p:cNvSpPr/>
          <p:nvPr/>
        </p:nvSpPr>
        <p:spPr>
          <a:xfrm>
            <a:off x="3000409" y="3066706"/>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5" name="Rektangel 24"/>
          <p:cNvSpPr/>
          <p:nvPr/>
        </p:nvSpPr>
        <p:spPr>
          <a:xfrm>
            <a:off x="1252747" y="3179369"/>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6" name="Rektangel 25"/>
          <p:cNvSpPr/>
          <p:nvPr/>
        </p:nvSpPr>
        <p:spPr>
          <a:xfrm>
            <a:off x="2383630" y="3185838"/>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7" name="Rektangel 26"/>
          <p:cNvSpPr/>
          <p:nvPr/>
        </p:nvSpPr>
        <p:spPr>
          <a:xfrm>
            <a:off x="1106626" y="328951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8" name="Rektangel 27"/>
          <p:cNvSpPr/>
          <p:nvPr/>
        </p:nvSpPr>
        <p:spPr>
          <a:xfrm>
            <a:off x="2293213" y="3288903"/>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9" name="Rektangel 28"/>
          <p:cNvSpPr/>
          <p:nvPr/>
        </p:nvSpPr>
        <p:spPr>
          <a:xfrm>
            <a:off x="983596" y="3421296"/>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0" name="Rektangel 29"/>
          <p:cNvSpPr/>
          <p:nvPr/>
        </p:nvSpPr>
        <p:spPr>
          <a:xfrm>
            <a:off x="2154308" y="3403849"/>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1" name="Rektangel 30"/>
          <p:cNvSpPr/>
          <p:nvPr/>
        </p:nvSpPr>
        <p:spPr>
          <a:xfrm>
            <a:off x="1414495" y="3544126"/>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3" name="Rektangel 32"/>
          <p:cNvSpPr/>
          <p:nvPr/>
        </p:nvSpPr>
        <p:spPr>
          <a:xfrm>
            <a:off x="7213014" y="2404654"/>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4" name="Rektangel 33"/>
          <p:cNvSpPr/>
          <p:nvPr/>
        </p:nvSpPr>
        <p:spPr>
          <a:xfrm>
            <a:off x="8352594" y="239715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5" name="Rektangel 34"/>
          <p:cNvSpPr/>
          <p:nvPr/>
        </p:nvSpPr>
        <p:spPr>
          <a:xfrm>
            <a:off x="7758354" y="2510811"/>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6" name="Rektangel 35"/>
          <p:cNvSpPr/>
          <p:nvPr/>
        </p:nvSpPr>
        <p:spPr>
          <a:xfrm>
            <a:off x="7386741" y="2613214"/>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7" name="Rektangel 36"/>
          <p:cNvSpPr/>
          <p:nvPr/>
        </p:nvSpPr>
        <p:spPr>
          <a:xfrm>
            <a:off x="7362928" y="269577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8" name="Rektangel 37"/>
          <p:cNvSpPr/>
          <p:nvPr/>
        </p:nvSpPr>
        <p:spPr>
          <a:xfrm>
            <a:off x="8646177" y="2617124"/>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39" name="Rektangel 38"/>
          <p:cNvSpPr/>
          <p:nvPr/>
        </p:nvSpPr>
        <p:spPr>
          <a:xfrm>
            <a:off x="7278823" y="2804696"/>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0" name="Rektangel 39"/>
          <p:cNvSpPr/>
          <p:nvPr/>
        </p:nvSpPr>
        <p:spPr>
          <a:xfrm>
            <a:off x="8541328" y="268848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1" name="Rektangel 40"/>
          <p:cNvSpPr/>
          <p:nvPr/>
        </p:nvSpPr>
        <p:spPr>
          <a:xfrm>
            <a:off x="8853659" y="2796982"/>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2" name="Rektangel 41"/>
          <p:cNvSpPr/>
          <p:nvPr/>
        </p:nvSpPr>
        <p:spPr>
          <a:xfrm>
            <a:off x="8243921" y="2897085"/>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3" name="Rektangel 42"/>
          <p:cNvSpPr/>
          <p:nvPr/>
        </p:nvSpPr>
        <p:spPr>
          <a:xfrm>
            <a:off x="7257289" y="2983145"/>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4" name="Rektangel 43"/>
          <p:cNvSpPr/>
          <p:nvPr/>
        </p:nvSpPr>
        <p:spPr>
          <a:xfrm>
            <a:off x="8458233" y="2989386"/>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5" name="Rektangel 44"/>
          <p:cNvSpPr/>
          <p:nvPr/>
        </p:nvSpPr>
        <p:spPr>
          <a:xfrm>
            <a:off x="7771676" y="3071479"/>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6" name="Rektangel 45"/>
          <p:cNvSpPr/>
          <p:nvPr/>
        </p:nvSpPr>
        <p:spPr>
          <a:xfrm>
            <a:off x="8306006" y="3160577"/>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7" name="Rektangel 46"/>
          <p:cNvSpPr/>
          <p:nvPr/>
        </p:nvSpPr>
        <p:spPr>
          <a:xfrm>
            <a:off x="7639190" y="3278974"/>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8" name="Rektangel 47"/>
          <p:cNvSpPr/>
          <p:nvPr/>
        </p:nvSpPr>
        <p:spPr>
          <a:xfrm>
            <a:off x="8458232" y="3397371"/>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49" name="Rektangel 48"/>
          <p:cNvSpPr/>
          <p:nvPr/>
        </p:nvSpPr>
        <p:spPr>
          <a:xfrm>
            <a:off x="7639190" y="3618153"/>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0" name="Rektangel 49"/>
          <p:cNvSpPr/>
          <p:nvPr/>
        </p:nvSpPr>
        <p:spPr>
          <a:xfrm>
            <a:off x="7993675" y="3510143"/>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1" name="Rektangel 50"/>
          <p:cNvSpPr/>
          <p:nvPr/>
        </p:nvSpPr>
        <p:spPr>
          <a:xfrm>
            <a:off x="8098524" y="3703303"/>
            <a:ext cx="1095305"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52" name="Bilde 51"/>
          <p:cNvPicPr>
            <a:picLocks noChangeAspect="1"/>
          </p:cNvPicPr>
          <p:nvPr/>
        </p:nvPicPr>
        <p:blipFill>
          <a:blip r:embed="rId2"/>
          <a:stretch>
            <a:fillRect/>
          </a:stretch>
        </p:blipFill>
        <p:spPr>
          <a:xfrm>
            <a:off x="1385851" y="4100331"/>
            <a:ext cx="8668960" cy="2600688"/>
          </a:xfrm>
          <a:prstGeom prst="rect">
            <a:avLst/>
          </a:prstGeom>
        </p:spPr>
      </p:pic>
    </p:spTree>
    <p:extLst>
      <p:ext uri="{BB962C8B-B14F-4D97-AF65-F5344CB8AC3E}">
        <p14:creationId xmlns:p14="http://schemas.microsoft.com/office/powerpoint/2010/main" val="33451106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Eksomsekvensering</a:t>
            </a:r>
            <a:endParaRPr lang="nb-NO" dirty="0"/>
          </a:p>
        </p:txBody>
      </p:sp>
      <p:pic>
        <p:nvPicPr>
          <p:cNvPr id="4" name="Bilde 3"/>
          <p:cNvPicPr>
            <a:picLocks noChangeAspect="1"/>
          </p:cNvPicPr>
          <p:nvPr/>
        </p:nvPicPr>
        <p:blipFill>
          <a:blip r:embed="rId2"/>
          <a:stretch>
            <a:fillRect/>
          </a:stretch>
        </p:blipFill>
        <p:spPr>
          <a:xfrm>
            <a:off x="2810107" y="2096777"/>
            <a:ext cx="6101145" cy="4144355"/>
          </a:xfrm>
          <a:prstGeom prst="rect">
            <a:avLst/>
          </a:prstGeom>
        </p:spPr>
      </p:pic>
    </p:spTree>
    <p:extLst>
      <p:ext uri="{BB962C8B-B14F-4D97-AF65-F5344CB8AC3E}">
        <p14:creationId xmlns:p14="http://schemas.microsoft.com/office/powerpoint/2010/main" val="18412237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normAutofit fontScale="92500" lnSpcReduction="10000"/>
          </a:bodyPr>
          <a:lstStyle/>
          <a:p>
            <a:r>
              <a:rPr lang="nb-NO" dirty="0" err="1" smtClean="0"/>
              <a:t>Genpaneler</a:t>
            </a:r>
            <a:r>
              <a:rPr lang="nb-NO" dirty="0" smtClean="0"/>
              <a:t> – filtrering av data.</a:t>
            </a:r>
          </a:p>
          <a:p>
            <a:pPr lvl="1"/>
            <a:r>
              <a:rPr lang="nb-NO" dirty="0" smtClean="0"/>
              <a:t>Gener med kjent assosiasjon til sykdom</a:t>
            </a:r>
          </a:p>
          <a:p>
            <a:r>
              <a:rPr lang="nb-NO" dirty="0" smtClean="0"/>
              <a:t>Kan gjenbruke data – nytt / oppdatert </a:t>
            </a:r>
            <a:r>
              <a:rPr lang="nb-NO" dirty="0" err="1" smtClean="0"/>
              <a:t>genpanel</a:t>
            </a:r>
            <a:endParaRPr lang="nb-NO" dirty="0" smtClean="0"/>
          </a:p>
          <a:p>
            <a:r>
              <a:rPr lang="nb-NO" dirty="0" err="1" smtClean="0"/>
              <a:t>Heleksom</a:t>
            </a:r>
            <a:r>
              <a:rPr lang="nb-NO" dirty="0" smtClean="0"/>
              <a:t> (WES)</a:t>
            </a:r>
          </a:p>
          <a:p>
            <a:pPr lvl="1"/>
            <a:r>
              <a:rPr lang="nb-NO" dirty="0" smtClean="0"/>
              <a:t>Alle gener, også GUS (genes </a:t>
            </a:r>
            <a:r>
              <a:rPr lang="nb-NO" dirty="0" err="1" smtClean="0"/>
              <a:t>of</a:t>
            </a:r>
            <a:r>
              <a:rPr lang="nb-NO" dirty="0" smtClean="0"/>
              <a:t> </a:t>
            </a:r>
            <a:r>
              <a:rPr lang="nb-NO" dirty="0" err="1" smtClean="0"/>
              <a:t>unknown</a:t>
            </a:r>
            <a:r>
              <a:rPr lang="nb-NO" dirty="0" smtClean="0"/>
              <a:t> </a:t>
            </a:r>
            <a:r>
              <a:rPr lang="nb-NO" dirty="0" err="1" smtClean="0"/>
              <a:t>significans</a:t>
            </a:r>
            <a:r>
              <a:rPr lang="nb-NO" dirty="0" smtClean="0"/>
              <a:t>)</a:t>
            </a:r>
          </a:p>
          <a:p>
            <a:r>
              <a:rPr lang="nb-NO" dirty="0" smtClean="0"/>
              <a:t>Kan påvise mosaikker</a:t>
            </a:r>
          </a:p>
          <a:p>
            <a:r>
              <a:rPr lang="nb-NO" dirty="0" smtClean="0"/>
              <a:t>Korte </a:t>
            </a:r>
            <a:r>
              <a:rPr lang="nb-NO" dirty="0" err="1" smtClean="0"/>
              <a:t>reads</a:t>
            </a:r>
            <a:r>
              <a:rPr lang="nb-NO" dirty="0" smtClean="0"/>
              <a:t> – typisk 150-300 </a:t>
            </a:r>
            <a:r>
              <a:rPr lang="nb-NO" dirty="0" err="1" smtClean="0"/>
              <a:t>bp</a:t>
            </a:r>
            <a:endParaRPr lang="nb-NO" dirty="0" smtClean="0"/>
          </a:p>
          <a:p>
            <a:r>
              <a:rPr lang="nb-NO" dirty="0" smtClean="0"/>
              <a:t>Kan gjøre CNV-analyse – lav sensitivitet, særlig for små CNV</a:t>
            </a:r>
          </a:p>
          <a:p>
            <a:r>
              <a:rPr lang="nb-NO" dirty="0" smtClean="0"/>
              <a:t>Ikke </a:t>
            </a:r>
            <a:r>
              <a:rPr lang="nb-NO" dirty="0" err="1" smtClean="0"/>
              <a:t>mtDNA</a:t>
            </a:r>
            <a:endParaRPr lang="nb-NO" dirty="0" smtClean="0"/>
          </a:p>
          <a:p>
            <a:r>
              <a:rPr lang="nb-NO" dirty="0" smtClean="0"/>
              <a:t>Økt sannsynlighet for utilsiktede funn, særlig for store paneler</a:t>
            </a:r>
          </a:p>
          <a:p>
            <a:endParaRPr lang="nb-NO" dirty="0"/>
          </a:p>
        </p:txBody>
      </p:sp>
      <p:sp>
        <p:nvSpPr>
          <p:cNvPr id="4" name="Tittel 1"/>
          <p:cNvSpPr>
            <a:spLocks noGrp="1"/>
          </p:cNvSpPr>
          <p:nvPr>
            <p:ph type="title"/>
          </p:nvPr>
        </p:nvSpPr>
        <p:spPr/>
        <p:txBody>
          <a:bodyPr/>
          <a:lstStyle/>
          <a:p>
            <a:r>
              <a:rPr lang="nb-NO" dirty="0" err="1" smtClean="0"/>
              <a:t>Eksomsekvensering</a:t>
            </a:r>
            <a:endParaRPr lang="nb-NO" dirty="0"/>
          </a:p>
        </p:txBody>
      </p:sp>
      <p:pic>
        <p:nvPicPr>
          <p:cNvPr id="5" name="Bilde 4"/>
          <p:cNvPicPr>
            <a:picLocks noChangeAspect="1"/>
          </p:cNvPicPr>
          <p:nvPr/>
        </p:nvPicPr>
        <p:blipFill>
          <a:blip r:embed="rId2"/>
          <a:stretch>
            <a:fillRect/>
          </a:stretch>
        </p:blipFill>
        <p:spPr>
          <a:xfrm>
            <a:off x="7562850" y="365125"/>
            <a:ext cx="4139786" cy="1241936"/>
          </a:xfrm>
          <a:prstGeom prst="rect">
            <a:avLst/>
          </a:prstGeom>
        </p:spPr>
      </p:pic>
    </p:spTree>
    <p:extLst>
      <p:ext uri="{BB962C8B-B14F-4D97-AF65-F5344CB8AC3E}">
        <p14:creationId xmlns:p14="http://schemas.microsoft.com/office/powerpoint/2010/main" val="405228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sfvideo.blob.core.windows.net/sitefinity/images/default-source/figure-images/23_ng_figure_wes-vs-wgs_approaches.png?sfvrsn=efaff907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7279" y="2755106"/>
            <a:ext cx="7787767" cy="3188117"/>
          </a:xfrm>
          <a:prstGeom prst="rect">
            <a:avLst/>
          </a:prstGeom>
          <a:noFill/>
          <a:extLst>
            <a:ext uri="{909E8E84-426E-40DD-AFC4-6F175D3DCCD1}">
              <a14:hiddenFill xmlns:a14="http://schemas.microsoft.com/office/drawing/2010/main">
                <a:solidFill>
                  <a:srgbClr val="FFFFFF"/>
                </a:solidFill>
              </a14:hiddenFill>
            </a:ext>
          </a:extLst>
        </p:spPr>
      </p:pic>
      <p:sp>
        <p:nvSpPr>
          <p:cNvPr id="5" name="Tittel 1"/>
          <p:cNvSpPr>
            <a:spLocks noGrp="1"/>
          </p:cNvSpPr>
          <p:nvPr>
            <p:ph type="title"/>
          </p:nvPr>
        </p:nvSpPr>
        <p:spPr>
          <a:xfrm>
            <a:off x="838200" y="365125"/>
            <a:ext cx="10515600" cy="1325563"/>
          </a:xfrm>
        </p:spPr>
        <p:txBody>
          <a:bodyPr/>
          <a:lstStyle/>
          <a:p>
            <a:r>
              <a:rPr lang="nb-NO" dirty="0" err="1" smtClean="0"/>
              <a:t>Genomsekvensering</a:t>
            </a:r>
            <a:endParaRPr lang="nb-NO" dirty="0"/>
          </a:p>
        </p:txBody>
      </p:sp>
      <p:sp>
        <p:nvSpPr>
          <p:cNvPr id="6" name="Plassholder for innhold 2"/>
          <p:cNvSpPr>
            <a:spLocks noGrp="1"/>
          </p:cNvSpPr>
          <p:nvPr>
            <p:ph idx="1"/>
          </p:nvPr>
        </p:nvSpPr>
        <p:spPr>
          <a:xfrm>
            <a:off x="838200" y="1825625"/>
            <a:ext cx="10515600" cy="4351338"/>
          </a:xfrm>
        </p:spPr>
        <p:txBody>
          <a:bodyPr/>
          <a:lstStyle/>
          <a:p>
            <a:r>
              <a:rPr lang="nb-NO" dirty="0" smtClean="0"/>
              <a:t>Sekvenserer hele </a:t>
            </a:r>
            <a:r>
              <a:rPr lang="nb-NO" dirty="0" err="1" smtClean="0"/>
              <a:t>genomet</a:t>
            </a:r>
            <a:endParaRPr lang="nb-NO" dirty="0" smtClean="0"/>
          </a:p>
          <a:p>
            <a:endParaRPr lang="nb-NO" dirty="0"/>
          </a:p>
        </p:txBody>
      </p:sp>
    </p:spTree>
    <p:extLst>
      <p:ext uri="{BB962C8B-B14F-4D97-AF65-F5344CB8AC3E}">
        <p14:creationId xmlns:p14="http://schemas.microsoft.com/office/powerpoint/2010/main" val="21572780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838200" y="1825624"/>
            <a:ext cx="10515600" cy="4670425"/>
          </a:xfrm>
        </p:spPr>
        <p:txBody>
          <a:bodyPr>
            <a:noAutofit/>
          </a:bodyPr>
          <a:lstStyle/>
          <a:p>
            <a:r>
              <a:rPr lang="nb-NO" dirty="0" smtClean="0"/>
              <a:t>Sekvens fra så å si hele </a:t>
            </a:r>
            <a:r>
              <a:rPr lang="nb-NO" dirty="0" err="1" smtClean="0"/>
              <a:t>genomet</a:t>
            </a:r>
            <a:endParaRPr lang="nb-NO" dirty="0" smtClean="0"/>
          </a:p>
          <a:p>
            <a:r>
              <a:rPr lang="nb-NO" dirty="0" smtClean="0"/>
              <a:t>Ingen seleksjon / amplifisering</a:t>
            </a:r>
          </a:p>
          <a:p>
            <a:r>
              <a:rPr lang="nb-NO" dirty="0" smtClean="0"/>
              <a:t>Høyere sensitivitet for CNV enn </a:t>
            </a:r>
            <a:r>
              <a:rPr lang="nb-NO" dirty="0" err="1" smtClean="0"/>
              <a:t>eksomsekvenering</a:t>
            </a:r>
            <a:endParaRPr lang="nb-NO" dirty="0" smtClean="0"/>
          </a:p>
          <a:p>
            <a:r>
              <a:rPr lang="nb-NO" dirty="0" smtClean="0"/>
              <a:t>Bruddpunkter for strukturelle varianter</a:t>
            </a:r>
          </a:p>
          <a:p>
            <a:r>
              <a:rPr lang="nb-NO" dirty="0" err="1" smtClean="0"/>
              <a:t>mtDNA</a:t>
            </a:r>
            <a:r>
              <a:rPr lang="nb-NO" dirty="0" smtClean="0"/>
              <a:t> - mitokondriesykdommer</a:t>
            </a:r>
          </a:p>
          <a:p>
            <a:r>
              <a:rPr lang="nb-NO" dirty="0" smtClean="0"/>
              <a:t>Lavere dekning – lavere sensitivitet for mosaikker</a:t>
            </a:r>
          </a:p>
          <a:p>
            <a:r>
              <a:rPr lang="nb-NO" dirty="0" smtClean="0"/>
              <a:t>Vanskelig tolkning for varianter utenfor </a:t>
            </a:r>
            <a:r>
              <a:rPr lang="nb-NO" dirty="0" err="1" smtClean="0"/>
              <a:t>eksomet</a:t>
            </a:r>
            <a:endParaRPr lang="nb-NO" dirty="0" smtClean="0"/>
          </a:p>
          <a:p>
            <a:pPr lvl="1"/>
            <a:r>
              <a:rPr lang="nb-NO" dirty="0" smtClean="0"/>
              <a:t>Ofte </a:t>
            </a:r>
            <a:r>
              <a:rPr lang="nb-NO" dirty="0" err="1" smtClean="0"/>
              <a:t>eksomanalyse</a:t>
            </a:r>
            <a:r>
              <a:rPr lang="nb-NO" dirty="0" smtClean="0"/>
              <a:t> på </a:t>
            </a:r>
            <a:r>
              <a:rPr lang="nb-NO" dirty="0" err="1" smtClean="0"/>
              <a:t>genom</a:t>
            </a:r>
            <a:r>
              <a:rPr lang="nb-NO" dirty="0" smtClean="0"/>
              <a:t> </a:t>
            </a:r>
            <a:r>
              <a:rPr lang="nb-NO" dirty="0" err="1" smtClean="0"/>
              <a:t>backbone</a:t>
            </a:r>
            <a:endParaRPr lang="nb-NO" dirty="0" smtClean="0"/>
          </a:p>
          <a:p>
            <a:r>
              <a:rPr lang="nb-NO" dirty="0" smtClean="0"/>
              <a:t>Korte </a:t>
            </a:r>
            <a:r>
              <a:rPr lang="nb-NO" dirty="0" err="1" smtClean="0"/>
              <a:t>reads</a:t>
            </a:r>
            <a:endParaRPr lang="nb-NO" dirty="0" smtClean="0"/>
          </a:p>
          <a:p>
            <a:endParaRPr lang="nb-NO" dirty="0"/>
          </a:p>
        </p:txBody>
      </p:sp>
      <p:sp>
        <p:nvSpPr>
          <p:cNvPr id="4" name="Tittel 1"/>
          <p:cNvSpPr>
            <a:spLocks noGrp="1"/>
          </p:cNvSpPr>
          <p:nvPr>
            <p:ph type="title"/>
          </p:nvPr>
        </p:nvSpPr>
        <p:spPr/>
        <p:txBody>
          <a:bodyPr/>
          <a:lstStyle/>
          <a:p>
            <a:r>
              <a:rPr lang="nb-NO" dirty="0" err="1" smtClean="0"/>
              <a:t>Genomsekvensering</a:t>
            </a:r>
            <a:endParaRPr lang="nb-NO" dirty="0"/>
          </a:p>
        </p:txBody>
      </p:sp>
      <p:pic>
        <p:nvPicPr>
          <p:cNvPr id="5" name="Picture 2" descr="https://sfvideo.blob.core.windows.net/sitefinity/images/default-source/figure-images/23_ng_figure_wes-vs-wgs_approaches.png?sfvrsn=efaff907_2"/>
          <p:cNvPicPr>
            <a:picLocks noChangeAspect="1" noChangeArrowheads="1"/>
          </p:cNvPicPr>
          <p:nvPr/>
        </p:nvPicPr>
        <p:blipFill rotWithShape="1">
          <a:blip r:embed="rId2">
            <a:extLst>
              <a:ext uri="{28A0092B-C50C-407E-A947-70E740481C1C}">
                <a14:useLocalDpi xmlns:a14="http://schemas.microsoft.com/office/drawing/2010/main" val="0"/>
              </a:ext>
            </a:extLst>
          </a:blip>
          <a:srcRect l="53101" b="51674"/>
          <a:stretch/>
        </p:blipFill>
        <p:spPr bwMode="auto">
          <a:xfrm>
            <a:off x="8134350" y="284956"/>
            <a:ext cx="3652371" cy="1540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549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Genomsekvensering</a:t>
            </a:r>
            <a:r>
              <a:rPr lang="nb-NO" dirty="0" smtClean="0"/>
              <a:t> - eksempel</a:t>
            </a:r>
            <a:endParaRPr lang="nb-NO" dirty="0"/>
          </a:p>
        </p:txBody>
      </p:sp>
      <p:sp>
        <p:nvSpPr>
          <p:cNvPr id="3" name="Plassholder for innhold 2"/>
          <p:cNvSpPr>
            <a:spLocks noGrp="1"/>
          </p:cNvSpPr>
          <p:nvPr>
            <p:ph idx="1"/>
          </p:nvPr>
        </p:nvSpPr>
        <p:spPr>
          <a:xfrm>
            <a:off x="838200" y="1825625"/>
            <a:ext cx="10801350" cy="4351338"/>
          </a:xfrm>
        </p:spPr>
        <p:txBody>
          <a:bodyPr/>
          <a:lstStyle/>
          <a:p>
            <a:r>
              <a:rPr lang="nb-NO" dirty="0" smtClean="0"/>
              <a:t>Pasient med klinisk BBS</a:t>
            </a:r>
          </a:p>
          <a:p>
            <a:r>
              <a:rPr lang="nb-NO" dirty="0" err="1" smtClean="0"/>
              <a:t>Eksomsekvensering</a:t>
            </a:r>
            <a:r>
              <a:rPr lang="nb-NO" dirty="0" smtClean="0"/>
              <a:t> finner en heterozygot patogen variant i BBS7-genet</a:t>
            </a:r>
          </a:p>
          <a:p>
            <a:r>
              <a:rPr lang="nb-NO" dirty="0" smtClean="0"/>
              <a:t>Manuell gjennomgang av BBS7-sekvens finner en </a:t>
            </a:r>
            <a:r>
              <a:rPr lang="nb-NO" dirty="0" err="1" smtClean="0"/>
              <a:t>intronisk</a:t>
            </a:r>
            <a:r>
              <a:rPr lang="nb-NO" dirty="0" smtClean="0"/>
              <a:t> variant c</a:t>
            </a:r>
            <a:r>
              <a:rPr lang="nb-NO" dirty="0" smtClean="0">
                <a:latin typeface="Calibri" panose="020F0502020204030204" pitchFamily="34" charset="0"/>
                <a:ea typeface="Calibri" panose="020F0502020204030204" pitchFamily="34" charset="0"/>
              </a:rPr>
              <a:t>.1037+522_1037+523delinsAA</a:t>
            </a:r>
          </a:p>
          <a:p>
            <a:r>
              <a:rPr lang="nb-NO" dirty="0" smtClean="0">
                <a:latin typeface="Calibri" panose="020F0502020204030204" pitchFamily="34" charset="0"/>
                <a:ea typeface="Calibri" panose="020F0502020204030204" pitchFamily="34" charset="0"/>
              </a:rPr>
              <a:t>Predikerer et nytt donorsete</a:t>
            </a:r>
          </a:p>
          <a:p>
            <a:r>
              <a:rPr lang="nb-NO" dirty="0" smtClean="0">
                <a:latin typeface="Calibri" panose="020F0502020204030204" pitchFamily="34" charset="0"/>
                <a:ea typeface="Calibri" panose="020F0502020204030204" pitchFamily="34" charset="0"/>
              </a:rPr>
              <a:t>RNA-analyse viser inklusjon av et kryptisk </a:t>
            </a:r>
            <a:r>
              <a:rPr lang="nb-NO" dirty="0" err="1" smtClean="0">
                <a:latin typeface="Calibri" panose="020F0502020204030204" pitchFamily="34" charset="0"/>
                <a:ea typeface="Calibri" panose="020F0502020204030204" pitchFamily="34" charset="0"/>
              </a:rPr>
              <a:t>ekson</a:t>
            </a:r>
            <a:endParaRPr lang="nb-NO" dirty="0"/>
          </a:p>
        </p:txBody>
      </p:sp>
      <p:pic>
        <p:nvPicPr>
          <p:cNvPr id="4" name="Bilde 1" descr="image001"/>
          <p:cNvPicPr>
            <a:picLocks noChangeAspect="1" noChangeArrowheads="1"/>
          </p:cNvPicPr>
          <p:nvPr/>
        </p:nvPicPr>
        <p:blipFill rotWithShape="1">
          <a:blip r:embed="rId2">
            <a:extLst>
              <a:ext uri="{28A0092B-C50C-407E-A947-70E740481C1C}">
                <a14:useLocalDpi xmlns:a14="http://schemas.microsoft.com/office/drawing/2010/main" val="0"/>
              </a:ext>
            </a:extLst>
          </a:blip>
          <a:srcRect t="17251" b="15510"/>
          <a:stretch/>
        </p:blipFill>
        <p:spPr bwMode="auto">
          <a:xfrm>
            <a:off x="1779072" y="5048250"/>
            <a:ext cx="8919606"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1256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DNA</a:t>
            </a:r>
            <a:endParaRPr lang="nb-NO" dirty="0"/>
          </a:p>
        </p:txBody>
      </p:sp>
      <p:pic>
        <p:nvPicPr>
          <p:cNvPr id="1026" name="Picture 2" descr="https://visualsonline.cancer.gov/retrieve.cfm?imageid=10062&amp;dpi=72&amp;fileform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8807" y="623093"/>
            <a:ext cx="7200900" cy="589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7561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p:txBody>
          <a:bodyPr/>
          <a:lstStyle/>
          <a:p>
            <a:r>
              <a:rPr lang="nb-NO" dirty="0" smtClean="0"/>
              <a:t>Alt er negativt</a:t>
            </a:r>
            <a:br>
              <a:rPr lang="nb-NO" dirty="0" smtClean="0"/>
            </a:br>
            <a:endParaRPr lang="nb-NO" dirty="0"/>
          </a:p>
        </p:txBody>
      </p:sp>
      <p:sp>
        <p:nvSpPr>
          <p:cNvPr id="6" name="Undertittel 5"/>
          <p:cNvSpPr>
            <a:spLocks noGrp="1"/>
          </p:cNvSpPr>
          <p:nvPr>
            <p:ph type="subTitle" idx="1"/>
          </p:nvPr>
        </p:nvSpPr>
        <p:spPr/>
        <p:txBody>
          <a:bodyPr/>
          <a:lstStyle/>
          <a:p>
            <a:r>
              <a:rPr lang="nb-NO" dirty="0" smtClean="0"/>
              <a:t>Kan vi gjøre noe mer???</a:t>
            </a:r>
            <a:endParaRPr lang="nb-NO" dirty="0"/>
          </a:p>
        </p:txBody>
      </p:sp>
    </p:spTree>
    <p:extLst>
      <p:ext uri="{BB962C8B-B14F-4D97-AF65-F5344CB8AC3E}">
        <p14:creationId xmlns:p14="http://schemas.microsoft.com/office/powerpoint/2010/main" val="25412352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Sterk klinisk mistanke</a:t>
            </a:r>
            <a:endParaRPr lang="nb-NO" dirty="0"/>
          </a:p>
        </p:txBody>
      </p:sp>
      <p:sp>
        <p:nvSpPr>
          <p:cNvPr id="3" name="Plassholder for innhold 2"/>
          <p:cNvSpPr>
            <a:spLocks noGrp="1"/>
          </p:cNvSpPr>
          <p:nvPr>
            <p:ph idx="1"/>
          </p:nvPr>
        </p:nvSpPr>
        <p:spPr/>
        <p:txBody>
          <a:bodyPr/>
          <a:lstStyle/>
          <a:p>
            <a:r>
              <a:rPr lang="nb-NO" dirty="0" smtClean="0"/>
              <a:t>Gi oss beskjed!</a:t>
            </a:r>
          </a:p>
          <a:p>
            <a:r>
              <a:rPr lang="nb-NO" dirty="0" smtClean="0"/>
              <a:t>Lite </a:t>
            </a:r>
            <a:r>
              <a:rPr lang="nb-NO" dirty="0"/>
              <a:t>barn med </a:t>
            </a:r>
            <a:r>
              <a:rPr lang="nb-NO" dirty="0" err="1"/>
              <a:t>hepatosplenomegali</a:t>
            </a:r>
            <a:r>
              <a:rPr lang="nb-NO" dirty="0"/>
              <a:t> og </a:t>
            </a:r>
            <a:r>
              <a:rPr lang="nb-NO" dirty="0" err="1" smtClean="0"/>
              <a:t>pancytopeni</a:t>
            </a:r>
            <a:endParaRPr lang="nb-NO" dirty="0" smtClean="0"/>
          </a:p>
          <a:p>
            <a:pPr lvl="1"/>
            <a:r>
              <a:rPr lang="nb-NO" dirty="0" err="1" smtClean="0"/>
              <a:t>Genpanel</a:t>
            </a:r>
            <a:r>
              <a:rPr lang="nb-NO" dirty="0" smtClean="0"/>
              <a:t> for arvelige anemier og benmargsykdom negativt</a:t>
            </a:r>
          </a:p>
          <a:p>
            <a:r>
              <a:rPr lang="nb-NO" dirty="0"/>
              <a:t>Rekvirent mistenker </a:t>
            </a:r>
            <a:r>
              <a:rPr lang="nb-NO" dirty="0" err="1"/>
              <a:t>Congenital</a:t>
            </a:r>
            <a:r>
              <a:rPr lang="nb-NO" dirty="0"/>
              <a:t> </a:t>
            </a:r>
            <a:r>
              <a:rPr lang="nb-NO" dirty="0" err="1"/>
              <a:t>dyserytrpoetisk</a:t>
            </a:r>
            <a:r>
              <a:rPr lang="nb-NO" dirty="0"/>
              <a:t> </a:t>
            </a:r>
            <a:r>
              <a:rPr lang="nb-NO" dirty="0" smtClean="0"/>
              <a:t>anemi</a:t>
            </a:r>
          </a:p>
          <a:p>
            <a:pPr lvl="1"/>
            <a:r>
              <a:rPr lang="nb-NO" dirty="0" smtClean="0"/>
              <a:t>CDAN1 spesielt undersøkt – negativt</a:t>
            </a:r>
          </a:p>
          <a:p>
            <a:r>
              <a:rPr lang="nb-NO" dirty="0" smtClean="0"/>
              <a:t>WES trio negativ</a:t>
            </a:r>
          </a:p>
          <a:p>
            <a:r>
              <a:rPr lang="nb-NO" dirty="0" smtClean="0"/>
              <a:t>Oppfyller 7 av 8 </a:t>
            </a:r>
            <a:r>
              <a:rPr lang="nb-NO" dirty="0" err="1" smtClean="0"/>
              <a:t>kriterer</a:t>
            </a:r>
            <a:r>
              <a:rPr lang="nb-NO" dirty="0" smtClean="0"/>
              <a:t> for HLH</a:t>
            </a:r>
          </a:p>
          <a:p>
            <a:r>
              <a:rPr lang="nb-NO" dirty="0" smtClean="0"/>
              <a:t>Funksjonell testing viser </a:t>
            </a:r>
            <a:r>
              <a:rPr lang="nb-NO" dirty="0"/>
              <a:t>Munc13-4 (UNC13D</a:t>
            </a:r>
            <a:r>
              <a:rPr lang="nb-NO" dirty="0" smtClean="0"/>
              <a:t>) mangel</a:t>
            </a:r>
          </a:p>
          <a:p>
            <a:r>
              <a:rPr lang="nb-NO" dirty="0" smtClean="0"/>
              <a:t>Vanligste UNC13D mutasjon i Sverige er en inversjon</a:t>
            </a:r>
            <a:endParaRPr lang="nb-NO" dirty="0"/>
          </a:p>
        </p:txBody>
      </p:sp>
    </p:spTree>
    <p:extLst>
      <p:ext uri="{BB962C8B-B14F-4D97-AF65-F5344CB8AC3E}">
        <p14:creationId xmlns:p14="http://schemas.microsoft.com/office/powerpoint/2010/main" val="210536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lstStyle/>
          <a:p>
            <a:r>
              <a:rPr lang="nb-NO" dirty="0" smtClean="0"/>
              <a:t>Sterk klinisk mistanke</a:t>
            </a:r>
            <a:endParaRPr lang="nb-NO" dirty="0"/>
          </a:p>
        </p:txBody>
      </p:sp>
      <p:pic>
        <p:nvPicPr>
          <p:cNvPr id="5" name="Bilde 4"/>
          <p:cNvPicPr/>
          <p:nvPr/>
        </p:nvPicPr>
        <p:blipFill>
          <a:blip r:embed="rId2"/>
          <a:stretch>
            <a:fillRect/>
          </a:stretch>
        </p:blipFill>
        <p:spPr>
          <a:xfrm>
            <a:off x="838200" y="1955006"/>
            <a:ext cx="5019675" cy="1348423"/>
          </a:xfrm>
          <a:prstGeom prst="rect">
            <a:avLst/>
          </a:prstGeom>
        </p:spPr>
      </p:pic>
      <p:pic>
        <p:nvPicPr>
          <p:cNvPr id="6" name="Bilde 5"/>
          <p:cNvPicPr/>
          <p:nvPr/>
        </p:nvPicPr>
        <p:blipFill>
          <a:blip r:embed="rId3"/>
          <a:stretch>
            <a:fillRect/>
          </a:stretch>
        </p:blipFill>
        <p:spPr>
          <a:xfrm>
            <a:off x="838200" y="3491548"/>
            <a:ext cx="4459605" cy="2962275"/>
          </a:xfrm>
          <a:prstGeom prst="rect">
            <a:avLst/>
          </a:prstGeom>
        </p:spPr>
      </p:pic>
      <p:pic>
        <p:nvPicPr>
          <p:cNvPr id="7" name="Bilde 6"/>
          <p:cNvPicPr/>
          <p:nvPr/>
        </p:nvPicPr>
        <p:blipFill>
          <a:blip r:embed="rId4">
            <a:extLst>
              <a:ext uri="{28A0092B-C50C-407E-A947-70E740481C1C}">
                <a14:useLocalDpi xmlns:a14="http://schemas.microsoft.com/office/drawing/2010/main" val="0"/>
              </a:ext>
            </a:extLst>
          </a:blip>
          <a:stretch>
            <a:fillRect/>
          </a:stretch>
        </p:blipFill>
        <p:spPr>
          <a:xfrm>
            <a:off x="6748462" y="1955006"/>
            <a:ext cx="3457575" cy="3203575"/>
          </a:xfrm>
          <a:prstGeom prst="rect">
            <a:avLst/>
          </a:prstGeom>
        </p:spPr>
      </p:pic>
    </p:spTree>
    <p:extLst>
      <p:ext uri="{BB962C8B-B14F-4D97-AF65-F5344CB8AC3E}">
        <p14:creationId xmlns:p14="http://schemas.microsoft.com/office/powerpoint/2010/main" val="1253180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RNA sekvensering</a:t>
            </a:r>
            <a:endParaRPr lang="nb-NO" dirty="0"/>
          </a:p>
        </p:txBody>
      </p:sp>
      <p:sp>
        <p:nvSpPr>
          <p:cNvPr id="3" name="Plassholder for innhold 2"/>
          <p:cNvSpPr>
            <a:spLocks noGrp="1"/>
          </p:cNvSpPr>
          <p:nvPr>
            <p:ph idx="1"/>
          </p:nvPr>
        </p:nvSpPr>
        <p:spPr/>
        <p:txBody>
          <a:bodyPr/>
          <a:lstStyle/>
          <a:p>
            <a:r>
              <a:rPr lang="nb-NO" dirty="0" smtClean="0"/>
              <a:t>Analyse av hvordan </a:t>
            </a:r>
            <a:r>
              <a:rPr lang="nb-NO" dirty="0" err="1" smtClean="0"/>
              <a:t>mRNA</a:t>
            </a:r>
            <a:r>
              <a:rPr lang="nb-NO" dirty="0" smtClean="0"/>
              <a:t> er satt sammen (spleising)</a:t>
            </a:r>
          </a:p>
          <a:p>
            <a:r>
              <a:rPr lang="nb-NO" dirty="0" err="1" smtClean="0"/>
              <a:t>mRNA</a:t>
            </a:r>
            <a:r>
              <a:rPr lang="nb-NO" dirty="0" smtClean="0"/>
              <a:t> </a:t>
            </a:r>
            <a:r>
              <a:rPr lang="nb-NO" dirty="0" err="1" smtClean="0"/>
              <a:t>kvantitering</a:t>
            </a:r>
            <a:endParaRPr lang="nb-NO" dirty="0" smtClean="0"/>
          </a:p>
          <a:p>
            <a:r>
              <a:rPr lang="nb-NO" dirty="0" smtClean="0"/>
              <a:t>Avklare effekt av </a:t>
            </a:r>
            <a:r>
              <a:rPr lang="nb-NO" dirty="0" err="1" smtClean="0"/>
              <a:t>VUS’er</a:t>
            </a:r>
            <a:r>
              <a:rPr lang="nb-NO" dirty="0" smtClean="0"/>
              <a:t> som man mistenker kan påvirke spleising</a:t>
            </a:r>
          </a:p>
          <a:p>
            <a:r>
              <a:rPr lang="nb-NO" dirty="0" smtClean="0"/>
              <a:t>Forutsetter at genet er uttrykt i vevet man vil undersøke</a:t>
            </a:r>
          </a:p>
        </p:txBody>
      </p:sp>
      <p:pic>
        <p:nvPicPr>
          <p:cNvPr id="4"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21257" y="4395208"/>
            <a:ext cx="3035621" cy="2072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67732" y="4395208"/>
            <a:ext cx="3344405" cy="2008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009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e 3"/>
          <p:cNvPicPr>
            <a:picLocks noChangeAspect="1"/>
          </p:cNvPicPr>
          <p:nvPr/>
        </p:nvPicPr>
        <p:blipFill>
          <a:blip r:embed="rId2"/>
          <a:stretch>
            <a:fillRect/>
          </a:stretch>
        </p:blipFill>
        <p:spPr>
          <a:xfrm>
            <a:off x="2138014" y="3396456"/>
            <a:ext cx="4057650" cy="1209675"/>
          </a:xfrm>
          <a:prstGeom prst="rect">
            <a:avLst/>
          </a:prstGeom>
        </p:spPr>
      </p:pic>
      <p:pic>
        <p:nvPicPr>
          <p:cNvPr id="5" name="Bilde 4"/>
          <p:cNvPicPr>
            <a:picLocks noChangeAspect="1"/>
          </p:cNvPicPr>
          <p:nvPr/>
        </p:nvPicPr>
        <p:blipFill>
          <a:blip r:embed="rId3"/>
          <a:stretch>
            <a:fillRect/>
          </a:stretch>
        </p:blipFill>
        <p:spPr>
          <a:xfrm>
            <a:off x="2157064" y="4774045"/>
            <a:ext cx="4038600" cy="1704975"/>
          </a:xfrm>
          <a:prstGeom prst="rect">
            <a:avLst/>
          </a:prstGeom>
        </p:spPr>
      </p:pic>
      <p:pic>
        <p:nvPicPr>
          <p:cNvPr id="6" name="Bilde 5"/>
          <p:cNvPicPr>
            <a:picLocks noChangeAspect="1"/>
          </p:cNvPicPr>
          <p:nvPr/>
        </p:nvPicPr>
        <p:blipFill>
          <a:blip r:embed="rId4"/>
          <a:stretch>
            <a:fillRect/>
          </a:stretch>
        </p:blipFill>
        <p:spPr>
          <a:xfrm>
            <a:off x="6812582" y="3554845"/>
            <a:ext cx="3924300" cy="2438400"/>
          </a:xfrm>
          <a:prstGeom prst="rect">
            <a:avLst/>
          </a:prstGeom>
        </p:spPr>
      </p:pic>
      <p:sp>
        <p:nvSpPr>
          <p:cNvPr id="8" name="Tittel 1"/>
          <p:cNvSpPr>
            <a:spLocks noGrp="1"/>
          </p:cNvSpPr>
          <p:nvPr>
            <p:ph type="title"/>
          </p:nvPr>
        </p:nvSpPr>
        <p:spPr/>
        <p:txBody>
          <a:bodyPr/>
          <a:lstStyle/>
          <a:p>
            <a:r>
              <a:rPr lang="nb-NO" dirty="0" smtClean="0"/>
              <a:t>RNA sekvensering</a:t>
            </a:r>
            <a:endParaRPr lang="nb-NO" dirty="0"/>
          </a:p>
        </p:txBody>
      </p:sp>
      <p:sp>
        <p:nvSpPr>
          <p:cNvPr id="7" name="Plassholder for innhold 6"/>
          <p:cNvSpPr>
            <a:spLocks noGrp="1"/>
          </p:cNvSpPr>
          <p:nvPr>
            <p:ph idx="1"/>
          </p:nvPr>
        </p:nvSpPr>
        <p:spPr/>
        <p:txBody>
          <a:bodyPr/>
          <a:lstStyle/>
          <a:p>
            <a:r>
              <a:rPr lang="nb-NO" dirty="0"/>
              <a:t>Sekvensere RNA for å se etter avvik og så finne tilbake til den kausale varianten.</a:t>
            </a:r>
          </a:p>
        </p:txBody>
      </p:sp>
    </p:spTree>
    <p:extLst>
      <p:ext uri="{BB962C8B-B14F-4D97-AF65-F5344CB8AC3E}">
        <p14:creationId xmlns:p14="http://schemas.microsoft.com/office/powerpoint/2010/main" val="10308311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Episignatur</a:t>
            </a:r>
            <a:endParaRPr lang="nb-NO" dirty="0"/>
          </a:p>
        </p:txBody>
      </p:sp>
      <p:sp>
        <p:nvSpPr>
          <p:cNvPr id="4" name="Plassholder for innhold 9"/>
          <p:cNvSpPr>
            <a:spLocks noGrp="1"/>
          </p:cNvSpPr>
          <p:nvPr>
            <p:ph idx="1"/>
          </p:nvPr>
        </p:nvSpPr>
        <p:spPr/>
        <p:txBody>
          <a:bodyPr/>
          <a:lstStyle/>
          <a:p>
            <a:pPr marL="285750" indent="-285750"/>
            <a:r>
              <a:rPr lang="nb-NO" dirty="0" err="1"/>
              <a:t>Genomvid</a:t>
            </a:r>
            <a:r>
              <a:rPr lang="nb-NO" dirty="0"/>
              <a:t> DNA-</a:t>
            </a:r>
            <a:r>
              <a:rPr lang="nb-NO" dirty="0" err="1"/>
              <a:t>metylering</a:t>
            </a:r>
            <a:endParaRPr lang="nb-NO" dirty="0"/>
          </a:p>
          <a:p>
            <a:pPr marL="285750" indent="-285750"/>
            <a:r>
              <a:rPr lang="nb-NO" dirty="0" smtClean="0"/>
              <a:t>En del sjeldne </a:t>
            </a:r>
            <a:r>
              <a:rPr lang="nb-NO" dirty="0"/>
              <a:t>tilstander har egne </a:t>
            </a:r>
            <a:r>
              <a:rPr lang="nb-NO" dirty="0" err="1"/>
              <a:t>metyleringsmønster</a:t>
            </a:r>
            <a:r>
              <a:rPr lang="nb-NO" dirty="0"/>
              <a:t> (</a:t>
            </a:r>
            <a:r>
              <a:rPr lang="nb-NO" dirty="0" err="1"/>
              <a:t>EpiSign</a:t>
            </a:r>
            <a:r>
              <a:rPr lang="nb-NO" dirty="0" smtClean="0"/>
              <a:t>)</a:t>
            </a:r>
          </a:p>
          <a:p>
            <a:pPr marL="285750" indent="-285750"/>
            <a:r>
              <a:rPr lang="nb-NO" dirty="0" smtClean="0"/>
              <a:t>Avklaring av VUS</a:t>
            </a:r>
          </a:p>
          <a:p>
            <a:pPr marL="285750" indent="-285750"/>
            <a:r>
              <a:rPr lang="nb-NO" dirty="0" smtClean="0"/>
              <a:t>Hjelp til å finne en molekylær diagnose</a:t>
            </a:r>
            <a:endParaRPr lang="nb-NO" dirty="0"/>
          </a:p>
          <a:p>
            <a:endParaRPr lang="nb-NO" dirty="0"/>
          </a:p>
        </p:txBody>
      </p:sp>
      <p:pic>
        <p:nvPicPr>
          <p:cNvPr id="5" name="Bilde 4"/>
          <p:cNvPicPr>
            <a:picLocks noChangeAspect="1"/>
          </p:cNvPicPr>
          <p:nvPr/>
        </p:nvPicPr>
        <p:blipFill>
          <a:blip r:embed="rId2"/>
          <a:stretch>
            <a:fillRect/>
          </a:stretch>
        </p:blipFill>
        <p:spPr>
          <a:xfrm>
            <a:off x="969935" y="4140434"/>
            <a:ext cx="2972215" cy="2562583"/>
          </a:xfrm>
          <a:prstGeom prst="rect">
            <a:avLst/>
          </a:prstGeom>
        </p:spPr>
      </p:pic>
      <p:pic>
        <p:nvPicPr>
          <p:cNvPr id="6" name="Bilde 5"/>
          <p:cNvPicPr>
            <a:picLocks noChangeAspect="1"/>
          </p:cNvPicPr>
          <p:nvPr/>
        </p:nvPicPr>
        <p:blipFill>
          <a:blip r:embed="rId3"/>
          <a:stretch>
            <a:fillRect/>
          </a:stretch>
        </p:blipFill>
        <p:spPr>
          <a:xfrm>
            <a:off x="4749730" y="4140434"/>
            <a:ext cx="5525271" cy="1914792"/>
          </a:xfrm>
          <a:prstGeom prst="rect">
            <a:avLst/>
          </a:prstGeom>
        </p:spPr>
      </p:pic>
    </p:spTree>
    <p:extLst>
      <p:ext uri="{BB962C8B-B14F-4D97-AF65-F5344CB8AC3E}">
        <p14:creationId xmlns:p14="http://schemas.microsoft.com/office/powerpoint/2010/main" val="24322981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lstStyle/>
          <a:p>
            <a:r>
              <a:rPr lang="nb-NO" dirty="0" err="1" smtClean="0"/>
              <a:t>EpiSign</a:t>
            </a:r>
            <a:endParaRPr lang="nb-NO" dirty="0"/>
          </a:p>
        </p:txBody>
      </p:sp>
      <p:pic>
        <p:nvPicPr>
          <p:cNvPr id="5" name="Plassholder for innhold 4"/>
          <p:cNvPicPr>
            <a:picLocks noGrp="1" noChangeAspect="1"/>
          </p:cNvPicPr>
          <p:nvPr>
            <p:ph idx="1"/>
          </p:nvPr>
        </p:nvPicPr>
        <p:blipFill>
          <a:blip r:embed="rId2"/>
          <a:stretch>
            <a:fillRect/>
          </a:stretch>
        </p:blipFill>
        <p:spPr>
          <a:xfrm>
            <a:off x="7384804" y="365125"/>
            <a:ext cx="4807196" cy="4367372"/>
          </a:xfrm>
          <a:prstGeom prst="rect">
            <a:avLst/>
          </a:prstGeom>
        </p:spPr>
      </p:pic>
      <p:pic>
        <p:nvPicPr>
          <p:cNvPr id="6" name="Bilde 5"/>
          <p:cNvPicPr>
            <a:picLocks noChangeAspect="1"/>
          </p:cNvPicPr>
          <p:nvPr/>
        </p:nvPicPr>
        <p:blipFill>
          <a:blip r:embed="rId3"/>
          <a:stretch>
            <a:fillRect/>
          </a:stretch>
        </p:blipFill>
        <p:spPr>
          <a:xfrm>
            <a:off x="2741783" y="365125"/>
            <a:ext cx="4643021" cy="6307641"/>
          </a:xfrm>
          <a:prstGeom prst="rect">
            <a:avLst/>
          </a:prstGeom>
        </p:spPr>
      </p:pic>
      <p:sp>
        <p:nvSpPr>
          <p:cNvPr id="7" name="TekstSylinder 6"/>
          <p:cNvSpPr txBox="1"/>
          <p:nvPr/>
        </p:nvSpPr>
        <p:spPr>
          <a:xfrm>
            <a:off x="6400800" y="6598690"/>
            <a:ext cx="5847050" cy="276999"/>
          </a:xfrm>
          <a:prstGeom prst="rect">
            <a:avLst/>
          </a:prstGeom>
          <a:noFill/>
        </p:spPr>
        <p:txBody>
          <a:bodyPr wrap="none" rtlCol="0">
            <a:spAutoFit/>
          </a:bodyPr>
          <a:lstStyle/>
          <a:p>
            <a:r>
              <a:rPr lang="nb-NO" sz="1200" dirty="0"/>
              <a:t>https://mft.nhs.uk/app/uploads/2023/08/Methylation-Array-Panel-content-for-EpiSign.pdf</a:t>
            </a:r>
          </a:p>
        </p:txBody>
      </p:sp>
    </p:spTree>
    <p:extLst>
      <p:ext uri="{BB962C8B-B14F-4D97-AF65-F5344CB8AC3E}">
        <p14:creationId xmlns:p14="http://schemas.microsoft.com/office/powerpoint/2010/main" val="35355157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OGM – Optical </a:t>
            </a:r>
            <a:r>
              <a:rPr lang="nb-NO" dirty="0" err="1" smtClean="0"/>
              <a:t>Genome</a:t>
            </a:r>
            <a:r>
              <a:rPr lang="nb-NO" dirty="0" smtClean="0"/>
              <a:t> </a:t>
            </a:r>
            <a:r>
              <a:rPr lang="nb-NO" dirty="0" err="1" smtClean="0"/>
              <a:t>Mapping</a:t>
            </a:r>
            <a:endParaRPr lang="nb-NO" dirty="0"/>
          </a:p>
        </p:txBody>
      </p:sp>
      <p:sp>
        <p:nvSpPr>
          <p:cNvPr id="3" name="Plassholder for innhold 2"/>
          <p:cNvSpPr>
            <a:spLocks noGrp="1"/>
          </p:cNvSpPr>
          <p:nvPr>
            <p:ph idx="1"/>
          </p:nvPr>
        </p:nvSpPr>
        <p:spPr/>
        <p:txBody>
          <a:bodyPr/>
          <a:lstStyle/>
          <a:p>
            <a:r>
              <a:rPr lang="nb-NO" dirty="0" smtClean="0"/>
              <a:t>Lange DNA-fragmenter (&gt;150kbp)</a:t>
            </a:r>
          </a:p>
          <a:p>
            <a:r>
              <a:rPr lang="nb-NO" dirty="0" smtClean="0"/>
              <a:t>Strukturelle varianter</a:t>
            </a:r>
          </a:p>
          <a:p>
            <a:endParaRPr lang="nb-NO" dirty="0"/>
          </a:p>
        </p:txBody>
      </p:sp>
      <p:pic>
        <p:nvPicPr>
          <p:cNvPr id="3074" name="Picture 2" descr="https://ars.els-cdn.com/content/image/1-s2.0-S0002929721002172-gr2_lr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93515" y="2634941"/>
            <a:ext cx="5660285" cy="3986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244409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ctrTitle"/>
          </p:nvPr>
        </p:nvSpPr>
        <p:spPr/>
        <p:txBody>
          <a:bodyPr>
            <a:normAutofit fontScale="90000"/>
          </a:bodyPr>
          <a:lstStyle/>
          <a:p>
            <a:r>
              <a:rPr lang="nb-NO" dirty="0" smtClean="0"/>
              <a:t>Kan ikke noen bare finne opp en test som kan påvise alle mulige varianter???</a:t>
            </a:r>
            <a:endParaRPr lang="nb-NO" dirty="0"/>
          </a:p>
        </p:txBody>
      </p:sp>
      <p:pic>
        <p:nvPicPr>
          <p:cNvPr id="4100" name="Picture 4" descr="Når man tør å stoppe dårlige prosjekter tidlig, kan man teste 10 ideer og ikke 5. Og i stedet for en rett linje mellom oppstart og slutt, kan noen ideer eskalere, andre dele seg i to nye ideer, og atter andre avsluttes raskt. Illustrasjon: Thinkstock."/>
          <p:cNvPicPr>
            <a:picLocks noChangeAspect="1" noChangeArrowheads="1"/>
          </p:cNvPicPr>
          <p:nvPr/>
        </p:nvPicPr>
        <p:blipFill rotWithShape="1">
          <a:blip r:embed="rId2">
            <a:extLst>
              <a:ext uri="{28A0092B-C50C-407E-A947-70E740481C1C}">
                <a14:useLocalDpi xmlns:a14="http://schemas.microsoft.com/office/drawing/2010/main" val="0"/>
              </a:ext>
            </a:extLst>
          </a:blip>
          <a:srcRect l="9180" t="9318" r="7008" b="9637"/>
          <a:stretch/>
        </p:blipFill>
        <p:spPr bwMode="auto">
          <a:xfrm>
            <a:off x="4016297" y="3746810"/>
            <a:ext cx="4159406" cy="29327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1296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1523999" y="1438275"/>
            <a:ext cx="9144000" cy="1271588"/>
          </a:xfrm>
        </p:spPr>
        <p:txBody>
          <a:bodyPr/>
          <a:lstStyle/>
          <a:p>
            <a:r>
              <a:rPr lang="nb-NO" dirty="0" smtClean="0"/>
              <a:t>Long-</a:t>
            </a:r>
            <a:r>
              <a:rPr lang="nb-NO" dirty="0" err="1" smtClean="0"/>
              <a:t>read</a:t>
            </a:r>
            <a:r>
              <a:rPr lang="nb-NO" dirty="0" smtClean="0"/>
              <a:t> </a:t>
            </a:r>
            <a:r>
              <a:rPr lang="nb-NO" dirty="0" err="1" smtClean="0"/>
              <a:t>sequencing</a:t>
            </a:r>
            <a:endParaRPr lang="nb-NO" dirty="0"/>
          </a:p>
        </p:txBody>
      </p:sp>
      <p:pic>
        <p:nvPicPr>
          <p:cNvPr id="1028" name="Picture 4" descr="momento-eureka-de-arquimed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9891" y="3446588"/>
            <a:ext cx="3752215" cy="262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02022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Karotyping</a:t>
            </a:r>
            <a:r>
              <a:rPr lang="nb-NO" dirty="0" smtClean="0"/>
              <a:t> / kromosom </a:t>
            </a:r>
            <a:r>
              <a:rPr lang="nb-NO" dirty="0" err="1" smtClean="0"/>
              <a:t>us</a:t>
            </a:r>
            <a:r>
              <a:rPr lang="nb-NO" dirty="0" smtClean="0"/>
              <a:t> / FISH</a:t>
            </a:r>
            <a:endParaRPr lang="nb-NO" dirty="0"/>
          </a:p>
        </p:txBody>
      </p:sp>
      <p:sp>
        <p:nvSpPr>
          <p:cNvPr id="3" name="Plassholder for innhold 2"/>
          <p:cNvSpPr>
            <a:spLocks noGrp="1"/>
          </p:cNvSpPr>
          <p:nvPr>
            <p:ph idx="1"/>
          </p:nvPr>
        </p:nvSpPr>
        <p:spPr/>
        <p:txBody>
          <a:bodyPr/>
          <a:lstStyle/>
          <a:p>
            <a:r>
              <a:rPr lang="nb-NO" dirty="0" smtClean="0"/>
              <a:t>G-</a:t>
            </a:r>
            <a:r>
              <a:rPr lang="nb-NO" dirty="0" err="1" smtClean="0"/>
              <a:t>banding</a:t>
            </a:r>
            <a:r>
              <a:rPr lang="nb-NO" dirty="0" smtClean="0"/>
              <a:t> av kromosomer i metafase</a:t>
            </a:r>
          </a:p>
          <a:p>
            <a:pPr lvl="1"/>
            <a:r>
              <a:rPr lang="nb-NO" dirty="0" err="1" smtClean="0"/>
              <a:t>Genfattige</a:t>
            </a:r>
            <a:r>
              <a:rPr lang="nb-NO" dirty="0" smtClean="0"/>
              <a:t> områder (heterokromatin, A-T rike) binder mer </a:t>
            </a:r>
            <a:r>
              <a:rPr lang="nb-NO" dirty="0" err="1" smtClean="0"/>
              <a:t>Giemsafarge</a:t>
            </a:r>
            <a:r>
              <a:rPr lang="nb-NO" dirty="0" smtClean="0"/>
              <a:t> – mørke områder</a:t>
            </a:r>
          </a:p>
          <a:p>
            <a:pPr lvl="1"/>
            <a:r>
              <a:rPr lang="nb-NO" dirty="0" err="1" smtClean="0"/>
              <a:t>Genrike</a:t>
            </a:r>
            <a:r>
              <a:rPr lang="nb-NO" dirty="0" smtClean="0"/>
              <a:t> områder (</a:t>
            </a:r>
            <a:r>
              <a:rPr lang="nb-NO" dirty="0" err="1" smtClean="0"/>
              <a:t>eukromatin</a:t>
            </a:r>
            <a:r>
              <a:rPr lang="nb-NO" dirty="0" smtClean="0"/>
              <a:t>) binder </a:t>
            </a:r>
            <a:r>
              <a:rPr lang="nb-NO" dirty="0" err="1" smtClean="0"/>
              <a:t>minder</a:t>
            </a:r>
            <a:r>
              <a:rPr lang="nb-NO" dirty="0" smtClean="0"/>
              <a:t> farge – lyse områder</a:t>
            </a:r>
          </a:p>
          <a:p>
            <a:r>
              <a:rPr lang="nb-NO" dirty="0" smtClean="0"/>
              <a:t>Strukturelle rearrangementer</a:t>
            </a:r>
          </a:p>
          <a:p>
            <a:pPr lvl="1"/>
            <a:r>
              <a:rPr lang="nb-NO" dirty="0" smtClean="0"/>
              <a:t>Delesjoner, </a:t>
            </a:r>
            <a:r>
              <a:rPr lang="nb-NO" dirty="0" err="1" smtClean="0"/>
              <a:t>insersjoner</a:t>
            </a:r>
            <a:r>
              <a:rPr lang="nb-NO" dirty="0" smtClean="0"/>
              <a:t>, translokasjoner, inversjoner	</a:t>
            </a:r>
          </a:p>
          <a:p>
            <a:pPr lvl="1"/>
            <a:r>
              <a:rPr lang="nb-NO" dirty="0" smtClean="0"/>
              <a:t>Oppløsning </a:t>
            </a:r>
            <a:r>
              <a:rPr lang="nb-NO" dirty="0" err="1" smtClean="0"/>
              <a:t>ca</a:t>
            </a:r>
            <a:r>
              <a:rPr lang="nb-NO" dirty="0" smtClean="0"/>
              <a:t> 1 </a:t>
            </a:r>
            <a:r>
              <a:rPr lang="nb-NO" dirty="0" err="1" smtClean="0"/>
              <a:t>Mb</a:t>
            </a:r>
            <a:r>
              <a:rPr lang="nb-NO" dirty="0" smtClean="0"/>
              <a:t> </a:t>
            </a:r>
            <a:endParaRPr lang="nb-NO" dirty="0"/>
          </a:p>
        </p:txBody>
      </p:sp>
      <p:pic>
        <p:nvPicPr>
          <p:cNvPr id="4" name="Picture 2" descr="https://visualsonline.cancer.gov/retrieve.cfm?imageid=10062&amp;dpi=72&amp;fileformat=jpg"/>
          <p:cNvPicPr>
            <a:picLocks noChangeAspect="1" noChangeArrowheads="1"/>
          </p:cNvPicPr>
          <p:nvPr/>
        </p:nvPicPr>
        <p:blipFill rotWithShape="1">
          <a:blip r:embed="rId2">
            <a:extLst>
              <a:ext uri="{28A0092B-C50C-407E-A947-70E740481C1C}">
                <a14:useLocalDpi xmlns:a14="http://schemas.microsoft.com/office/drawing/2010/main" val="0"/>
              </a:ext>
            </a:extLst>
          </a:blip>
          <a:srcRect t="13545" r="78352" b="51835"/>
          <a:stretch/>
        </p:blipFill>
        <p:spPr bwMode="auto">
          <a:xfrm>
            <a:off x="8591550" y="154429"/>
            <a:ext cx="1224792" cy="160372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G-band ideograms of human chromosome 11 at (from left to right) 350, 550 and 850 band resolution."/>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6344" r="38065"/>
          <a:stretch/>
        </p:blipFill>
        <p:spPr bwMode="auto">
          <a:xfrm>
            <a:off x="10883492" y="2862263"/>
            <a:ext cx="660808"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9638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Long-</a:t>
            </a:r>
            <a:r>
              <a:rPr lang="nb-NO" dirty="0" err="1"/>
              <a:t>read</a:t>
            </a:r>
            <a:r>
              <a:rPr lang="nb-NO" dirty="0"/>
              <a:t> </a:t>
            </a:r>
            <a:r>
              <a:rPr lang="nb-NO" dirty="0" err="1"/>
              <a:t>sequencing</a:t>
            </a:r>
            <a:endParaRPr lang="nb-NO" dirty="0"/>
          </a:p>
        </p:txBody>
      </p:sp>
      <p:sp>
        <p:nvSpPr>
          <p:cNvPr id="3" name="Plassholder for innhold 2"/>
          <p:cNvSpPr>
            <a:spLocks noGrp="1"/>
          </p:cNvSpPr>
          <p:nvPr>
            <p:ph idx="1"/>
          </p:nvPr>
        </p:nvSpPr>
        <p:spPr/>
        <p:txBody>
          <a:bodyPr/>
          <a:lstStyle/>
          <a:p>
            <a:r>
              <a:rPr lang="nb-NO" dirty="0" smtClean="0"/>
              <a:t>CNV, SV, SNP, STR</a:t>
            </a:r>
          </a:p>
          <a:p>
            <a:r>
              <a:rPr lang="nb-NO" dirty="0" smtClean="0"/>
              <a:t>Repeterte områder, pseudogener</a:t>
            </a:r>
          </a:p>
          <a:p>
            <a:r>
              <a:rPr lang="nb-NO" dirty="0" err="1" smtClean="0"/>
              <a:t>Metylering</a:t>
            </a:r>
            <a:endParaRPr lang="nb-NO" dirty="0" smtClean="0"/>
          </a:p>
          <a:p>
            <a:r>
              <a:rPr lang="nb-NO" dirty="0" err="1" smtClean="0"/>
              <a:t>Phasing</a:t>
            </a:r>
            <a:endParaRPr lang="nb-NO" dirty="0" smtClean="0"/>
          </a:p>
          <a:p>
            <a:endParaRPr lang="nb-NO" dirty="0"/>
          </a:p>
        </p:txBody>
      </p:sp>
      <p:pic>
        <p:nvPicPr>
          <p:cNvPr id="2050" name="Picture 2" descr="https://www.frontiersin.org/files/Articles/432668/fgene-10-00426-HTML/image_m/fgene-10-00426-g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6310" y="3003752"/>
            <a:ext cx="6164580" cy="3854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93239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Long-</a:t>
            </a:r>
            <a:r>
              <a:rPr lang="nb-NO" dirty="0" err="1" smtClean="0"/>
              <a:t>read</a:t>
            </a:r>
            <a:r>
              <a:rPr lang="nb-NO" dirty="0" smtClean="0"/>
              <a:t> </a:t>
            </a:r>
            <a:r>
              <a:rPr lang="nb-NO" dirty="0" err="1" smtClean="0"/>
              <a:t>sequencing</a:t>
            </a:r>
            <a:endParaRPr lang="nb-NO" dirty="0"/>
          </a:p>
        </p:txBody>
      </p:sp>
      <p:pic>
        <p:nvPicPr>
          <p:cNvPr id="4" name="Bilde 3"/>
          <p:cNvPicPr>
            <a:picLocks noChangeAspect="1"/>
          </p:cNvPicPr>
          <p:nvPr/>
        </p:nvPicPr>
        <p:blipFill>
          <a:blip r:embed="rId2"/>
          <a:stretch>
            <a:fillRect/>
          </a:stretch>
        </p:blipFill>
        <p:spPr>
          <a:xfrm>
            <a:off x="3996318" y="2236748"/>
            <a:ext cx="1790700" cy="533400"/>
          </a:xfrm>
          <a:prstGeom prst="rect">
            <a:avLst/>
          </a:prstGeom>
        </p:spPr>
      </p:pic>
      <p:graphicFrame>
        <p:nvGraphicFramePr>
          <p:cNvPr id="6" name="Tabell 5"/>
          <p:cNvGraphicFramePr>
            <a:graphicFrameLocks noGrp="1"/>
          </p:cNvGraphicFramePr>
          <p:nvPr>
            <p:extLst>
              <p:ext uri="{D42A27DB-BD31-4B8C-83A1-F6EECF244321}">
                <p14:modId xmlns:p14="http://schemas.microsoft.com/office/powerpoint/2010/main" val="173910818"/>
              </p:ext>
            </p:extLst>
          </p:nvPr>
        </p:nvGraphicFramePr>
        <p:xfrm>
          <a:off x="1251415" y="2236745"/>
          <a:ext cx="8127999" cy="2309368"/>
        </p:xfrm>
        <a:graphic>
          <a:graphicData uri="http://schemas.openxmlformats.org/drawingml/2006/table">
            <a:tbl>
              <a:tblPr firstRow="1" bandRow="1">
                <a:tableStyleId>{5940675A-B579-460E-94D1-54222C63F5DA}</a:tableStyleId>
              </a:tblPr>
              <a:tblGrid>
                <a:gridCol w="2709333">
                  <a:extLst>
                    <a:ext uri="{9D8B030D-6E8A-4147-A177-3AD203B41FA5}">
                      <a16:colId xmlns:a16="http://schemas.microsoft.com/office/drawing/2014/main" val="1024099394"/>
                    </a:ext>
                  </a:extLst>
                </a:gridCol>
                <a:gridCol w="2709333">
                  <a:extLst>
                    <a:ext uri="{9D8B030D-6E8A-4147-A177-3AD203B41FA5}">
                      <a16:colId xmlns:a16="http://schemas.microsoft.com/office/drawing/2014/main" val="2502015235"/>
                    </a:ext>
                  </a:extLst>
                </a:gridCol>
                <a:gridCol w="2709333">
                  <a:extLst>
                    <a:ext uri="{9D8B030D-6E8A-4147-A177-3AD203B41FA5}">
                      <a16:colId xmlns:a16="http://schemas.microsoft.com/office/drawing/2014/main" val="3328562698"/>
                    </a:ext>
                  </a:extLst>
                </a:gridCol>
              </a:tblGrid>
              <a:tr h="577342">
                <a:tc>
                  <a:txBody>
                    <a:bodyPr/>
                    <a:lstStyle/>
                    <a:p>
                      <a:endParaRPr lang="nb-NO" dirty="0"/>
                    </a:p>
                  </a:txBody>
                  <a:tcPr/>
                </a:tc>
                <a:tc>
                  <a:txBody>
                    <a:bodyPr/>
                    <a:lstStyle/>
                    <a:p>
                      <a:endParaRPr lang="nb-NO" dirty="0"/>
                    </a:p>
                  </a:txBody>
                  <a:tcPr/>
                </a:tc>
                <a:tc>
                  <a:txBody>
                    <a:bodyPr/>
                    <a:lstStyle/>
                    <a:p>
                      <a:endParaRPr lang="nb-NO" dirty="0"/>
                    </a:p>
                  </a:txBody>
                  <a:tcPr/>
                </a:tc>
                <a:extLst>
                  <a:ext uri="{0D108BD9-81ED-4DB2-BD59-A6C34878D82A}">
                    <a16:rowId xmlns:a16="http://schemas.microsoft.com/office/drawing/2014/main" val="3383010111"/>
                  </a:ext>
                </a:extLst>
              </a:tr>
              <a:tr h="577342">
                <a:tc>
                  <a:txBody>
                    <a:bodyPr/>
                    <a:lstStyle/>
                    <a:p>
                      <a:r>
                        <a:rPr lang="nb-NO" dirty="0" smtClean="0"/>
                        <a:t>Leselengde</a:t>
                      </a:r>
                      <a:endParaRPr lang="nb-NO" dirty="0"/>
                    </a:p>
                  </a:txBody>
                  <a:tcPr/>
                </a:tc>
                <a:tc>
                  <a:txBody>
                    <a:bodyPr/>
                    <a:lstStyle/>
                    <a:p>
                      <a:r>
                        <a:rPr lang="nb-NO" dirty="0" smtClean="0"/>
                        <a:t>15-20 </a:t>
                      </a:r>
                      <a:r>
                        <a:rPr lang="nb-NO" dirty="0" err="1" smtClean="0"/>
                        <a:t>kbp</a:t>
                      </a:r>
                      <a:endParaRPr lang="nb-NO" dirty="0"/>
                    </a:p>
                  </a:txBody>
                  <a:tcPr/>
                </a:tc>
                <a:tc>
                  <a:txBody>
                    <a:bodyPr/>
                    <a:lstStyle/>
                    <a:p>
                      <a:r>
                        <a:rPr lang="nb-NO" dirty="0" smtClean="0"/>
                        <a:t>100-200 </a:t>
                      </a:r>
                      <a:r>
                        <a:rPr lang="nb-NO" dirty="0" err="1" smtClean="0"/>
                        <a:t>kbp</a:t>
                      </a:r>
                      <a:endParaRPr lang="nb-NO" dirty="0"/>
                    </a:p>
                  </a:txBody>
                  <a:tcPr/>
                </a:tc>
                <a:extLst>
                  <a:ext uri="{0D108BD9-81ED-4DB2-BD59-A6C34878D82A}">
                    <a16:rowId xmlns:a16="http://schemas.microsoft.com/office/drawing/2014/main" val="484013599"/>
                  </a:ext>
                </a:extLst>
              </a:tr>
              <a:tr h="577342">
                <a:tc>
                  <a:txBody>
                    <a:bodyPr/>
                    <a:lstStyle/>
                    <a:p>
                      <a:r>
                        <a:rPr lang="nb-NO" dirty="0" smtClean="0"/>
                        <a:t>SNP kvalitet</a:t>
                      </a:r>
                      <a:endParaRPr lang="nb-NO" dirty="0"/>
                    </a:p>
                  </a:txBody>
                  <a:tcPr/>
                </a:tc>
                <a:tc>
                  <a:txBody>
                    <a:bodyPr/>
                    <a:lstStyle/>
                    <a:p>
                      <a:r>
                        <a:rPr lang="nb-NO" dirty="0" smtClean="0"/>
                        <a:t>+</a:t>
                      </a:r>
                      <a:endParaRPr lang="nb-NO" dirty="0"/>
                    </a:p>
                  </a:txBody>
                  <a:tcPr/>
                </a:tc>
                <a:tc>
                  <a:txBody>
                    <a:bodyPr/>
                    <a:lstStyle/>
                    <a:p>
                      <a:r>
                        <a:rPr lang="nb-NO" dirty="0" smtClean="0"/>
                        <a:t>-</a:t>
                      </a:r>
                      <a:endParaRPr lang="nb-NO" dirty="0"/>
                    </a:p>
                  </a:txBody>
                  <a:tcPr/>
                </a:tc>
                <a:extLst>
                  <a:ext uri="{0D108BD9-81ED-4DB2-BD59-A6C34878D82A}">
                    <a16:rowId xmlns:a16="http://schemas.microsoft.com/office/drawing/2014/main" val="3828009062"/>
                  </a:ext>
                </a:extLst>
              </a:tr>
              <a:tr h="577342">
                <a:tc>
                  <a:txBody>
                    <a:bodyPr/>
                    <a:lstStyle/>
                    <a:p>
                      <a:r>
                        <a:rPr lang="nb-NO" dirty="0" smtClean="0"/>
                        <a:t>Pris</a:t>
                      </a:r>
                      <a:endParaRPr lang="nb-NO" dirty="0"/>
                    </a:p>
                  </a:txBody>
                  <a:tcPr/>
                </a:tc>
                <a:tc>
                  <a:txBody>
                    <a:bodyPr/>
                    <a:lstStyle/>
                    <a:p>
                      <a:r>
                        <a:rPr lang="nb-NO" dirty="0" smtClean="0"/>
                        <a:t>Høy</a:t>
                      </a:r>
                      <a:endParaRPr lang="nb-NO" dirty="0"/>
                    </a:p>
                  </a:txBody>
                  <a:tcPr/>
                </a:tc>
                <a:tc>
                  <a:txBody>
                    <a:bodyPr/>
                    <a:lstStyle/>
                    <a:p>
                      <a:r>
                        <a:rPr lang="nb-NO" dirty="0" smtClean="0"/>
                        <a:t>+</a:t>
                      </a:r>
                      <a:endParaRPr lang="nb-NO" dirty="0"/>
                    </a:p>
                  </a:txBody>
                  <a:tcPr/>
                </a:tc>
                <a:extLst>
                  <a:ext uri="{0D108BD9-81ED-4DB2-BD59-A6C34878D82A}">
                    <a16:rowId xmlns:a16="http://schemas.microsoft.com/office/drawing/2014/main" val="16601737"/>
                  </a:ext>
                </a:extLst>
              </a:tr>
            </a:tbl>
          </a:graphicData>
        </a:graphic>
      </p:graphicFrame>
      <p:pic>
        <p:nvPicPr>
          <p:cNvPr id="5" name="Bilde 4"/>
          <p:cNvPicPr>
            <a:picLocks noChangeAspect="1"/>
          </p:cNvPicPr>
          <p:nvPr/>
        </p:nvPicPr>
        <p:blipFill>
          <a:blip r:embed="rId3"/>
          <a:stretch>
            <a:fillRect/>
          </a:stretch>
        </p:blipFill>
        <p:spPr>
          <a:xfrm>
            <a:off x="6915009" y="2260341"/>
            <a:ext cx="2019582" cy="533474"/>
          </a:xfrm>
          <a:prstGeom prst="rect">
            <a:avLst/>
          </a:prstGeom>
        </p:spPr>
      </p:pic>
    </p:spTree>
    <p:extLst>
      <p:ext uri="{BB962C8B-B14F-4D97-AF65-F5344CB8AC3E}">
        <p14:creationId xmlns:p14="http://schemas.microsoft.com/office/powerpoint/2010/main" val="2772749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lstStyle/>
          <a:p>
            <a:r>
              <a:rPr lang="nb-NO" dirty="0" err="1" smtClean="0"/>
              <a:t>Karotyping</a:t>
            </a:r>
            <a:r>
              <a:rPr lang="nb-NO" dirty="0" smtClean="0"/>
              <a:t> / kromosom </a:t>
            </a:r>
            <a:r>
              <a:rPr lang="nb-NO" dirty="0" err="1" smtClean="0"/>
              <a:t>us</a:t>
            </a:r>
            <a:r>
              <a:rPr lang="nb-NO" dirty="0" smtClean="0"/>
              <a:t> / FISH</a:t>
            </a:r>
            <a:endParaRPr lang="nb-NO" dirty="0"/>
          </a:p>
        </p:txBody>
      </p:sp>
      <p:pic>
        <p:nvPicPr>
          <p:cNvPr id="5" name="Bilde 4"/>
          <p:cNvPicPr>
            <a:picLocks noChangeAspect="1"/>
          </p:cNvPicPr>
          <p:nvPr/>
        </p:nvPicPr>
        <p:blipFill>
          <a:blip r:embed="rId2"/>
          <a:stretch>
            <a:fillRect/>
          </a:stretch>
        </p:blipFill>
        <p:spPr>
          <a:xfrm>
            <a:off x="2616974" y="1528483"/>
            <a:ext cx="6958051" cy="5173648"/>
          </a:xfrm>
          <a:prstGeom prst="rect">
            <a:avLst/>
          </a:prstGeom>
        </p:spPr>
      </p:pic>
      <p:sp>
        <p:nvSpPr>
          <p:cNvPr id="6" name="TekstSylinder 5"/>
          <p:cNvSpPr txBox="1"/>
          <p:nvPr/>
        </p:nvSpPr>
        <p:spPr>
          <a:xfrm>
            <a:off x="500142" y="3468976"/>
            <a:ext cx="2171622" cy="646331"/>
          </a:xfrm>
          <a:prstGeom prst="rect">
            <a:avLst/>
          </a:prstGeom>
          <a:noFill/>
        </p:spPr>
        <p:txBody>
          <a:bodyPr wrap="square" rtlCol="0">
            <a:spAutoFit/>
          </a:bodyPr>
          <a:lstStyle/>
          <a:p>
            <a:r>
              <a:rPr lang="nb-NO" dirty="0" smtClean="0"/>
              <a:t>46,XY Normal mannlig </a:t>
            </a:r>
            <a:r>
              <a:rPr lang="nb-NO" dirty="0" err="1" smtClean="0"/>
              <a:t>karyotype</a:t>
            </a:r>
            <a:endParaRPr lang="nb-NO" dirty="0"/>
          </a:p>
        </p:txBody>
      </p:sp>
    </p:spTree>
    <p:extLst>
      <p:ext uri="{BB962C8B-B14F-4D97-AF65-F5344CB8AC3E}">
        <p14:creationId xmlns:p14="http://schemas.microsoft.com/office/powerpoint/2010/main" val="1443721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lstStyle/>
          <a:p>
            <a:r>
              <a:rPr lang="nb-NO" dirty="0" err="1" smtClean="0"/>
              <a:t>Karotyping</a:t>
            </a:r>
            <a:r>
              <a:rPr lang="nb-NO" dirty="0" smtClean="0"/>
              <a:t> / kromosom </a:t>
            </a:r>
            <a:r>
              <a:rPr lang="nb-NO" dirty="0" err="1" smtClean="0"/>
              <a:t>us</a:t>
            </a:r>
            <a:r>
              <a:rPr lang="nb-NO" dirty="0" smtClean="0"/>
              <a:t> / FISH</a:t>
            </a:r>
            <a:endParaRPr lang="nb-NO" dirty="0"/>
          </a:p>
        </p:txBody>
      </p:sp>
      <p:pic>
        <p:nvPicPr>
          <p:cNvPr id="5" name="Bilde 4"/>
          <p:cNvPicPr>
            <a:picLocks noChangeAspect="1"/>
          </p:cNvPicPr>
          <p:nvPr/>
        </p:nvPicPr>
        <p:blipFill>
          <a:blip r:embed="rId2"/>
          <a:stretch>
            <a:fillRect/>
          </a:stretch>
        </p:blipFill>
        <p:spPr>
          <a:xfrm>
            <a:off x="511604" y="2207418"/>
            <a:ext cx="4841052" cy="3576977"/>
          </a:xfrm>
          <a:prstGeom prst="rect">
            <a:avLst/>
          </a:prstGeom>
        </p:spPr>
      </p:pic>
      <p:pic>
        <p:nvPicPr>
          <p:cNvPr id="6" name="Bilde 5"/>
          <p:cNvPicPr>
            <a:picLocks noChangeAspect="1"/>
          </p:cNvPicPr>
          <p:nvPr/>
        </p:nvPicPr>
        <p:blipFill>
          <a:blip r:embed="rId3"/>
          <a:stretch>
            <a:fillRect/>
          </a:stretch>
        </p:blipFill>
        <p:spPr>
          <a:xfrm>
            <a:off x="5839977" y="1856683"/>
            <a:ext cx="5647117" cy="4278446"/>
          </a:xfrm>
          <a:prstGeom prst="rect">
            <a:avLst/>
          </a:prstGeom>
        </p:spPr>
      </p:pic>
      <p:sp>
        <p:nvSpPr>
          <p:cNvPr id="7" name="TekstSylinder 6"/>
          <p:cNvSpPr txBox="1"/>
          <p:nvPr/>
        </p:nvSpPr>
        <p:spPr>
          <a:xfrm>
            <a:off x="3630558" y="6301124"/>
            <a:ext cx="4418838" cy="369332"/>
          </a:xfrm>
          <a:prstGeom prst="rect">
            <a:avLst/>
          </a:prstGeom>
          <a:noFill/>
        </p:spPr>
        <p:txBody>
          <a:bodyPr wrap="none" rtlCol="0">
            <a:spAutoFit/>
          </a:bodyPr>
          <a:lstStyle/>
          <a:p>
            <a:r>
              <a:rPr lang="nb-NO" dirty="0" err="1" smtClean="0"/>
              <a:t>Reciprok</a:t>
            </a:r>
            <a:r>
              <a:rPr lang="nb-NO" dirty="0" smtClean="0"/>
              <a:t> translokasjon 46,XX,t(4;5)(q27;q13) </a:t>
            </a:r>
            <a:endParaRPr lang="nb-NO" dirty="0"/>
          </a:p>
        </p:txBody>
      </p:sp>
    </p:spTree>
    <p:extLst>
      <p:ext uri="{BB962C8B-B14F-4D97-AF65-F5344CB8AC3E}">
        <p14:creationId xmlns:p14="http://schemas.microsoft.com/office/powerpoint/2010/main" val="267346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p:txBody>
          <a:bodyPr/>
          <a:lstStyle/>
          <a:p>
            <a:r>
              <a:rPr lang="nb-NO" dirty="0" smtClean="0"/>
              <a:t>Indikasjoner:</a:t>
            </a:r>
          </a:p>
          <a:p>
            <a:pPr lvl="1"/>
            <a:r>
              <a:rPr lang="nb-NO" dirty="0" smtClean="0"/>
              <a:t>Habituelle aborter</a:t>
            </a:r>
          </a:p>
          <a:p>
            <a:pPr lvl="1"/>
            <a:r>
              <a:rPr lang="nb-NO" dirty="0" smtClean="0"/>
              <a:t>Infertilitet</a:t>
            </a:r>
          </a:p>
          <a:p>
            <a:pPr lvl="1"/>
            <a:r>
              <a:rPr lang="nb-NO" dirty="0" smtClean="0"/>
              <a:t>Turner- / Klinefelters syndrom (45X / 47XXY)</a:t>
            </a:r>
          </a:p>
          <a:p>
            <a:pPr lvl="1"/>
            <a:r>
              <a:rPr lang="nb-NO" dirty="0" smtClean="0"/>
              <a:t>Mistenkt translokasjon, for eksempel «arvelig» </a:t>
            </a:r>
            <a:r>
              <a:rPr lang="nb-NO" dirty="0" err="1" smtClean="0"/>
              <a:t>down</a:t>
            </a:r>
            <a:r>
              <a:rPr lang="nb-NO" dirty="0" smtClean="0"/>
              <a:t> syndrom eller terminal del/</a:t>
            </a:r>
            <a:r>
              <a:rPr lang="nb-NO" dirty="0" err="1" smtClean="0"/>
              <a:t>dup</a:t>
            </a:r>
            <a:endParaRPr lang="nb-NO" dirty="0" smtClean="0"/>
          </a:p>
          <a:p>
            <a:pPr marL="457200" lvl="1" indent="0">
              <a:buNone/>
            </a:pPr>
            <a:endParaRPr lang="nb-NO" dirty="0"/>
          </a:p>
        </p:txBody>
      </p:sp>
      <p:sp>
        <p:nvSpPr>
          <p:cNvPr id="4" name="Tittel 1"/>
          <p:cNvSpPr>
            <a:spLocks noGrp="1"/>
          </p:cNvSpPr>
          <p:nvPr>
            <p:ph type="title"/>
          </p:nvPr>
        </p:nvSpPr>
        <p:spPr/>
        <p:txBody>
          <a:bodyPr/>
          <a:lstStyle/>
          <a:p>
            <a:r>
              <a:rPr lang="nb-NO" dirty="0" err="1" smtClean="0"/>
              <a:t>Karotyping</a:t>
            </a:r>
            <a:r>
              <a:rPr lang="nb-NO" dirty="0" smtClean="0"/>
              <a:t> / kromosom </a:t>
            </a:r>
            <a:r>
              <a:rPr lang="nb-NO" dirty="0" err="1" smtClean="0"/>
              <a:t>us</a:t>
            </a:r>
            <a:r>
              <a:rPr lang="nb-NO" dirty="0" smtClean="0"/>
              <a:t> / FISH</a:t>
            </a:r>
            <a:endParaRPr lang="nb-NO" dirty="0"/>
          </a:p>
        </p:txBody>
      </p:sp>
      <p:pic>
        <p:nvPicPr>
          <p:cNvPr id="5" name="Picture 2" descr="https://visualsonline.cancer.gov/retrieve.cfm?imageid=10062&amp;dpi=72&amp;fileformat=jpg"/>
          <p:cNvPicPr>
            <a:picLocks noChangeAspect="1" noChangeArrowheads="1"/>
          </p:cNvPicPr>
          <p:nvPr/>
        </p:nvPicPr>
        <p:blipFill rotWithShape="1">
          <a:blip r:embed="rId2">
            <a:extLst>
              <a:ext uri="{28A0092B-C50C-407E-A947-70E740481C1C}">
                <a14:useLocalDpi xmlns:a14="http://schemas.microsoft.com/office/drawing/2010/main" val="0"/>
              </a:ext>
            </a:extLst>
          </a:blip>
          <a:srcRect t="13545" r="78352" b="51835"/>
          <a:stretch/>
        </p:blipFill>
        <p:spPr bwMode="auto">
          <a:xfrm>
            <a:off x="9982200" y="221897"/>
            <a:ext cx="1224792" cy="1603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377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1"/>
          <p:cNvSpPr>
            <a:spLocks noGrp="1"/>
          </p:cNvSpPr>
          <p:nvPr>
            <p:ph type="title"/>
          </p:nvPr>
        </p:nvSpPr>
        <p:spPr/>
        <p:txBody>
          <a:bodyPr/>
          <a:lstStyle/>
          <a:p>
            <a:r>
              <a:rPr lang="nb-NO" dirty="0" err="1" smtClean="0"/>
              <a:t>Microarray</a:t>
            </a:r>
            <a:r>
              <a:rPr lang="nb-NO" dirty="0" smtClean="0"/>
              <a:t> (</a:t>
            </a:r>
            <a:r>
              <a:rPr lang="nb-NO" dirty="0" err="1" smtClean="0"/>
              <a:t>aCGH</a:t>
            </a:r>
            <a:r>
              <a:rPr lang="nb-NO" dirty="0" smtClean="0"/>
              <a:t> / SNP matrise)</a:t>
            </a:r>
            <a:endParaRPr lang="nb-NO" dirty="0"/>
          </a:p>
        </p:txBody>
      </p:sp>
      <p:pic>
        <p:nvPicPr>
          <p:cNvPr id="6" name="Picture 2" descr="https://visualsonline.cancer.gov/retrieve.cfm?imageid=10062&amp;dpi=72&amp;fileform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1262" y="1690688"/>
            <a:ext cx="6172964" cy="5054319"/>
          </a:xfrm>
          <a:prstGeom prst="rect">
            <a:avLst/>
          </a:prstGeom>
          <a:noFill/>
          <a:extLst>
            <a:ext uri="{909E8E84-426E-40DD-AFC4-6F175D3DCCD1}">
              <a14:hiddenFill xmlns:a14="http://schemas.microsoft.com/office/drawing/2010/main">
                <a:solidFill>
                  <a:srgbClr val="FFFFFF"/>
                </a:solidFill>
              </a14:hiddenFill>
            </a:ext>
          </a:extLst>
        </p:spPr>
      </p:pic>
      <p:sp>
        <p:nvSpPr>
          <p:cNvPr id="7" name="Frihåndsform 6"/>
          <p:cNvSpPr/>
          <p:nvPr/>
        </p:nvSpPr>
        <p:spPr>
          <a:xfrm>
            <a:off x="2454132" y="1557430"/>
            <a:ext cx="5911153" cy="2790395"/>
          </a:xfrm>
          <a:custGeom>
            <a:avLst/>
            <a:gdLst>
              <a:gd name="connsiteX0" fmla="*/ 1232965 w 5911153"/>
              <a:gd name="connsiteY0" fmla="*/ 294967 h 2790395"/>
              <a:gd name="connsiteX1" fmla="*/ 1185770 w 5911153"/>
              <a:gd name="connsiteY1" fmla="*/ 306766 h 2790395"/>
              <a:gd name="connsiteX2" fmla="*/ 1168072 w 5911153"/>
              <a:gd name="connsiteY2" fmla="*/ 318565 h 2790395"/>
              <a:gd name="connsiteX3" fmla="*/ 1138575 w 5911153"/>
              <a:gd name="connsiteY3" fmla="*/ 324464 h 2790395"/>
              <a:gd name="connsiteX4" fmla="*/ 1091380 w 5911153"/>
              <a:gd name="connsiteY4" fmla="*/ 336263 h 2790395"/>
              <a:gd name="connsiteX5" fmla="*/ 949796 w 5911153"/>
              <a:gd name="connsiteY5" fmla="*/ 365760 h 2790395"/>
              <a:gd name="connsiteX6" fmla="*/ 825909 w 5911153"/>
              <a:gd name="connsiteY6" fmla="*/ 401156 h 2790395"/>
              <a:gd name="connsiteX7" fmla="*/ 784614 w 5911153"/>
              <a:gd name="connsiteY7" fmla="*/ 424753 h 2790395"/>
              <a:gd name="connsiteX8" fmla="*/ 761016 w 5911153"/>
              <a:gd name="connsiteY8" fmla="*/ 430653 h 2790395"/>
              <a:gd name="connsiteX9" fmla="*/ 631231 w 5911153"/>
              <a:gd name="connsiteY9" fmla="*/ 513244 h 2790395"/>
              <a:gd name="connsiteX10" fmla="*/ 578136 w 5911153"/>
              <a:gd name="connsiteY10" fmla="*/ 560438 h 2790395"/>
              <a:gd name="connsiteX11" fmla="*/ 554539 w 5911153"/>
              <a:gd name="connsiteY11" fmla="*/ 584036 h 2790395"/>
              <a:gd name="connsiteX12" fmla="*/ 525042 w 5911153"/>
              <a:gd name="connsiteY12" fmla="*/ 601734 h 2790395"/>
              <a:gd name="connsiteX13" fmla="*/ 401156 w 5911153"/>
              <a:gd name="connsiteY13" fmla="*/ 713822 h 2790395"/>
              <a:gd name="connsiteX14" fmla="*/ 348062 w 5911153"/>
              <a:gd name="connsiteY14" fmla="*/ 772815 h 2790395"/>
              <a:gd name="connsiteX15" fmla="*/ 230074 w 5911153"/>
              <a:gd name="connsiteY15" fmla="*/ 890802 h 2790395"/>
              <a:gd name="connsiteX16" fmla="*/ 171081 w 5911153"/>
              <a:gd name="connsiteY16" fmla="*/ 949796 h 2790395"/>
              <a:gd name="connsiteX17" fmla="*/ 159282 w 5911153"/>
              <a:gd name="connsiteY17" fmla="*/ 967494 h 2790395"/>
              <a:gd name="connsiteX18" fmla="*/ 141584 w 5911153"/>
              <a:gd name="connsiteY18" fmla="*/ 985192 h 2790395"/>
              <a:gd name="connsiteX19" fmla="*/ 100289 w 5911153"/>
              <a:gd name="connsiteY19" fmla="*/ 1061884 h 2790395"/>
              <a:gd name="connsiteX20" fmla="*/ 88490 w 5911153"/>
              <a:gd name="connsiteY20" fmla="*/ 1079582 h 2790395"/>
              <a:gd name="connsiteX21" fmla="*/ 58993 w 5911153"/>
              <a:gd name="connsiteY21" fmla="*/ 1156273 h 2790395"/>
              <a:gd name="connsiteX22" fmla="*/ 47194 w 5911153"/>
              <a:gd name="connsiteY22" fmla="*/ 1179871 h 2790395"/>
              <a:gd name="connsiteX23" fmla="*/ 0 w 5911153"/>
              <a:gd name="connsiteY23" fmla="*/ 1321455 h 2790395"/>
              <a:gd name="connsiteX24" fmla="*/ 29496 w 5911153"/>
              <a:gd name="connsiteY24" fmla="*/ 1858296 h 2790395"/>
              <a:gd name="connsiteX25" fmla="*/ 35396 w 5911153"/>
              <a:gd name="connsiteY25" fmla="*/ 1881894 h 2790395"/>
              <a:gd name="connsiteX26" fmla="*/ 41295 w 5911153"/>
              <a:gd name="connsiteY26" fmla="*/ 1917290 h 2790395"/>
              <a:gd name="connsiteX27" fmla="*/ 58993 w 5911153"/>
              <a:gd name="connsiteY27" fmla="*/ 1982183 h 2790395"/>
              <a:gd name="connsiteX28" fmla="*/ 64893 w 5911153"/>
              <a:gd name="connsiteY28" fmla="*/ 2041176 h 2790395"/>
              <a:gd name="connsiteX29" fmla="*/ 100289 w 5911153"/>
              <a:gd name="connsiteY29" fmla="*/ 2153264 h 2790395"/>
              <a:gd name="connsiteX30" fmla="*/ 106188 w 5911153"/>
              <a:gd name="connsiteY30" fmla="*/ 2170962 h 2790395"/>
              <a:gd name="connsiteX31" fmla="*/ 135685 w 5911153"/>
              <a:gd name="connsiteY31" fmla="*/ 2253553 h 2790395"/>
              <a:gd name="connsiteX32" fmla="*/ 159282 w 5911153"/>
              <a:gd name="connsiteY32" fmla="*/ 2288949 h 2790395"/>
              <a:gd name="connsiteX33" fmla="*/ 194678 w 5911153"/>
              <a:gd name="connsiteY33" fmla="*/ 2342044 h 2790395"/>
              <a:gd name="connsiteX34" fmla="*/ 212376 w 5911153"/>
              <a:gd name="connsiteY34" fmla="*/ 2365641 h 2790395"/>
              <a:gd name="connsiteX35" fmla="*/ 265471 w 5911153"/>
              <a:gd name="connsiteY35" fmla="*/ 2436433 h 2790395"/>
              <a:gd name="connsiteX36" fmla="*/ 318565 w 5911153"/>
              <a:gd name="connsiteY36" fmla="*/ 2489527 h 2790395"/>
              <a:gd name="connsiteX37" fmla="*/ 395256 w 5911153"/>
              <a:gd name="connsiteY37" fmla="*/ 2536722 h 2790395"/>
              <a:gd name="connsiteX38" fmla="*/ 436552 w 5911153"/>
              <a:gd name="connsiteY38" fmla="*/ 2560320 h 2790395"/>
              <a:gd name="connsiteX39" fmla="*/ 660727 w 5911153"/>
              <a:gd name="connsiteY39" fmla="*/ 2642911 h 2790395"/>
              <a:gd name="connsiteX40" fmla="*/ 684325 w 5911153"/>
              <a:gd name="connsiteY40" fmla="*/ 2654709 h 2790395"/>
              <a:gd name="connsiteX41" fmla="*/ 719721 w 5911153"/>
              <a:gd name="connsiteY41" fmla="*/ 2660609 h 2790395"/>
              <a:gd name="connsiteX42" fmla="*/ 755117 w 5911153"/>
              <a:gd name="connsiteY42" fmla="*/ 2672407 h 2790395"/>
              <a:gd name="connsiteX43" fmla="*/ 926198 w 5911153"/>
              <a:gd name="connsiteY43" fmla="*/ 2707804 h 2790395"/>
              <a:gd name="connsiteX44" fmla="*/ 1055984 w 5911153"/>
              <a:gd name="connsiteY44" fmla="*/ 2731401 h 2790395"/>
              <a:gd name="connsiteX45" fmla="*/ 1126776 w 5911153"/>
              <a:gd name="connsiteY45" fmla="*/ 2743200 h 2790395"/>
              <a:gd name="connsiteX46" fmla="*/ 1286059 w 5911153"/>
              <a:gd name="connsiteY46" fmla="*/ 2760898 h 2790395"/>
              <a:gd name="connsiteX47" fmla="*/ 1527933 w 5911153"/>
              <a:gd name="connsiteY47" fmla="*/ 2754998 h 2790395"/>
              <a:gd name="connsiteX48" fmla="*/ 1557429 w 5911153"/>
              <a:gd name="connsiteY48" fmla="*/ 2749099 h 2790395"/>
              <a:gd name="connsiteX49" fmla="*/ 1663618 w 5911153"/>
              <a:gd name="connsiteY49" fmla="*/ 2707804 h 2790395"/>
              <a:gd name="connsiteX50" fmla="*/ 1681316 w 5911153"/>
              <a:gd name="connsiteY50" fmla="*/ 2696005 h 2790395"/>
              <a:gd name="connsiteX51" fmla="*/ 1763907 w 5911153"/>
              <a:gd name="connsiteY51" fmla="*/ 2648810 h 2790395"/>
              <a:gd name="connsiteX52" fmla="*/ 1781605 w 5911153"/>
              <a:gd name="connsiteY52" fmla="*/ 2642911 h 2790395"/>
              <a:gd name="connsiteX53" fmla="*/ 1822900 w 5911153"/>
              <a:gd name="connsiteY53" fmla="*/ 2625213 h 2790395"/>
              <a:gd name="connsiteX54" fmla="*/ 1875994 w 5911153"/>
              <a:gd name="connsiteY54" fmla="*/ 2578018 h 2790395"/>
              <a:gd name="connsiteX55" fmla="*/ 1982183 w 5911153"/>
              <a:gd name="connsiteY55" fmla="*/ 2501326 h 2790395"/>
              <a:gd name="connsiteX56" fmla="*/ 2011680 w 5911153"/>
              <a:gd name="connsiteY56" fmla="*/ 2471829 h 2790395"/>
              <a:gd name="connsiteX57" fmla="*/ 2035277 w 5911153"/>
              <a:gd name="connsiteY57" fmla="*/ 2460031 h 2790395"/>
              <a:gd name="connsiteX58" fmla="*/ 2064774 w 5911153"/>
              <a:gd name="connsiteY58" fmla="*/ 2442333 h 2790395"/>
              <a:gd name="connsiteX59" fmla="*/ 2088371 w 5911153"/>
              <a:gd name="connsiteY59" fmla="*/ 2430534 h 2790395"/>
              <a:gd name="connsiteX60" fmla="*/ 2159163 w 5911153"/>
              <a:gd name="connsiteY60" fmla="*/ 2377440 h 2790395"/>
              <a:gd name="connsiteX61" fmla="*/ 2224056 w 5911153"/>
              <a:gd name="connsiteY61" fmla="*/ 2336144 h 2790395"/>
              <a:gd name="connsiteX62" fmla="*/ 2241754 w 5911153"/>
              <a:gd name="connsiteY62" fmla="*/ 2318446 h 2790395"/>
              <a:gd name="connsiteX63" fmla="*/ 2265352 w 5911153"/>
              <a:gd name="connsiteY63" fmla="*/ 2306647 h 2790395"/>
              <a:gd name="connsiteX64" fmla="*/ 2353842 w 5911153"/>
              <a:gd name="connsiteY64" fmla="*/ 2247654 h 2790395"/>
              <a:gd name="connsiteX65" fmla="*/ 2406936 w 5911153"/>
              <a:gd name="connsiteY65" fmla="*/ 2206358 h 2790395"/>
              <a:gd name="connsiteX66" fmla="*/ 2424634 w 5911153"/>
              <a:gd name="connsiteY66" fmla="*/ 2188660 h 2790395"/>
              <a:gd name="connsiteX67" fmla="*/ 2548521 w 5911153"/>
              <a:gd name="connsiteY67" fmla="*/ 2117868 h 2790395"/>
              <a:gd name="connsiteX68" fmla="*/ 2595716 w 5911153"/>
              <a:gd name="connsiteY68" fmla="*/ 2100170 h 2790395"/>
              <a:gd name="connsiteX69" fmla="*/ 2684206 w 5911153"/>
              <a:gd name="connsiteY69" fmla="*/ 2064774 h 2790395"/>
              <a:gd name="connsiteX70" fmla="*/ 2719602 w 5911153"/>
              <a:gd name="connsiteY70" fmla="*/ 2058875 h 2790395"/>
              <a:gd name="connsiteX71" fmla="*/ 2843489 w 5911153"/>
              <a:gd name="connsiteY71" fmla="*/ 2047076 h 2790395"/>
              <a:gd name="connsiteX72" fmla="*/ 3144356 w 5911153"/>
              <a:gd name="connsiteY72" fmla="*/ 2052975 h 2790395"/>
              <a:gd name="connsiteX73" fmla="*/ 3221047 w 5911153"/>
              <a:gd name="connsiteY73" fmla="*/ 2064774 h 2790395"/>
              <a:gd name="connsiteX74" fmla="*/ 3374431 w 5911153"/>
              <a:gd name="connsiteY74" fmla="*/ 2082472 h 2790395"/>
              <a:gd name="connsiteX75" fmla="*/ 3527814 w 5911153"/>
              <a:gd name="connsiteY75" fmla="*/ 2111969 h 2790395"/>
              <a:gd name="connsiteX76" fmla="*/ 3575009 w 5911153"/>
              <a:gd name="connsiteY76" fmla="*/ 2123767 h 2790395"/>
              <a:gd name="connsiteX77" fmla="*/ 3858178 w 5911153"/>
              <a:gd name="connsiteY77" fmla="*/ 2182761 h 2790395"/>
              <a:gd name="connsiteX78" fmla="*/ 3952567 w 5911153"/>
              <a:gd name="connsiteY78" fmla="*/ 2200459 h 2790395"/>
              <a:gd name="connsiteX79" fmla="*/ 4064655 w 5911153"/>
              <a:gd name="connsiteY79" fmla="*/ 2241755 h 2790395"/>
              <a:gd name="connsiteX80" fmla="*/ 4194441 w 5911153"/>
              <a:gd name="connsiteY80" fmla="*/ 2288949 h 2790395"/>
              <a:gd name="connsiteX81" fmla="*/ 4572000 w 5911153"/>
              <a:gd name="connsiteY81" fmla="*/ 2524924 h 2790395"/>
              <a:gd name="connsiteX82" fmla="*/ 4802074 w 5911153"/>
              <a:gd name="connsiteY82" fmla="*/ 2654709 h 2790395"/>
              <a:gd name="connsiteX83" fmla="*/ 4908263 w 5911153"/>
              <a:gd name="connsiteY83" fmla="*/ 2719602 h 2790395"/>
              <a:gd name="connsiteX84" fmla="*/ 4984954 w 5911153"/>
              <a:gd name="connsiteY84" fmla="*/ 2754998 h 2790395"/>
              <a:gd name="connsiteX85" fmla="*/ 5279922 w 5911153"/>
              <a:gd name="connsiteY85" fmla="*/ 2790395 h 2790395"/>
              <a:gd name="connsiteX86" fmla="*/ 5421507 w 5911153"/>
              <a:gd name="connsiteY86" fmla="*/ 2778596 h 2790395"/>
              <a:gd name="connsiteX87" fmla="*/ 5586689 w 5911153"/>
              <a:gd name="connsiteY87" fmla="*/ 2560320 h 2790395"/>
              <a:gd name="connsiteX88" fmla="*/ 5657481 w 5911153"/>
              <a:gd name="connsiteY88" fmla="*/ 2336144 h 2790395"/>
              <a:gd name="connsiteX89" fmla="*/ 5716474 w 5911153"/>
              <a:gd name="connsiteY89" fmla="*/ 2100170 h 2790395"/>
              <a:gd name="connsiteX90" fmla="*/ 5793166 w 5911153"/>
              <a:gd name="connsiteY90" fmla="*/ 1852397 h 2790395"/>
              <a:gd name="connsiteX91" fmla="*/ 5852160 w 5911153"/>
              <a:gd name="connsiteY91" fmla="*/ 1710813 h 2790395"/>
              <a:gd name="connsiteX92" fmla="*/ 5911153 w 5911153"/>
              <a:gd name="connsiteY92" fmla="*/ 1451241 h 2790395"/>
              <a:gd name="connsiteX93" fmla="*/ 5905254 w 5911153"/>
              <a:gd name="connsiteY93" fmla="*/ 1250663 h 2790395"/>
              <a:gd name="connsiteX94" fmla="*/ 5875757 w 5911153"/>
              <a:gd name="connsiteY94" fmla="*/ 1162173 h 2790395"/>
              <a:gd name="connsiteX95" fmla="*/ 5793166 w 5911153"/>
              <a:gd name="connsiteY95" fmla="*/ 1032387 h 2790395"/>
              <a:gd name="connsiteX96" fmla="*/ 5722374 w 5911153"/>
              <a:gd name="connsiteY96" fmla="*/ 961595 h 2790395"/>
              <a:gd name="connsiteX97" fmla="*/ 5539494 w 5911153"/>
              <a:gd name="connsiteY97" fmla="*/ 808211 h 2790395"/>
              <a:gd name="connsiteX98" fmla="*/ 5474601 w 5911153"/>
              <a:gd name="connsiteY98" fmla="*/ 755117 h 2790395"/>
              <a:gd name="connsiteX99" fmla="*/ 5262224 w 5911153"/>
              <a:gd name="connsiteY99" fmla="*/ 625331 h 2790395"/>
              <a:gd name="connsiteX100" fmla="*/ 5032149 w 5911153"/>
              <a:gd name="connsiteY100" fmla="*/ 460149 h 2790395"/>
              <a:gd name="connsiteX101" fmla="*/ 5014451 w 5911153"/>
              <a:gd name="connsiteY101" fmla="*/ 442451 h 2790395"/>
              <a:gd name="connsiteX102" fmla="*/ 4630993 w 5911153"/>
              <a:gd name="connsiteY102" fmla="*/ 212376 h 2790395"/>
              <a:gd name="connsiteX103" fmla="*/ 4371422 w 5911153"/>
              <a:gd name="connsiteY103" fmla="*/ 123886 h 2790395"/>
              <a:gd name="connsiteX104" fmla="*/ 4082353 w 5911153"/>
              <a:gd name="connsiteY104" fmla="*/ 53094 h 2790395"/>
              <a:gd name="connsiteX105" fmla="*/ 3628103 w 5911153"/>
              <a:gd name="connsiteY105" fmla="*/ 0 h 2790395"/>
              <a:gd name="connsiteX106" fmla="*/ 3067664 w 5911153"/>
              <a:gd name="connsiteY106" fmla="*/ 11798 h 2790395"/>
              <a:gd name="connsiteX107" fmla="*/ 2684206 w 5911153"/>
              <a:gd name="connsiteY107" fmla="*/ 17698 h 2790395"/>
              <a:gd name="connsiteX108" fmla="*/ 2300748 w 5911153"/>
              <a:gd name="connsiteY108" fmla="*/ 35396 h 2790395"/>
              <a:gd name="connsiteX109" fmla="*/ 2165063 w 5911153"/>
              <a:gd name="connsiteY109" fmla="*/ 47195 h 2790395"/>
              <a:gd name="connsiteX110" fmla="*/ 2088371 w 5911153"/>
              <a:gd name="connsiteY110" fmla="*/ 53094 h 2790395"/>
              <a:gd name="connsiteX111" fmla="*/ 1752108 w 5911153"/>
              <a:gd name="connsiteY111" fmla="*/ 147484 h 2790395"/>
              <a:gd name="connsiteX112" fmla="*/ 1581027 w 5911153"/>
              <a:gd name="connsiteY112" fmla="*/ 224175 h 2790395"/>
              <a:gd name="connsiteX113" fmla="*/ 1492536 w 5911153"/>
              <a:gd name="connsiteY113" fmla="*/ 265471 h 2790395"/>
              <a:gd name="connsiteX114" fmla="*/ 1468939 w 5911153"/>
              <a:gd name="connsiteY114" fmla="*/ 271370 h 2790395"/>
              <a:gd name="connsiteX115" fmla="*/ 1445342 w 5911153"/>
              <a:gd name="connsiteY115" fmla="*/ 283169 h 2790395"/>
              <a:gd name="connsiteX116" fmla="*/ 1421744 w 5911153"/>
              <a:gd name="connsiteY116" fmla="*/ 289068 h 2790395"/>
              <a:gd name="connsiteX117" fmla="*/ 1368650 w 5911153"/>
              <a:gd name="connsiteY117" fmla="*/ 300867 h 2790395"/>
              <a:gd name="connsiteX118" fmla="*/ 1309656 w 5911153"/>
              <a:gd name="connsiteY118" fmla="*/ 312665 h 2790395"/>
              <a:gd name="connsiteX119" fmla="*/ 1232965 w 5911153"/>
              <a:gd name="connsiteY119" fmla="*/ 294967 h 2790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911153" h="2790395">
                <a:moveTo>
                  <a:pt x="1232965" y="294967"/>
                </a:moveTo>
                <a:cubicBezTo>
                  <a:pt x="1212317" y="293984"/>
                  <a:pt x="1201010" y="301224"/>
                  <a:pt x="1185770" y="306766"/>
                </a:cubicBezTo>
                <a:cubicBezTo>
                  <a:pt x="1179107" y="309189"/>
                  <a:pt x="1174711" y="316075"/>
                  <a:pt x="1168072" y="318565"/>
                </a:cubicBezTo>
                <a:cubicBezTo>
                  <a:pt x="1158683" y="322086"/>
                  <a:pt x="1148345" y="322209"/>
                  <a:pt x="1138575" y="324464"/>
                </a:cubicBezTo>
                <a:cubicBezTo>
                  <a:pt x="1122774" y="328110"/>
                  <a:pt x="1107112" y="332330"/>
                  <a:pt x="1091380" y="336263"/>
                </a:cubicBezTo>
                <a:cubicBezTo>
                  <a:pt x="981613" y="363705"/>
                  <a:pt x="1029171" y="355837"/>
                  <a:pt x="949796" y="365760"/>
                </a:cubicBezTo>
                <a:cubicBezTo>
                  <a:pt x="909027" y="379349"/>
                  <a:pt x="867590" y="390735"/>
                  <a:pt x="825909" y="401156"/>
                </a:cubicBezTo>
                <a:cubicBezTo>
                  <a:pt x="812144" y="409022"/>
                  <a:pt x="799047" y="418193"/>
                  <a:pt x="784614" y="424753"/>
                </a:cubicBezTo>
                <a:cubicBezTo>
                  <a:pt x="777233" y="428108"/>
                  <a:pt x="767942" y="426437"/>
                  <a:pt x="761016" y="430653"/>
                </a:cubicBezTo>
                <a:cubicBezTo>
                  <a:pt x="611647" y="521573"/>
                  <a:pt x="696292" y="491554"/>
                  <a:pt x="631231" y="513244"/>
                </a:cubicBezTo>
                <a:cubicBezTo>
                  <a:pt x="587527" y="556948"/>
                  <a:pt x="647824" y="497720"/>
                  <a:pt x="578136" y="560438"/>
                </a:cubicBezTo>
                <a:cubicBezTo>
                  <a:pt x="569868" y="567879"/>
                  <a:pt x="563320" y="577206"/>
                  <a:pt x="554539" y="584036"/>
                </a:cubicBezTo>
                <a:cubicBezTo>
                  <a:pt x="545488" y="591076"/>
                  <a:pt x="533795" y="594327"/>
                  <a:pt x="525042" y="601734"/>
                </a:cubicBezTo>
                <a:cubicBezTo>
                  <a:pt x="482530" y="637706"/>
                  <a:pt x="442077" y="676049"/>
                  <a:pt x="401156" y="713822"/>
                </a:cubicBezTo>
                <a:cubicBezTo>
                  <a:pt x="325014" y="784107"/>
                  <a:pt x="414522" y="703586"/>
                  <a:pt x="348062" y="772815"/>
                </a:cubicBezTo>
                <a:cubicBezTo>
                  <a:pt x="309543" y="812938"/>
                  <a:pt x="269403" y="851473"/>
                  <a:pt x="230074" y="890802"/>
                </a:cubicBezTo>
                <a:lnTo>
                  <a:pt x="171081" y="949796"/>
                </a:lnTo>
                <a:cubicBezTo>
                  <a:pt x="167148" y="955695"/>
                  <a:pt x="163821" y="962047"/>
                  <a:pt x="159282" y="967494"/>
                </a:cubicBezTo>
                <a:cubicBezTo>
                  <a:pt x="153941" y="973903"/>
                  <a:pt x="146333" y="978333"/>
                  <a:pt x="141584" y="985192"/>
                </a:cubicBezTo>
                <a:cubicBezTo>
                  <a:pt x="31123" y="1144746"/>
                  <a:pt x="132927" y="996605"/>
                  <a:pt x="100289" y="1061884"/>
                </a:cubicBezTo>
                <a:cubicBezTo>
                  <a:pt x="97118" y="1068226"/>
                  <a:pt x="91332" y="1073086"/>
                  <a:pt x="88490" y="1079582"/>
                </a:cubicBezTo>
                <a:cubicBezTo>
                  <a:pt x="77512" y="1104675"/>
                  <a:pt x="71242" y="1131775"/>
                  <a:pt x="58993" y="1156273"/>
                </a:cubicBezTo>
                <a:cubicBezTo>
                  <a:pt x="55060" y="1164139"/>
                  <a:pt x="50282" y="1171636"/>
                  <a:pt x="47194" y="1179871"/>
                </a:cubicBezTo>
                <a:cubicBezTo>
                  <a:pt x="9502" y="1280383"/>
                  <a:pt x="14782" y="1262323"/>
                  <a:pt x="0" y="1321455"/>
                </a:cubicBezTo>
                <a:cubicBezTo>
                  <a:pt x="9832" y="1500402"/>
                  <a:pt x="18200" y="1679435"/>
                  <a:pt x="29496" y="1858296"/>
                </a:cubicBezTo>
                <a:cubicBezTo>
                  <a:pt x="30007" y="1866388"/>
                  <a:pt x="33806" y="1873943"/>
                  <a:pt x="35396" y="1881894"/>
                </a:cubicBezTo>
                <a:cubicBezTo>
                  <a:pt x="37742" y="1893623"/>
                  <a:pt x="38555" y="1905647"/>
                  <a:pt x="41295" y="1917290"/>
                </a:cubicBezTo>
                <a:cubicBezTo>
                  <a:pt x="46430" y="1939115"/>
                  <a:pt x="53094" y="1960552"/>
                  <a:pt x="58993" y="1982183"/>
                </a:cubicBezTo>
                <a:cubicBezTo>
                  <a:pt x="60960" y="2001847"/>
                  <a:pt x="60256" y="2021965"/>
                  <a:pt x="64893" y="2041176"/>
                </a:cubicBezTo>
                <a:cubicBezTo>
                  <a:pt x="74087" y="2079263"/>
                  <a:pt x="88409" y="2115927"/>
                  <a:pt x="100289" y="2153264"/>
                </a:cubicBezTo>
                <a:cubicBezTo>
                  <a:pt x="102174" y="2159190"/>
                  <a:pt x="104118" y="2165098"/>
                  <a:pt x="106188" y="2170962"/>
                </a:cubicBezTo>
                <a:cubicBezTo>
                  <a:pt x="115917" y="2198529"/>
                  <a:pt x="119469" y="2229229"/>
                  <a:pt x="135685" y="2253553"/>
                </a:cubicBezTo>
                <a:lnTo>
                  <a:pt x="159282" y="2288949"/>
                </a:lnTo>
                <a:cubicBezTo>
                  <a:pt x="171081" y="2306647"/>
                  <a:pt x="181916" y="2325028"/>
                  <a:pt x="194678" y="2342044"/>
                </a:cubicBezTo>
                <a:cubicBezTo>
                  <a:pt x="200577" y="2349910"/>
                  <a:pt x="206922" y="2357460"/>
                  <a:pt x="212376" y="2365641"/>
                </a:cubicBezTo>
                <a:cubicBezTo>
                  <a:pt x="243543" y="2412392"/>
                  <a:pt x="216063" y="2383732"/>
                  <a:pt x="265471" y="2436433"/>
                </a:cubicBezTo>
                <a:cubicBezTo>
                  <a:pt x="282589" y="2454692"/>
                  <a:pt x="297740" y="2475643"/>
                  <a:pt x="318565" y="2489527"/>
                </a:cubicBezTo>
                <a:cubicBezTo>
                  <a:pt x="387702" y="2535619"/>
                  <a:pt x="318674" y="2490773"/>
                  <a:pt x="395256" y="2536722"/>
                </a:cubicBezTo>
                <a:cubicBezTo>
                  <a:pt x="414768" y="2548430"/>
                  <a:pt x="413438" y="2551515"/>
                  <a:pt x="436552" y="2560320"/>
                </a:cubicBezTo>
                <a:cubicBezTo>
                  <a:pt x="510970" y="2588670"/>
                  <a:pt x="586309" y="2614561"/>
                  <a:pt x="660727" y="2642911"/>
                </a:cubicBezTo>
                <a:cubicBezTo>
                  <a:pt x="668945" y="2646042"/>
                  <a:pt x="675902" y="2652182"/>
                  <a:pt x="684325" y="2654709"/>
                </a:cubicBezTo>
                <a:cubicBezTo>
                  <a:pt x="695782" y="2658146"/>
                  <a:pt x="708117" y="2657708"/>
                  <a:pt x="719721" y="2660609"/>
                </a:cubicBezTo>
                <a:cubicBezTo>
                  <a:pt x="731786" y="2663625"/>
                  <a:pt x="743052" y="2669391"/>
                  <a:pt x="755117" y="2672407"/>
                </a:cubicBezTo>
                <a:cubicBezTo>
                  <a:pt x="868056" y="2700641"/>
                  <a:pt x="850514" y="2696991"/>
                  <a:pt x="926198" y="2707804"/>
                </a:cubicBezTo>
                <a:cubicBezTo>
                  <a:pt x="1004383" y="2737123"/>
                  <a:pt x="948180" y="2721135"/>
                  <a:pt x="1055984" y="2731401"/>
                </a:cubicBezTo>
                <a:cubicBezTo>
                  <a:pt x="1176015" y="2742832"/>
                  <a:pt x="1034028" y="2731606"/>
                  <a:pt x="1126776" y="2743200"/>
                </a:cubicBezTo>
                <a:cubicBezTo>
                  <a:pt x="1179785" y="2749826"/>
                  <a:pt x="1232965" y="2754999"/>
                  <a:pt x="1286059" y="2760898"/>
                </a:cubicBezTo>
                <a:lnTo>
                  <a:pt x="1527933" y="2754998"/>
                </a:lnTo>
                <a:cubicBezTo>
                  <a:pt x="1537950" y="2754562"/>
                  <a:pt x="1547868" y="2752118"/>
                  <a:pt x="1557429" y="2749099"/>
                </a:cubicBezTo>
                <a:cubicBezTo>
                  <a:pt x="1587377" y="2739642"/>
                  <a:pt x="1632200" y="2725756"/>
                  <a:pt x="1663618" y="2707804"/>
                </a:cubicBezTo>
                <a:cubicBezTo>
                  <a:pt x="1669774" y="2704286"/>
                  <a:pt x="1675205" y="2699600"/>
                  <a:pt x="1681316" y="2696005"/>
                </a:cubicBezTo>
                <a:cubicBezTo>
                  <a:pt x="1708646" y="2679928"/>
                  <a:pt x="1733826" y="2658836"/>
                  <a:pt x="1763907" y="2648810"/>
                </a:cubicBezTo>
                <a:cubicBezTo>
                  <a:pt x="1769806" y="2646844"/>
                  <a:pt x="1775889" y="2645361"/>
                  <a:pt x="1781605" y="2642911"/>
                </a:cubicBezTo>
                <a:cubicBezTo>
                  <a:pt x="1832633" y="2621042"/>
                  <a:pt x="1781395" y="2639047"/>
                  <a:pt x="1822900" y="2625213"/>
                </a:cubicBezTo>
                <a:cubicBezTo>
                  <a:pt x="1840598" y="2609481"/>
                  <a:pt x="1857504" y="2592810"/>
                  <a:pt x="1875994" y="2578018"/>
                </a:cubicBezTo>
                <a:cubicBezTo>
                  <a:pt x="1926535" y="2537585"/>
                  <a:pt x="1919597" y="2563912"/>
                  <a:pt x="1982183" y="2501326"/>
                </a:cubicBezTo>
                <a:cubicBezTo>
                  <a:pt x="1992015" y="2491494"/>
                  <a:pt x="2000704" y="2480366"/>
                  <a:pt x="2011680" y="2471829"/>
                </a:cubicBezTo>
                <a:cubicBezTo>
                  <a:pt x="2018622" y="2466430"/>
                  <a:pt x="2027590" y="2464302"/>
                  <a:pt x="2035277" y="2460031"/>
                </a:cubicBezTo>
                <a:cubicBezTo>
                  <a:pt x="2045300" y="2454463"/>
                  <a:pt x="2054751" y="2447902"/>
                  <a:pt x="2064774" y="2442333"/>
                </a:cubicBezTo>
                <a:cubicBezTo>
                  <a:pt x="2072461" y="2438062"/>
                  <a:pt x="2080736" y="2434897"/>
                  <a:pt x="2088371" y="2430534"/>
                </a:cubicBezTo>
                <a:cubicBezTo>
                  <a:pt x="2109021" y="2418734"/>
                  <a:pt x="2150131" y="2383762"/>
                  <a:pt x="2159163" y="2377440"/>
                </a:cubicBezTo>
                <a:cubicBezTo>
                  <a:pt x="2180168" y="2362737"/>
                  <a:pt x="2203192" y="2351047"/>
                  <a:pt x="2224056" y="2336144"/>
                </a:cubicBezTo>
                <a:cubicBezTo>
                  <a:pt x="2230845" y="2331295"/>
                  <a:pt x="2234965" y="2323295"/>
                  <a:pt x="2241754" y="2318446"/>
                </a:cubicBezTo>
                <a:cubicBezTo>
                  <a:pt x="2248910" y="2313334"/>
                  <a:pt x="2258260" y="2311848"/>
                  <a:pt x="2265352" y="2306647"/>
                </a:cubicBezTo>
                <a:cubicBezTo>
                  <a:pt x="2349013" y="2245296"/>
                  <a:pt x="2299507" y="2261237"/>
                  <a:pt x="2353842" y="2247654"/>
                </a:cubicBezTo>
                <a:cubicBezTo>
                  <a:pt x="2377846" y="2211649"/>
                  <a:pt x="2351859" y="2244913"/>
                  <a:pt x="2406936" y="2206358"/>
                </a:cubicBezTo>
                <a:cubicBezTo>
                  <a:pt x="2413771" y="2201574"/>
                  <a:pt x="2417749" y="2193371"/>
                  <a:pt x="2424634" y="2188660"/>
                </a:cubicBezTo>
                <a:cubicBezTo>
                  <a:pt x="2616415" y="2057443"/>
                  <a:pt x="2459341" y="2162459"/>
                  <a:pt x="2548521" y="2117868"/>
                </a:cubicBezTo>
                <a:cubicBezTo>
                  <a:pt x="2589029" y="2097614"/>
                  <a:pt x="2538807" y="2111551"/>
                  <a:pt x="2595716" y="2100170"/>
                </a:cubicBezTo>
                <a:cubicBezTo>
                  <a:pt x="2630463" y="2082796"/>
                  <a:pt x="2635748" y="2079026"/>
                  <a:pt x="2684206" y="2064774"/>
                </a:cubicBezTo>
                <a:cubicBezTo>
                  <a:pt x="2695681" y="2061399"/>
                  <a:pt x="2707714" y="2060196"/>
                  <a:pt x="2719602" y="2058875"/>
                </a:cubicBezTo>
                <a:cubicBezTo>
                  <a:pt x="2760831" y="2054294"/>
                  <a:pt x="2802193" y="2051009"/>
                  <a:pt x="2843489" y="2047076"/>
                </a:cubicBezTo>
                <a:lnTo>
                  <a:pt x="3144356" y="2052975"/>
                </a:lnTo>
                <a:cubicBezTo>
                  <a:pt x="3156886" y="2053407"/>
                  <a:pt x="3206867" y="2062748"/>
                  <a:pt x="3221047" y="2064774"/>
                </a:cubicBezTo>
                <a:cubicBezTo>
                  <a:pt x="3310906" y="2077611"/>
                  <a:pt x="3294618" y="2075217"/>
                  <a:pt x="3374431" y="2082472"/>
                </a:cubicBezTo>
                <a:cubicBezTo>
                  <a:pt x="3480966" y="2109107"/>
                  <a:pt x="3351351" y="2078035"/>
                  <a:pt x="3527814" y="2111969"/>
                </a:cubicBezTo>
                <a:cubicBezTo>
                  <a:pt x="3543738" y="2115031"/>
                  <a:pt x="3559153" y="2120369"/>
                  <a:pt x="3575009" y="2123767"/>
                </a:cubicBezTo>
                <a:lnTo>
                  <a:pt x="3858178" y="2182761"/>
                </a:lnTo>
                <a:cubicBezTo>
                  <a:pt x="3889549" y="2189133"/>
                  <a:pt x="3921787" y="2191665"/>
                  <a:pt x="3952567" y="2200459"/>
                </a:cubicBezTo>
                <a:cubicBezTo>
                  <a:pt x="3990853" y="2211398"/>
                  <a:pt x="4026881" y="2229163"/>
                  <a:pt x="4064655" y="2241755"/>
                </a:cubicBezTo>
                <a:cubicBezTo>
                  <a:pt x="4132762" y="2264457"/>
                  <a:pt x="4130024" y="2251497"/>
                  <a:pt x="4194441" y="2288949"/>
                </a:cubicBezTo>
                <a:cubicBezTo>
                  <a:pt x="4194487" y="2288976"/>
                  <a:pt x="4571955" y="2524897"/>
                  <a:pt x="4572000" y="2524924"/>
                </a:cubicBezTo>
                <a:cubicBezTo>
                  <a:pt x="4647785" y="2569755"/>
                  <a:pt x="4725517" y="2611211"/>
                  <a:pt x="4802074" y="2654709"/>
                </a:cubicBezTo>
                <a:cubicBezTo>
                  <a:pt x="4826143" y="2668384"/>
                  <a:pt x="4903396" y="2717356"/>
                  <a:pt x="4908263" y="2719602"/>
                </a:cubicBezTo>
                <a:cubicBezTo>
                  <a:pt x="4933827" y="2731401"/>
                  <a:pt x="4958028" y="2746771"/>
                  <a:pt x="4984954" y="2754998"/>
                </a:cubicBezTo>
                <a:cubicBezTo>
                  <a:pt x="5110960" y="2793500"/>
                  <a:pt x="5145095" y="2785401"/>
                  <a:pt x="5279922" y="2790395"/>
                </a:cubicBezTo>
                <a:lnTo>
                  <a:pt x="5421507" y="2778596"/>
                </a:lnTo>
                <a:cubicBezTo>
                  <a:pt x="5514890" y="2734027"/>
                  <a:pt x="5555082" y="2648819"/>
                  <a:pt x="5586689" y="2560320"/>
                </a:cubicBezTo>
                <a:cubicBezTo>
                  <a:pt x="5613045" y="2486523"/>
                  <a:pt x="5636209" y="2411564"/>
                  <a:pt x="5657481" y="2336144"/>
                </a:cubicBezTo>
                <a:cubicBezTo>
                  <a:pt x="5679491" y="2258110"/>
                  <a:pt x="5695903" y="2178596"/>
                  <a:pt x="5716474" y="2100170"/>
                </a:cubicBezTo>
                <a:cubicBezTo>
                  <a:pt x="5734729" y="2030572"/>
                  <a:pt x="5767784" y="1919584"/>
                  <a:pt x="5793166" y="1852397"/>
                </a:cubicBezTo>
                <a:cubicBezTo>
                  <a:pt x="5811235" y="1804569"/>
                  <a:pt x="5837734" y="1759863"/>
                  <a:pt x="5852160" y="1710813"/>
                </a:cubicBezTo>
                <a:cubicBezTo>
                  <a:pt x="5877197" y="1625688"/>
                  <a:pt x="5911153" y="1451241"/>
                  <a:pt x="5911153" y="1451241"/>
                </a:cubicBezTo>
                <a:cubicBezTo>
                  <a:pt x="5909187" y="1384382"/>
                  <a:pt x="5913384" y="1317055"/>
                  <a:pt x="5905254" y="1250663"/>
                </a:cubicBezTo>
                <a:cubicBezTo>
                  <a:pt x="5901475" y="1219801"/>
                  <a:pt x="5887087" y="1191127"/>
                  <a:pt x="5875757" y="1162173"/>
                </a:cubicBezTo>
                <a:cubicBezTo>
                  <a:pt x="5858405" y="1117830"/>
                  <a:pt x="5821267" y="1065597"/>
                  <a:pt x="5793166" y="1032387"/>
                </a:cubicBezTo>
                <a:cubicBezTo>
                  <a:pt x="5771610" y="1006912"/>
                  <a:pt x="5745389" y="985761"/>
                  <a:pt x="5722374" y="961595"/>
                </a:cubicBezTo>
                <a:cubicBezTo>
                  <a:pt x="5609743" y="843332"/>
                  <a:pt x="5760894" y="977516"/>
                  <a:pt x="5539494" y="808211"/>
                </a:cubicBezTo>
                <a:cubicBezTo>
                  <a:pt x="5517293" y="791234"/>
                  <a:pt x="5497932" y="770505"/>
                  <a:pt x="5474601" y="755117"/>
                </a:cubicBezTo>
                <a:cubicBezTo>
                  <a:pt x="5405344" y="709437"/>
                  <a:pt x="5329618" y="673717"/>
                  <a:pt x="5262224" y="625331"/>
                </a:cubicBezTo>
                <a:lnTo>
                  <a:pt x="5032149" y="460149"/>
                </a:lnTo>
                <a:cubicBezTo>
                  <a:pt x="5025437" y="455195"/>
                  <a:pt x="5021267" y="447262"/>
                  <a:pt x="5014451" y="442451"/>
                </a:cubicBezTo>
                <a:cubicBezTo>
                  <a:pt x="4905605" y="365619"/>
                  <a:pt x="4756227" y="261078"/>
                  <a:pt x="4630993" y="212376"/>
                </a:cubicBezTo>
                <a:cubicBezTo>
                  <a:pt x="4503638" y="162849"/>
                  <a:pt x="4520696" y="166536"/>
                  <a:pt x="4371422" y="123886"/>
                </a:cubicBezTo>
                <a:cubicBezTo>
                  <a:pt x="4299013" y="103198"/>
                  <a:pt x="4165720" y="66540"/>
                  <a:pt x="4082353" y="53094"/>
                </a:cubicBezTo>
                <a:cubicBezTo>
                  <a:pt x="3857541" y="16834"/>
                  <a:pt x="3838779" y="18589"/>
                  <a:pt x="3628103" y="0"/>
                </a:cubicBezTo>
                <a:lnTo>
                  <a:pt x="3067664" y="11798"/>
                </a:lnTo>
                <a:lnTo>
                  <a:pt x="2684206" y="17698"/>
                </a:lnTo>
                <a:cubicBezTo>
                  <a:pt x="2556311" y="21633"/>
                  <a:pt x="2428497" y="28137"/>
                  <a:pt x="2300748" y="35396"/>
                </a:cubicBezTo>
                <a:cubicBezTo>
                  <a:pt x="2255422" y="37971"/>
                  <a:pt x="2210305" y="43425"/>
                  <a:pt x="2165063" y="47195"/>
                </a:cubicBezTo>
                <a:lnTo>
                  <a:pt x="2088371" y="53094"/>
                </a:lnTo>
                <a:cubicBezTo>
                  <a:pt x="1992629" y="77029"/>
                  <a:pt x="1797042" y="125017"/>
                  <a:pt x="1752108" y="147484"/>
                </a:cubicBezTo>
                <a:cubicBezTo>
                  <a:pt x="1546631" y="250220"/>
                  <a:pt x="1757970" y="148341"/>
                  <a:pt x="1581027" y="224175"/>
                </a:cubicBezTo>
                <a:cubicBezTo>
                  <a:pt x="1521272" y="249785"/>
                  <a:pt x="1549288" y="244834"/>
                  <a:pt x="1492536" y="265471"/>
                </a:cubicBezTo>
                <a:cubicBezTo>
                  <a:pt x="1484916" y="268242"/>
                  <a:pt x="1476805" y="269404"/>
                  <a:pt x="1468939" y="271370"/>
                </a:cubicBezTo>
                <a:cubicBezTo>
                  <a:pt x="1461073" y="275303"/>
                  <a:pt x="1453576" y="280081"/>
                  <a:pt x="1445342" y="283169"/>
                </a:cubicBezTo>
                <a:cubicBezTo>
                  <a:pt x="1437750" y="286016"/>
                  <a:pt x="1429540" y="286841"/>
                  <a:pt x="1421744" y="289068"/>
                </a:cubicBezTo>
                <a:cubicBezTo>
                  <a:pt x="1368160" y="304377"/>
                  <a:pt x="1457380" y="283120"/>
                  <a:pt x="1368650" y="300867"/>
                </a:cubicBezTo>
                <a:cubicBezTo>
                  <a:pt x="1344266" y="305744"/>
                  <a:pt x="1337090" y="311221"/>
                  <a:pt x="1309656" y="312665"/>
                </a:cubicBezTo>
                <a:cubicBezTo>
                  <a:pt x="1284128" y="314009"/>
                  <a:pt x="1253613" y="295950"/>
                  <a:pt x="1232965" y="294967"/>
                </a:cubicBezTo>
                <a:close/>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31172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Microarray</a:t>
            </a:r>
            <a:r>
              <a:rPr lang="nb-NO" dirty="0" smtClean="0"/>
              <a:t> (</a:t>
            </a:r>
            <a:r>
              <a:rPr lang="nb-NO" dirty="0" err="1" smtClean="0"/>
              <a:t>aCGH</a:t>
            </a:r>
            <a:r>
              <a:rPr lang="nb-NO" dirty="0" smtClean="0"/>
              <a:t> / SNP matrise)</a:t>
            </a:r>
            <a:endParaRPr lang="nb-NO" dirty="0"/>
          </a:p>
        </p:txBody>
      </p:sp>
      <p:sp>
        <p:nvSpPr>
          <p:cNvPr id="3" name="Plassholder for innhold 2"/>
          <p:cNvSpPr>
            <a:spLocks noGrp="1"/>
          </p:cNvSpPr>
          <p:nvPr>
            <p:ph idx="1"/>
          </p:nvPr>
        </p:nvSpPr>
        <p:spPr/>
        <p:txBody>
          <a:bodyPr/>
          <a:lstStyle/>
          <a:p>
            <a:r>
              <a:rPr lang="nb-NO" dirty="0" smtClean="0"/>
              <a:t>Kopitallsanalyse (CNV)</a:t>
            </a:r>
          </a:p>
          <a:p>
            <a:r>
              <a:rPr lang="nb-NO" dirty="0" smtClean="0"/>
              <a:t>Oppløsning </a:t>
            </a:r>
            <a:r>
              <a:rPr lang="nb-NO" dirty="0" err="1" smtClean="0"/>
              <a:t>ca</a:t>
            </a:r>
            <a:r>
              <a:rPr lang="nb-NO" dirty="0" smtClean="0"/>
              <a:t> 25 kb (hele gener +)</a:t>
            </a:r>
          </a:p>
          <a:p>
            <a:endParaRPr lang="nb-NO" dirty="0"/>
          </a:p>
        </p:txBody>
      </p:sp>
      <p:pic>
        <p:nvPicPr>
          <p:cNvPr id="2052" name="Picture 4" descr="Comparative-genome-hybridization-CGH-microarray-Karampetsou-et-al-20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8306" y="3286615"/>
            <a:ext cx="4437856" cy="3185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5511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7052</TotalTime>
  <Words>784</Words>
  <Application>Microsoft Office PowerPoint</Application>
  <PresentationFormat>Widescreen</PresentationFormat>
  <Paragraphs>167</Paragraphs>
  <Slides>41</Slides>
  <Notes>0</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41</vt:i4>
      </vt:variant>
    </vt:vector>
  </HeadingPairs>
  <TitlesOfParts>
    <vt:vector size="45" baseType="lpstr">
      <vt:lpstr>Arial</vt:lpstr>
      <vt:lpstr>Calibri</vt:lpstr>
      <vt:lpstr>Calibri Light</vt:lpstr>
      <vt:lpstr>Office-tema</vt:lpstr>
      <vt:lpstr>Genetisk testing: hva gjøres og hva kan finnes? </vt:lpstr>
      <vt:lpstr>Oversikt</vt:lpstr>
      <vt:lpstr>DNA</vt:lpstr>
      <vt:lpstr>Karotyping / kromosom us / FISH</vt:lpstr>
      <vt:lpstr>Karotyping / kromosom us / FISH</vt:lpstr>
      <vt:lpstr>Karotyping / kromosom us / FISH</vt:lpstr>
      <vt:lpstr>Karotyping / kromosom us / FISH</vt:lpstr>
      <vt:lpstr>Microarray (aCGH / SNP matrise)</vt:lpstr>
      <vt:lpstr>Microarray (aCGH / SNP matrise)</vt:lpstr>
      <vt:lpstr>Microarray (aCGH / SNP matrise)</vt:lpstr>
      <vt:lpstr>MLPA</vt:lpstr>
      <vt:lpstr>MLPA</vt:lpstr>
      <vt:lpstr>MLPA</vt:lpstr>
      <vt:lpstr>STR – short tandem repeat</vt:lpstr>
      <vt:lpstr>STR – Fragil X</vt:lpstr>
      <vt:lpstr>STR – Fragil X</vt:lpstr>
      <vt:lpstr>DNA sekvensering</vt:lpstr>
      <vt:lpstr>DNA sekvensering</vt:lpstr>
      <vt:lpstr>DNA sekvensering - Sanger</vt:lpstr>
      <vt:lpstr>DNA sekvensering - NGS</vt:lpstr>
      <vt:lpstr>Fysiske paneler</vt:lpstr>
      <vt:lpstr>Eksomsekvensering</vt:lpstr>
      <vt:lpstr>Eksomsekvensering</vt:lpstr>
      <vt:lpstr>Eksomsekvensering</vt:lpstr>
      <vt:lpstr>Eksomsekvensering</vt:lpstr>
      <vt:lpstr>Eksomsekvensering</vt:lpstr>
      <vt:lpstr>Genomsekvensering</vt:lpstr>
      <vt:lpstr>Genomsekvensering</vt:lpstr>
      <vt:lpstr>Genomsekvensering - eksempel</vt:lpstr>
      <vt:lpstr>Alt er negativt </vt:lpstr>
      <vt:lpstr>Sterk klinisk mistanke</vt:lpstr>
      <vt:lpstr>Sterk klinisk mistanke</vt:lpstr>
      <vt:lpstr>RNA sekvensering</vt:lpstr>
      <vt:lpstr>RNA sekvensering</vt:lpstr>
      <vt:lpstr>Episignatur</vt:lpstr>
      <vt:lpstr>EpiSign</vt:lpstr>
      <vt:lpstr>OGM – Optical Genome Mapping</vt:lpstr>
      <vt:lpstr>Kan ikke noen bare finne opp en test som kan påvise alle mulige varianter???</vt:lpstr>
      <vt:lpstr>Long-read sequencing</vt:lpstr>
      <vt:lpstr>Long-read sequencing</vt:lpstr>
      <vt:lpstr>Long-read sequencing</vt:lpstr>
    </vt:vector>
  </TitlesOfParts>
  <Company>Helse Sør-Øst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Genetisk testing: hva gjøres og hva kan finnes?</dc:title>
  <dc:creator>Kristian Tveten</dc:creator>
  <cp:lastModifiedBy>Kristian Tveten</cp:lastModifiedBy>
  <cp:revision>86</cp:revision>
  <dcterms:created xsi:type="dcterms:W3CDTF">2024-09-23T08:18:34Z</dcterms:created>
  <dcterms:modified xsi:type="dcterms:W3CDTF">2024-10-13T09:15:55Z</dcterms:modified>
</cp:coreProperties>
</file>