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9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5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49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3687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264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094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0703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412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745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957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46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15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4947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9079A-0D78-4B73-95E6-BE8E62025C3E}" type="datetimeFigureOut">
              <a:rPr lang="nb-NO" smtClean="0"/>
              <a:t>11.10.2024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07914-AB79-4244-9261-0EFB121838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9377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err="1" smtClean="0"/>
              <a:t>Genstruktur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483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Genstruktur</a:t>
            </a:r>
            <a:endParaRPr lang="nb-NO" dirty="0"/>
          </a:p>
        </p:txBody>
      </p:sp>
      <p:pic>
        <p:nvPicPr>
          <p:cNvPr id="1026" name="Picture 2" descr="Eukaryotic Gene Structure | BioRender Science Templat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8"/>
          <a:stretch/>
        </p:blipFill>
        <p:spPr bwMode="auto">
          <a:xfrm>
            <a:off x="2667000" y="2118360"/>
            <a:ext cx="6858000" cy="236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182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Rett linje 71"/>
          <p:cNvCxnSpPr/>
          <p:nvPr/>
        </p:nvCxnSpPr>
        <p:spPr>
          <a:xfrm flipV="1">
            <a:off x="2900527" y="4514850"/>
            <a:ext cx="5076662" cy="65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Gen</a:t>
            </a:r>
            <a:endParaRPr lang="nb-NO" dirty="0"/>
          </a:p>
        </p:txBody>
      </p:sp>
      <p:pic>
        <p:nvPicPr>
          <p:cNvPr id="4" name="Picture 2" descr="Eukaryotic Gene Structure | BioRender Science Template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8"/>
          <a:stretch/>
        </p:blipFill>
        <p:spPr bwMode="auto">
          <a:xfrm>
            <a:off x="6259707" y="523516"/>
            <a:ext cx="2919689" cy="100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tt linje 4"/>
          <p:cNvCxnSpPr/>
          <p:nvPr/>
        </p:nvCxnSpPr>
        <p:spPr>
          <a:xfrm>
            <a:off x="1952686" y="2466914"/>
            <a:ext cx="70969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5"/>
          <p:cNvSpPr/>
          <p:nvPr/>
        </p:nvSpPr>
        <p:spPr>
          <a:xfrm>
            <a:off x="4273099" y="232213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2</a:t>
            </a:r>
            <a:endParaRPr lang="nb-NO" sz="1400" dirty="0"/>
          </a:p>
        </p:txBody>
      </p:sp>
      <p:sp>
        <p:nvSpPr>
          <p:cNvPr id="7" name="Rektangel 6"/>
          <p:cNvSpPr/>
          <p:nvPr/>
        </p:nvSpPr>
        <p:spPr>
          <a:xfrm>
            <a:off x="5827579" y="232213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3</a:t>
            </a:r>
            <a:endParaRPr lang="nb-NO" sz="1400" dirty="0"/>
          </a:p>
        </p:txBody>
      </p:sp>
      <p:sp>
        <p:nvSpPr>
          <p:cNvPr id="8" name="Rektangel 7"/>
          <p:cNvSpPr/>
          <p:nvPr/>
        </p:nvSpPr>
        <p:spPr>
          <a:xfrm>
            <a:off x="7382059" y="232213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4</a:t>
            </a:r>
            <a:endParaRPr lang="nb-NO" sz="1400" dirty="0"/>
          </a:p>
        </p:txBody>
      </p:sp>
      <p:sp>
        <p:nvSpPr>
          <p:cNvPr id="17" name="Rektangel 16"/>
          <p:cNvSpPr/>
          <p:nvPr/>
        </p:nvSpPr>
        <p:spPr>
          <a:xfrm>
            <a:off x="2718619" y="232213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1</a:t>
            </a:r>
            <a:endParaRPr lang="nb-NO" sz="1400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1874854" y="2189915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5’UTR</a:t>
            </a:r>
            <a:endParaRPr lang="nb-NO" sz="1200" dirty="0"/>
          </a:p>
        </p:txBody>
      </p:sp>
      <p:sp>
        <p:nvSpPr>
          <p:cNvPr id="22" name="TekstSylinder 21"/>
          <p:cNvSpPr txBox="1"/>
          <p:nvPr/>
        </p:nvSpPr>
        <p:spPr>
          <a:xfrm>
            <a:off x="8567673" y="2189915"/>
            <a:ext cx="559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3</a:t>
            </a:r>
            <a:r>
              <a:rPr lang="nb-NO" sz="1200" dirty="0" smtClean="0"/>
              <a:t>’UTR</a:t>
            </a:r>
            <a:endParaRPr lang="nb-NO" sz="1200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5221263" y="1801801"/>
            <a:ext cx="6263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err="1" smtClean="0"/>
              <a:t>Introns</a:t>
            </a:r>
            <a:endParaRPr lang="nb-NO" sz="1200" dirty="0"/>
          </a:p>
        </p:txBody>
      </p:sp>
      <p:cxnSp>
        <p:nvCxnSpPr>
          <p:cNvPr id="25" name="Rett pilkobling 24"/>
          <p:cNvCxnSpPr>
            <a:stCxn id="23" idx="1"/>
          </p:cNvCxnSpPr>
          <p:nvPr/>
        </p:nvCxnSpPr>
        <p:spPr>
          <a:xfrm flipH="1">
            <a:off x="3987964" y="1940301"/>
            <a:ext cx="1233299" cy="381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pilkobling 26"/>
          <p:cNvCxnSpPr>
            <a:stCxn id="23" idx="2"/>
          </p:cNvCxnSpPr>
          <p:nvPr/>
        </p:nvCxnSpPr>
        <p:spPr>
          <a:xfrm>
            <a:off x="5534458" y="2078800"/>
            <a:ext cx="0" cy="276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kobling 28"/>
          <p:cNvCxnSpPr>
            <a:stCxn id="23" idx="3"/>
          </p:cNvCxnSpPr>
          <p:nvPr/>
        </p:nvCxnSpPr>
        <p:spPr>
          <a:xfrm>
            <a:off x="5847653" y="1940301"/>
            <a:ext cx="1213875" cy="381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/>
          <p:nvPr/>
        </p:nvCxnSpPr>
        <p:spPr>
          <a:xfrm>
            <a:off x="1963010" y="3387922"/>
            <a:ext cx="709692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ktangel 41"/>
          <p:cNvSpPr/>
          <p:nvPr/>
        </p:nvSpPr>
        <p:spPr>
          <a:xfrm>
            <a:off x="4283423" y="3243142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2</a:t>
            </a:r>
            <a:endParaRPr lang="nb-NO" sz="1400" dirty="0"/>
          </a:p>
        </p:txBody>
      </p:sp>
      <p:sp>
        <p:nvSpPr>
          <p:cNvPr id="43" name="Rektangel 42"/>
          <p:cNvSpPr/>
          <p:nvPr/>
        </p:nvSpPr>
        <p:spPr>
          <a:xfrm>
            <a:off x="5837903" y="3243142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3</a:t>
            </a:r>
            <a:endParaRPr lang="nb-NO" sz="1400" dirty="0"/>
          </a:p>
        </p:txBody>
      </p:sp>
      <p:sp>
        <p:nvSpPr>
          <p:cNvPr id="44" name="Rektangel 43"/>
          <p:cNvSpPr/>
          <p:nvPr/>
        </p:nvSpPr>
        <p:spPr>
          <a:xfrm>
            <a:off x="7392383" y="3243142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4</a:t>
            </a:r>
            <a:endParaRPr lang="nb-NO" sz="1400" dirty="0"/>
          </a:p>
        </p:txBody>
      </p:sp>
      <p:sp>
        <p:nvSpPr>
          <p:cNvPr id="45" name="Rektangel 44"/>
          <p:cNvSpPr/>
          <p:nvPr/>
        </p:nvSpPr>
        <p:spPr>
          <a:xfrm>
            <a:off x="2728943" y="3243142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1</a:t>
            </a:r>
            <a:endParaRPr lang="nb-NO" sz="1400" dirty="0"/>
          </a:p>
        </p:txBody>
      </p:sp>
      <p:cxnSp>
        <p:nvCxnSpPr>
          <p:cNvPr id="53" name="Rett pilkobling 52"/>
          <p:cNvCxnSpPr/>
          <p:nvPr/>
        </p:nvCxnSpPr>
        <p:spPr>
          <a:xfrm>
            <a:off x="5534458" y="2831690"/>
            <a:ext cx="0" cy="2792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kstSylinder 64"/>
          <p:cNvSpPr txBox="1"/>
          <p:nvPr/>
        </p:nvSpPr>
        <p:spPr>
          <a:xfrm>
            <a:off x="5630196" y="2786640"/>
            <a:ext cx="1154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Transkripsjon</a:t>
            </a:r>
            <a:endParaRPr lang="nb-NO" sz="1400" dirty="0"/>
          </a:p>
        </p:txBody>
      </p:sp>
      <p:cxnSp>
        <p:nvCxnSpPr>
          <p:cNvPr id="66" name="Rett pilkobling 65"/>
          <p:cNvCxnSpPr/>
          <p:nvPr/>
        </p:nvCxnSpPr>
        <p:spPr>
          <a:xfrm>
            <a:off x="5534458" y="3770915"/>
            <a:ext cx="0" cy="2792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Sylinder 66"/>
          <p:cNvSpPr txBox="1"/>
          <p:nvPr/>
        </p:nvSpPr>
        <p:spPr>
          <a:xfrm>
            <a:off x="5630196" y="3725865"/>
            <a:ext cx="825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Spleising</a:t>
            </a:r>
            <a:endParaRPr lang="nb-NO" sz="1400" dirty="0"/>
          </a:p>
        </p:txBody>
      </p:sp>
      <p:sp>
        <p:nvSpPr>
          <p:cNvPr id="68" name="Rektangel 67"/>
          <p:cNvSpPr/>
          <p:nvPr/>
        </p:nvSpPr>
        <p:spPr>
          <a:xfrm>
            <a:off x="4554887" y="437158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2</a:t>
            </a:r>
            <a:endParaRPr lang="nb-NO" sz="1400" dirty="0"/>
          </a:p>
        </p:txBody>
      </p:sp>
      <p:sp>
        <p:nvSpPr>
          <p:cNvPr id="69" name="Rektangel 68"/>
          <p:cNvSpPr/>
          <p:nvPr/>
        </p:nvSpPr>
        <p:spPr>
          <a:xfrm>
            <a:off x="5547392" y="437158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3</a:t>
            </a:r>
            <a:endParaRPr lang="nb-NO" sz="1400" dirty="0"/>
          </a:p>
        </p:txBody>
      </p:sp>
      <p:sp>
        <p:nvSpPr>
          <p:cNvPr id="70" name="Rektangel 69"/>
          <p:cNvSpPr/>
          <p:nvPr/>
        </p:nvSpPr>
        <p:spPr>
          <a:xfrm>
            <a:off x="6544646" y="437158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4</a:t>
            </a:r>
            <a:endParaRPr lang="nb-NO" sz="1400" dirty="0"/>
          </a:p>
        </p:txBody>
      </p:sp>
      <p:sp>
        <p:nvSpPr>
          <p:cNvPr id="71" name="Rektangel 70"/>
          <p:cNvSpPr/>
          <p:nvPr/>
        </p:nvSpPr>
        <p:spPr>
          <a:xfrm>
            <a:off x="3560845" y="4371584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1</a:t>
            </a:r>
            <a:endParaRPr lang="nb-NO" sz="1400" dirty="0"/>
          </a:p>
        </p:txBody>
      </p:sp>
      <p:sp>
        <p:nvSpPr>
          <p:cNvPr id="75" name="Ellipse 74"/>
          <p:cNvSpPr/>
          <p:nvPr/>
        </p:nvSpPr>
        <p:spPr>
          <a:xfrm>
            <a:off x="1869112" y="3291340"/>
            <a:ext cx="182880" cy="19316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TekstSylinder 75"/>
          <p:cNvSpPr txBox="1"/>
          <p:nvPr/>
        </p:nvSpPr>
        <p:spPr>
          <a:xfrm>
            <a:off x="8979064" y="3249863"/>
            <a:ext cx="8386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50" dirty="0" smtClean="0"/>
              <a:t>AAAAAAAA</a:t>
            </a:r>
            <a:endParaRPr lang="nb-NO" sz="1050" dirty="0"/>
          </a:p>
        </p:txBody>
      </p:sp>
      <p:sp>
        <p:nvSpPr>
          <p:cNvPr id="77" name="TekstSylinder 76"/>
          <p:cNvSpPr txBox="1"/>
          <p:nvPr/>
        </p:nvSpPr>
        <p:spPr>
          <a:xfrm>
            <a:off x="1736705" y="3049980"/>
            <a:ext cx="4010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 err="1" smtClean="0"/>
              <a:t>Cap</a:t>
            </a:r>
            <a:endParaRPr lang="nb-NO" sz="1100" dirty="0"/>
          </a:p>
        </p:txBody>
      </p:sp>
      <p:sp>
        <p:nvSpPr>
          <p:cNvPr id="78" name="TekstSylinder 77"/>
          <p:cNvSpPr txBox="1"/>
          <p:nvPr/>
        </p:nvSpPr>
        <p:spPr>
          <a:xfrm>
            <a:off x="8963033" y="3004338"/>
            <a:ext cx="8707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 err="1" smtClean="0"/>
              <a:t>Poly</a:t>
            </a:r>
            <a:r>
              <a:rPr lang="nb-NO" sz="1100" dirty="0" smtClean="0"/>
              <a:t>(A) hale</a:t>
            </a:r>
            <a:endParaRPr lang="nb-NO" sz="1100" dirty="0"/>
          </a:p>
        </p:txBody>
      </p:sp>
      <p:sp>
        <p:nvSpPr>
          <p:cNvPr id="79" name="TekstSylinder 78"/>
          <p:cNvSpPr txBox="1"/>
          <p:nvPr/>
        </p:nvSpPr>
        <p:spPr>
          <a:xfrm>
            <a:off x="7888420" y="4384045"/>
            <a:ext cx="8386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50" dirty="0" smtClean="0"/>
              <a:t>AAAAAAAA</a:t>
            </a:r>
            <a:endParaRPr lang="nb-NO" sz="1050" dirty="0"/>
          </a:p>
        </p:txBody>
      </p:sp>
      <p:sp>
        <p:nvSpPr>
          <p:cNvPr id="80" name="Ellipse 79"/>
          <p:cNvSpPr/>
          <p:nvPr/>
        </p:nvSpPr>
        <p:spPr>
          <a:xfrm>
            <a:off x="2818296" y="4424815"/>
            <a:ext cx="182880" cy="19316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/>
          <p:cNvSpPr/>
          <p:nvPr/>
        </p:nvSpPr>
        <p:spPr>
          <a:xfrm>
            <a:off x="838200" y="4819773"/>
            <a:ext cx="10459065" cy="271370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b-NO" dirty="0" smtClean="0"/>
              <a:t>Kjernemembran</a:t>
            </a:r>
            <a:endParaRPr lang="nb-NO" dirty="0"/>
          </a:p>
        </p:txBody>
      </p:sp>
      <p:cxnSp>
        <p:nvCxnSpPr>
          <p:cNvPr id="82" name="Rett pilkobling 81"/>
          <p:cNvCxnSpPr/>
          <p:nvPr/>
        </p:nvCxnSpPr>
        <p:spPr>
          <a:xfrm>
            <a:off x="5545487" y="4749224"/>
            <a:ext cx="0" cy="6368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/>
          <p:cNvCxnSpPr/>
          <p:nvPr/>
        </p:nvCxnSpPr>
        <p:spPr>
          <a:xfrm flipV="1">
            <a:off x="2900527" y="5740779"/>
            <a:ext cx="5076662" cy="65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ktangel 84"/>
          <p:cNvSpPr/>
          <p:nvPr/>
        </p:nvSpPr>
        <p:spPr>
          <a:xfrm>
            <a:off x="4554887" y="5597513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2</a:t>
            </a:r>
            <a:endParaRPr lang="nb-NO" sz="1400" dirty="0"/>
          </a:p>
        </p:txBody>
      </p:sp>
      <p:sp>
        <p:nvSpPr>
          <p:cNvPr id="86" name="Rektangel 85"/>
          <p:cNvSpPr/>
          <p:nvPr/>
        </p:nvSpPr>
        <p:spPr>
          <a:xfrm>
            <a:off x="5547392" y="5597513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3</a:t>
            </a:r>
            <a:endParaRPr lang="nb-NO" sz="1400" dirty="0"/>
          </a:p>
        </p:txBody>
      </p:sp>
      <p:sp>
        <p:nvSpPr>
          <p:cNvPr id="87" name="Rektangel 86"/>
          <p:cNvSpPr/>
          <p:nvPr/>
        </p:nvSpPr>
        <p:spPr>
          <a:xfrm>
            <a:off x="6544646" y="5597513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4</a:t>
            </a:r>
            <a:endParaRPr lang="nb-NO" sz="1400" dirty="0"/>
          </a:p>
        </p:txBody>
      </p:sp>
      <p:sp>
        <p:nvSpPr>
          <p:cNvPr id="88" name="Rektangel 87"/>
          <p:cNvSpPr/>
          <p:nvPr/>
        </p:nvSpPr>
        <p:spPr>
          <a:xfrm>
            <a:off x="3560845" y="5597513"/>
            <a:ext cx="990600" cy="28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dirty="0" err="1" smtClean="0"/>
              <a:t>Exon</a:t>
            </a:r>
            <a:r>
              <a:rPr lang="nb-NO" sz="1400" dirty="0" smtClean="0"/>
              <a:t> 1</a:t>
            </a:r>
            <a:endParaRPr lang="nb-NO" sz="1400" dirty="0"/>
          </a:p>
        </p:txBody>
      </p:sp>
      <p:sp>
        <p:nvSpPr>
          <p:cNvPr id="89" name="TekstSylinder 88"/>
          <p:cNvSpPr txBox="1"/>
          <p:nvPr/>
        </p:nvSpPr>
        <p:spPr>
          <a:xfrm>
            <a:off x="7888420" y="5609974"/>
            <a:ext cx="8386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050" dirty="0" smtClean="0"/>
              <a:t>AAAAAAAA</a:t>
            </a:r>
            <a:endParaRPr lang="nb-NO" sz="1050" dirty="0"/>
          </a:p>
        </p:txBody>
      </p:sp>
      <p:sp>
        <p:nvSpPr>
          <p:cNvPr id="90" name="Ellipse 89"/>
          <p:cNvSpPr/>
          <p:nvPr/>
        </p:nvSpPr>
        <p:spPr>
          <a:xfrm>
            <a:off x="2818296" y="5650744"/>
            <a:ext cx="182880" cy="19316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91" name="Rett pilkobling 90"/>
          <p:cNvCxnSpPr/>
          <p:nvPr/>
        </p:nvCxnSpPr>
        <p:spPr>
          <a:xfrm>
            <a:off x="5545487" y="6041183"/>
            <a:ext cx="0" cy="2792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kstSylinder 91"/>
          <p:cNvSpPr txBox="1"/>
          <p:nvPr/>
        </p:nvSpPr>
        <p:spPr>
          <a:xfrm>
            <a:off x="5132553" y="6386634"/>
            <a:ext cx="10034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Translasjon</a:t>
            </a:r>
            <a:endParaRPr lang="nb-NO" sz="1400" dirty="0"/>
          </a:p>
        </p:txBody>
      </p:sp>
      <p:sp>
        <p:nvSpPr>
          <p:cNvPr id="93" name="TekstSylinder 92"/>
          <p:cNvSpPr txBox="1"/>
          <p:nvPr/>
        </p:nvSpPr>
        <p:spPr>
          <a:xfrm>
            <a:off x="418745" y="1964723"/>
            <a:ext cx="13580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nb-NO" dirty="0" smtClean="0"/>
              <a:t>Cellekjernen</a:t>
            </a:r>
            <a:endParaRPr lang="nb-NO" dirty="0"/>
          </a:p>
        </p:txBody>
      </p:sp>
      <p:sp>
        <p:nvSpPr>
          <p:cNvPr id="94" name="TekstSylinder 93"/>
          <p:cNvSpPr txBox="1"/>
          <p:nvPr/>
        </p:nvSpPr>
        <p:spPr>
          <a:xfrm>
            <a:off x="418745" y="5748678"/>
            <a:ext cx="87447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nb-NO" dirty="0" err="1" smtClean="0"/>
              <a:t>Cytosol</a:t>
            </a:r>
            <a:endParaRPr lang="nb-NO" dirty="0"/>
          </a:p>
        </p:txBody>
      </p:sp>
      <p:sp>
        <p:nvSpPr>
          <p:cNvPr id="95" name="TekstSylinder 94"/>
          <p:cNvSpPr txBox="1"/>
          <p:nvPr/>
        </p:nvSpPr>
        <p:spPr>
          <a:xfrm>
            <a:off x="10040315" y="2282248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Gen (DNA)</a:t>
            </a:r>
            <a:endParaRPr lang="nb-NO" dirty="0"/>
          </a:p>
        </p:txBody>
      </p:sp>
      <p:sp>
        <p:nvSpPr>
          <p:cNvPr id="96" name="TekstSylinder 95"/>
          <p:cNvSpPr txBox="1"/>
          <p:nvPr/>
        </p:nvSpPr>
        <p:spPr>
          <a:xfrm>
            <a:off x="10040314" y="3203255"/>
            <a:ext cx="115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pre-</a:t>
            </a:r>
            <a:r>
              <a:rPr lang="nb-NO" dirty="0" err="1" smtClean="0"/>
              <a:t>mRNA</a:t>
            </a:r>
            <a:endParaRPr lang="nb-NO" dirty="0"/>
          </a:p>
        </p:txBody>
      </p:sp>
      <p:sp>
        <p:nvSpPr>
          <p:cNvPr id="97" name="TekstSylinder 96"/>
          <p:cNvSpPr txBox="1"/>
          <p:nvPr/>
        </p:nvSpPr>
        <p:spPr>
          <a:xfrm>
            <a:off x="10040315" y="4330184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 smtClean="0"/>
              <a:t>mRNA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30506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Promoter / 5’UTR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DNA sekvens som binder proteiner for å initiere </a:t>
            </a:r>
            <a:r>
              <a:rPr lang="nb-NO" dirty="0" smtClean="0"/>
              <a:t>transkripsjon</a:t>
            </a:r>
            <a:endParaRPr lang="nb-NO" dirty="0" smtClean="0"/>
          </a:p>
          <a:p>
            <a:r>
              <a:rPr lang="nb-NO" dirty="0" smtClean="0"/>
              <a:t>Promoter typisk 100-1000 </a:t>
            </a:r>
            <a:r>
              <a:rPr lang="nb-NO" dirty="0" err="1" smtClean="0"/>
              <a:t>bp</a:t>
            </a:r>
            <a:endParaRPr lang="nb-NO" dirty="0" smtClean="0"/>
          </a:p>
          <a:p>
            <a:r>
              <a:rPr lang="nb-NO" dirty="0" smtClean="0"/>
              <a:t>Binder transkripsjonsfaktorer og RNA </a:t>
            </a:r>
            <a:r>
              <a:rPr lang="nb-NO" dirty="0" err="1" smtClean="0"/>
              <a:t>polymerase</a:t>
            </a:r>
            <a:endParaRPr lang="nb-NO" dirty="0" smtClean="0"/>
          </a:p>
          <a:p>
            <a:r>
              <a:rPr lang="nb-NO" dirty="0" smtClean="0"/>
              <a:t>Mutasjoner kan påvirke uttrykk av gener</a:t>
            </a:r>
          </a:p>
          <a:p>
            <a:r>
              <a:rPr lang="nb-NO" dirty="0" smtClean="0"/>
              <a:t>Distale </a:t>
            </a:r>
            <a:r>
              <a:rPr lang="nb-NO" dirty="0" err="1" smtClean="0"/>
              <a:t>enhancer</a:t>
            </a:r>
            <a:r>
              <a:rPr lang="nb-NO" dirty="0" smtClean="0"/>
              <a:t>/</a:t>
            </a:r>
            <a:r>
              <a:rPr lang="nb-NO" dirty="0" err="1" smtClean="0"/>
              <a:t>silencer</a:t>
            </a:r>
            <a:r>
              <a:rPr lang="nb-NO" dirty="0" smtClean="0"/>
              <a:t> elementer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4" name="Picture 2" descr="Eukaryotic Gene Structure | BioRender Science Template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8"/>
          <a:stretch/>
        </p:blipFill>
        <p:spPr bwMode="auto">
          <a:xfrm>
            <a:off x="6259707" y="523516"/>
            <a:ext cx="2919689" cy="100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ukaryotic Promo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878" y="4560779"/>
            <a:ext cx="3212957" cy="192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026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3’UTR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Post-</a:t>
            </a:r>
            <a:r>
              <a:rPr lang="nb-NO" dirty="0" err="1" smtClean="0"/>
              <a:t>transkripsjonell</a:t>
            </a:r>
            <a:r>
              <a:rPr lang="nb-NO" dirty="0" smtClean="0"/>
              <a:t> </a:t>
            </a:r>
            <a:r>
              <a:rPr lang="nb-NO" dirty="0" smtClean="0"/>
              <a:t>regulering av </a:t>
            </a:r>
            <a:r>
              <a:rPr lang="nb-NO" dirty="0" err="1" smtClean="0"/>
              <a:t>genekspresjon</a:t>
            </a:r>
            <a:endParaRPr lang="nb-NO" dirty="0" smtClean="0"/>
          </a:p>
          <a:p>
            <a:r>
              <a:rPr lang="nb-NO" dirty="0" err="1" smtClean="0"/>
              <a:t>mRNA</a:t>
            </a:r>
            <a:r>
              <a:rPr lang="nb-NO" dirty="0" smtClean="0"/>
              <a:t> lokalisering og stabilitet</a:t>
            </a:r>
          </a:p>
          <a:p>
            <a:r>
              <a:rPr lang="nb-NO" dirty="0" smtClean="0"/>
              <a:t>Translasjonseffektivitet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4866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97</Words>
  <Application>Microsoft Office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Genstruktur</vt:lpstr>
      <vt:lpstr>Genstruktur</vt:lpstr>
      <vt:lpstr>Gen</vt:lpstr>
      <vt:lpstr>Promoter / 5’UTR</vt:lpstr>
      <vt:lpstr>3’UTR</vt:lpstr>
    </vt:vector>
  </TitlesOfParts>
  <Company>Helse Sør-Øst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Genstruktur</dc:title>
  <dc:creator>Kristian Tveten</dc:creator>
  <cp:lastModifiedBy>Kristian Tveten</cp:lastModifiedBy>
  <cp:revision>9</cp:revision>
  <dcterms:created xsi:type="dcterms:W3CDTF">2024-10-02T06:43:47Z</dcterms:created>
  <dcterms:modified xsi:type="dcterms:W3CDTF">2024-10-11T05:57:52Z</dcterms:modified>
</cp:coreProperties>
</file>