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57" r:id="rId7"/>
    <p:sldId id="261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6429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33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76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81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06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97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803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317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827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42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870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B7751-59DF-4571-9ADF-B86C1413252C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6946B-F0D8-447D-AFDA-767D86A07D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552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Loss-</a:t>
            </a:r>
            <a:r>
              <a:rPr lang="nb-NO" dirty="0" err="1" smtClean="0"/>
              <a:t>of</a:t>
            </a:r>
            <a:r>
              <a:rPr lang="nb-NO" dirty="0" smtClean="0"/>
              <a:t>-</a:t>
            </a:r>
            <a:r>
              <a:rPr lang="nb-NO" dirty="0" err="1" smtClean="0"/>
              <a:t>function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(</a:t>
            </a:r>
            <a:r>
              <a:rPr lang="nb-NO" dirty="0" err="1" smtClean="0"/>
              <a:t>LoF</a:t>
            </a:r>
            <a:r>
              <a:rPr lang="nb-NO" dirty="0" smtClean="0"/>
              <a:t>)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35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 av mutasjoner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390486"/>
              </p:ext>
            </p:extLst>
          </p:nvPr>
        </p:nvGraphicFramePr>
        <p:xfrm>
          <a:off x="1981200" y="2125980"/>
          <a:ext cx="82296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Type mutasjon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Effekt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Nonsynonymous</a:t>
                      </a:r>
                      <a:r>
                        <a:rPr lang="nb-NO" baseline="0" dirty="0" smtClean="0"/>
                        <a:t> (</a:t>
                      </a:r>
                      <a:r>
                        <a:rPr lang="nb-NO" baseline="0" dirty="0" err="1" smtClean="0"/>
                        <a:t>missense</a:t>
                      </a:r>
                      <a:r>
                        <a:rPr lang="nb-NO" baseline="0" dirty="0" smtClean="0"/>
                        <a:t>)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Endrer aminosyren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Synonymous</a:t>
                      </a:r>
                      <a:r>
                        <a:rPr lang="nb-NO" dirty="0" smtClean="0"/>
                        <a:t> (Silent)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Endrer </a:t>
                      </a:r>
                      <a:r>
                        <a:rPr lang="nb-NO" i="0" u="sng" dirty="0" smtClean="0"/>
                        <a:t>ikke</a:t>
                      </a:r>
                      <a:r>
                        <a:rPr lang="nb-NO" i="0" u="none" dirty="0" smtClean="0"/>
                        <a:t> aminosyren</a:t>
                      </a:r>
                      <a:endParaRPr lang="nb-NO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Stop-</a:t>
                      </a:r>
                      <a:r>
                        <a:rPr lang="nb-NO" dirty="0" err="1" smtClean="0"/>
                        <a:t>gain</a:t>
                      </a:r>
                      <a:r>
                        <a:rPr lang="nb-NO" dirty="0" smtClean="0"/>
                        <a:t> (</a:t>
                      </a:r>
                      <a:r>
                        <a:rPr lang="nb-NO" dirty="0" err="1" smtClean="0"/>
                        <a:t>nonsense</a:t>
                      </a:r>
                      <a:r>
                        <a:rPr lang="nb-NO" dirty="0" smtClean="0"/>
                        <a:t>)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Innfører </a:t>
                      </a:r>
                      <a:r>
                        <a:rPr lang="nb-NO" dirty="0" err="1" smtClean="0"/>
                        <a:t>stoppkodon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Frameshift</a:t>
                      </a:r>
                      <a:r>
                        <a:rPr lang="nb-NO" dirty="0" smtClean="0"/>
                        <a:t> </a:t>
                      </a:r>
                      <a:r>
                        <a:rPr lang="nb-NO" dirty="0" err="1" smtClean="0"/>
                        <a:t>delejson</a:t>
                      </a:r>
                      <a:r>
                        <a:rPr lang="nb-NO" dirty="0" smtClean="0"/>
                        <a:t>/</a:t>
                      </a:r>
                      <a:r>
                        <a:rPr lang="nb-NO" dirty="0" err="1" smtClean="0"/>
                        <a:t>insersjon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Endrer leserammen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Splice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Påvirker spleising (sammensettingen) av </a:t>
                      </a:r>
                      <a:r>
                        <a:rPr lang="nb-NO" dirty="0" err="1" smtClean="0"/>
                        <a:t>mRNA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35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In-</a:t>
                      </a:r>
                      <a:r>
                        <a:rPr lang="nb-NO" dirty="0" err="1" smtClean="0"/>
                        <a:t>frame</a:t>
                      </a:r>
                      <a:r>
                        <a:rPr lang="nb-NO" dirty="0" smtClean="0"/>
                        <a:t> delesjon/</a:t>
                      </a:r>
                      <a:r>
                        <a:rPr lang="nb-NO" dirty="0" err="1" smtClean="0"/>
                        <a:t>insersjon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Fjerner</a:t>
                      </a:r>
                      <a:r>
                        <a:rPr lang="nb-NO" baseline="0" dirty="0" smtClean="0"/>
                        <a:t>/setter inn aminosyre(r) uten å endre leserammen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Stop-loss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Proteinet forlenges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Introniske</a:t>
                      </a:r>
                      <a:r>
                        <a:rPr lang="nb-NO" dirty="0" smtClean="0"/>
                        <a:t> /</a:t>
                      </a:r>
                      <a:r>
                        <a:rPr lang="nb-NO" baseline="0" dirty="0" smtClean="0"/>
                        <a:t> UTR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?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3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Loss-</a:t>
            </a:r>
            <a:r>
              <a:rPr lang="nb-NO" dirty="0" err="1" smtClean="0"/>
              <a:t>of</a:t>
            </a:r>
            <a:r>
              <a:rPr lang="nb-NO" dirty="0" smtClean="0"/>
              <a:t>-</a:t>
            </a:r>
            <a:r>
              <a:rPr lang="nb-NO" dirty="0" err="1" smtClean="0"/>
              <a:t>function</a:t>
            </a:r>
            <a:r>
              <a:rPr lang="nb-NO" dirty="0" smtClean="0"/>
              <a:t> varianter</a:t>
            </a:r>
            <a:endParaRPr lang="nb-NO" dirty="0"/>
          </a:p>
        </p:txBody>
      </p:sp>
      <p:graphicFrame>
        <p:nvGraphicFramePr>
          <p:cNvPr id="5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696361"/>
              </p:ext>
            </p:extLst>
          </p:nvPr>
        </p:nvGraphicFramePr>
        <p:xfrm>
          <a:off x="1981200" y="2110740"/>
          <a:ext cx="82296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Type mutasjon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Effekt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Nonsynonymous</a:t>
                      </a:r>
                      <a:r>
                        <a:rPr lang="nb-NO" baseline="0" dirty="0" smtClean="0"/>
                        <a:t> (</a:t>
                      </a:r>
                      <a:r>
                        <a:rPr lang="nb-NO" baseline="0" dirty="0" err="1" smtClean="0"/>
                        <a:t>missense</a:t>
                      </a:r>
                      <a:r>
                        <a:rPr lang="nb-NO" baseline="0" dirty="0" smtClean="0"/>
                        <a:t>)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Endrer aminosyren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Synonymous</a:t>
                      </a:r>
                      <a:r>
                        <a:rPr lang="nb-NO" dirty="0" smtClean="0"/>
                        <a:t> (Silent)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Endrer </a:t>
                      </a:r>
                      <a:r>
                        <a:rPr lang="nb-NO" i="0" u="sng" dirty="0" smtClean="0"/>
                        <a:t>ikke</a:t>
                      </a:r>
                      <a:r>
                        <a:rPr lang="nb-NO" i="0" u="none" dirty="0" smtClean="0"/>
                        <a:t> aminosyren</a:t>
                      </a:r>
                      <a:endParaRPr lang="nb-NO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Stop-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gain</a:t>
                      </a:r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nonsense</a:t>
                      </a:r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Innfører 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stoppkodon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Frameshift</a:t>
                      </a:r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delejson</a:t>
                      </a:r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insersjon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Endrer leserammen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Splice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rgbClr val="FF0000"/>
                          </a:solidFill>
                        </a:rPr>
                        <a:t>Påvirker spleising (sammensettingen) av </a:t>
                      </a:r>
                      <a:r>
                        <a:rPr lang="nb-NO" dirty="0" err="1" smtClean="0">
                          <a:solidFill>
                            <a:srgbClr val="FF0000"/>
                          </a:solidFill>
                        </a:rPr>
                        <a:t>mRNA</a:t>
                      </a:r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35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In-</a:t>
                      </a:r>
                      <a:r>
                        <a:rPr lang="nb-NO" dirty="0" err="1" smtClean="0"/>
                        <a:t>frame</a:t>
                      </a:r>
                      <a:r>
                        <a:rPr lang="nb-NO" dirty="0" smtClean="0"/>
                        <a:t> delesjon/</a:t>
                      </a:r>
                      <a:r>
                        <a:rPr lang="nb-NO" dirty="0" err="1" smtClean="0"/>
                        <a:t>insersjon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Fjerner</a:t>
                      </a:r>
                      <a:r>
                        <a:rPr lang="nb-NO" baseline="0" dirty="0" smtClean="0"/>
                        <a:t>/setter inn aminosyre(r) uten å endre leserammen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Stop-loss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Proteinet forlenges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Introniske</a:t>
                      </a:r>
                      <a:r>
                        <a:rPr lang="nb-NO" dirty="0" smtClean="0"/>
                        <a:t> /</a:t>
                      </a:r>
                      <a:r>
                        <a:rPr lang="nb-NO" baseline="0" dirty="0" smtClean="0"/>
                        <a:t> UTR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?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2385060" y="6222166"/>
            <a:ext cx="630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OBS!! Alle disse typene av varianter kan ha loss-</a:t>
            </a:r>
            <a:r>
              <a:rPr lang="nb-NO" dirty="0" err="1" smtClean="0"/>
              <a:t>of</a:t>
            </a:r>
            <a:r>
              <a:rPr lang="nb-NO" dirty="0" smtClean="0"/>
              <a:t>-</a:t>
            </a:r>
            <a:r>
              <a:rPr lang="nb-NO" dirty="0" err="1" smtClean="0"/>
              <a:t>function</a:t>
            </a:r>
            <a:r>
              <a:rPr lang="nb-NO" dirty="0" smtClean="0"/>
              <a:t> </a:t>
            </a:r>
            <a:r>
              <a:rPr lang="nb-NO" b="1" dirty="0" smtClean="0"/>
              <a:t>effekt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34006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552492"/>
            <a:ext cx="7344816" cy="505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 av mutasjoner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680176" y="6525344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www.thetgmi.org</a:t>
            </a:r>
          </a:p>
        </p:txBody>
      </p:sp>
    </p:spTree>
    <p:extLst>
      <p:ext uri="{BB962C8B-B14F-4D97-AF65-F5344CB8AC3E}">
        <p14:creationId xmlns:p14="http://schemas.microsoft.com/office/powerpoint/2010/main" val="22649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 av mutasjoner</a:t>
            </a:r>
            <a:endParaRPr lang="nb-NO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1933970" y="1821570"/>
            <a:ext cx="7073900" cy="495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latin typeface="Comic Sans MS" pitchFamily="66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 rot="11470729">
            <a:off x="7825183" y="4321885"/>
            <a:ext cx="385762" cy="300037"/>
          </a:xfrm>
          <a:prstGeom prst="rightArrow">
            <a:avLst>
              <a:gd name="adj1" fmla="val 50000"/>
              <a:gd name="adj2" fmla="val 32143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8222060" y="3839283"/>
            <a:ext cx="866775" cy="1663700"/>
          </a:xfrm>
          <a:custGeom>
            <a:avLst/>
            <a:gdLst/>
            <a:ahLst/>
            <a:cxnLst>
              <a:cxn ang="0">
                <a:pos x="534" y="132"/>
              </a:cxn>
              <a:cxn ang="0">
                <a:pos x="501" y="123"/>
              </a:cxn>
              <a:cxn ang="0">
                <a:pos x="310" y="142"/>
              </a:cxn>
              <a:cxn ang="0">
                <a:pos x="139" y="235"/>
              </a:cxn>
              <a:cxn ang="0">
                <a:pos x="13" y="430"/>
              </a:cxn>
              <a:cxn ang="0">
                <a:pos x="61" y="661"/>
              </a:cxn>
              <a:cxn ang="0">
                <a:pos x="169" y="802"/>
              </a:cxn>
              <a:cxn ang="0">
                <a:pos x="486" y="912"/>
              </a:cxn>
              <a:cxn ang="0">
                <a:pos x="531" y="918"/>
              </a:cxn>
              <a:cxn ang="0">
                <a:pos x="534" y="132"/>
              </a:cxn>
            </a:cxnLst>
            <a:rect l="0" t="0" r="r" b="b"/>
            <a:pathLst>
              <a:path w="546" h="1048">
                <a:moveTo>
                  <a:pt x="534" y="132"/>
                </a:moveTo>
                <a:cubicBezTo>
                  <a:pt x="529" y="0"/>
                  <a:pt x="538" y="121"/>
                  <a:pt x="501" y="123"/>
                </a:cubicBezTo>
                <a:cubicBezTo>
                  <a:pt x="464" y="125"/>
                  <a:pt x="370" y="123"/>
                  <a:pt x="310" y="142"/>
                </a:cubicBezTo>
                <a:cubicBezTo>
                  <a:pt x="250" y="161"/>
                  <a:pt x="188" y="187"/>
                  <a:pt x="139" y="235"/>
                </a:cubicBezTo>
                <a:cubicBezTo>
                  <a:pt x="90" y="283"/>
                  <a:pt x="26" y="359"/>
                  <a:pt x="13" y="430"/>
                </a:cubicBezTo>
                <a:cubicBezTo>
                  <a:pt x="0" y="501"/>
                  <a:pt x="35" y="599"/>
                  <a:pt x="61" y="661"/>
                </a:cubicBezTo>
                <a:cubicBezTo>
                  <a:pt x="87" y="723"/>
                  <a:pt x="98" y="760"/>
                  <a:pt x="169" y="802"/>
                </a:cubicBezTo>
                <a:cubicBezTo>
                  <a:pt x="240" y="844"/>
                  <a:pt x="426" y="893"/>
                  <a:pt x="486" y="912"/>
                </a:cubicBezTo>
                <a:cubicBezTo>
                  <a:pt x="546" y="931"/>
                  <a:pt x="523" y="1048"/>
                  <a:pt x="531" y="918"/>
                </a:cubicBezTo>
                <a:cubicBezTo>
                  <a:pt x="539" y="788"/>
                  <a:pt x="545" y="273"/>
                  <a:pt x="534" y="132"/>
                </a:cubicBezTo>
                <a:close/>
              </a:path>
            </a:pathLst>
          </a:custGeom>
          <a:solidFill>
            <a:schemeClr val="bg1"/>
          </a:solidFill>
          <a:ln w="38100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-4066476">
            <a:off x="7275909" y="2793121"/>
            <a:ext cx="1928813" cy="1998662"/>
          </a:xfrm>
          <a:custGeom>
            <a:avLst/>
            <a:gdLst>
              <a:gd name="G0" fmla="+- 9124 0 0"/>
              <a:gd name="G1" fmla="+- -10427309 0 0"/>
              <a:gd name="G2" fmla="+- 0 0 -10427309"/>
              <a:gd name="T0" fmla="*/ 0 256 1"/>
              <a:gd name="T1" fmla="*/ 180 256 1"/>
              <a:gd name="G3" fmla="+- -10427309 T0 T1"/>
              <a:gd name="T2" fmla="*/ 0 256 1"/>
              <a:gd name="T3" fmla="*/ 90 256 1"/>
              <a:gd name="G4" fmla="+- -10427309 T2 T3"/>
              <a:gd name="G5" fmla="*/ G4 2 1"/>
              <a:gd name="T4" fmla="*/ 90 256 1"/>
              <a:gd name="T5" fmla="*/ 0 256 1"/>
              <a:gd name="G6" fmla="+- -10427309 T4 T5"/>
              <a:gd name="G7" fmla="*/ G6 2 1"/>
              <a:gd name="G8" fmla="abs -10427309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124"/>
              <a:gd name="G18" fmla="*/ 9124 1 2"/>
              <a:gd name="G19" fmla="+- G18 5400 0"/>
              <a:gd name="G20" fmla="cos G19 -10427309"/>
              <a:gd name="G21" fmla="sin G19 -10427309"/>
              <a:gd name="G22" fmla="+- G20 10800 0"/>
              <a:gd name="G23" fmla="+- G21 10800 0"/>
              <a:gd name="G24" fmla="+- 10800 0 G20"/>
              <a:gd name="G25" fmla="+- 9124 10800 0"/>
              <a:gd name="G26" fmla="?: G9 G17 G25"/>
              <a:gd name="G27" fmla="?: G9 0 21600"/>
              <a:gd name="G28" fmla="cos 10800 -10427309"/>
              <a:gd name="G29" fmla="sin 10800 -10427309"/>
              <a:gd name="G30" fmla="sin 9124 -10427309"/>
              <a:gd name="G31" fmla="+- G28 10800 0"/>
              <a:gd name="G32" fmla="+- G29 10800 0"/>
              <a:gd name="G33" fmla="+- G30 10800 0"/>
              <a:gd name="G34" fmla="?: G4 0 G31"/>
              <a:gd name="G35" fmla="?: -10427309 G34 0"/>
              <a:gd name="G36" fmla="?: G6 G35 G31"/>
              <a:gd name="G37" fmla="+- 21600 0 G36"/>
              <a:gd name="G38" fmla="?: G4 0 G33"/>
              <a:gd name="G39" fmla="?: -10427309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492 w 21600"/>
              <a:gd name="T15" fmla="*/ 7247 h 21600"/>
              <a:gd name="T16" fmla="*/ 10800 w 21600"/>
              <a:gd name="T17" fmla="*/ 1676 h 21600"/>
              <a:gd name="T18" fmla="*/ 20108 w 21600"/>
              <a:gd name="T19" fmla="*/ 724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275" y="7546"/>
                </a:moveTo>
                <a:cubicBezTo>
                  <a:pt x="3625" y="4011"/>
                  <a:pt x="7016" y="1675"/>
                  <a:pt x="10800" y="1676"/>
                </a:cubicBezTo>
                <a:cubicBezTo>
                  <a:pt x="14583" y="1676"/>
                  <a:pt x="17974" y="4011"/>
                  <a:pt x="19324" y="7546"/>
                </a:cubicBezTo>
                <a:lnTo>
                  <a:pt x="20889" y="6948"/>
                </a:lnTo>
                <a:cubicBezTo>
                  <a:pt x="19292" y="2764"/>
                  <a:pt x="15278" y="-1"/>
                  <a:pt x="10799" y="0"/>
                </a:cubicBezTo>
                <a:cubicBezTo>
                  <a:pt x="6321" y="0"/>
                  <a:pt x="2307" y="2764"/>
                  <a:pt x="710" y="6948"/>
                </a:cubicBezTo>
                <a:close/>
              </a:path>
            </a:pathLst>
          </a:cu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8164910" y="2747085"/>
            <a:ext cx="466725" cy="300037"/>
          </a:xfrm>
          <a:prstGeom prst="rightArrow">
            <a:avLst>
              <a:gd name="adj1" fmla="val 50000"/>
              <a:gd name="adj2" fmla="val 38889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329510" y="2245433"/>
            <a:ext cx="357187" cy="303212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200922" y="2308933"/>
            <a:ext cx="144463" cy="176212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319985" y="2562933"/>
            <a:ext cx="357187" cy="304800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4191397" y="2626433"/>
            <a:ext cx="144463" cy="177800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4319985" y="2866147"/>
            <a:ext cx="357187" cy="303213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4191397" y="2929647"/>
            <a:ext cx="144463" cy="176213"/>
          </a:xfrm>
          <a:prstGeom prst="ellipse">
            <a:avLst/>
          </a:prstGeom>
          <a:gradFill rotWithShape="1">
            <a:gsLst>
              <a:gs pos="0">
                <a:srgbClr val="FFFF4D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9839720" y="25708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9847658" y="26597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9834958" y="274390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9804795" y="28248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9741295" y="2880433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9657158" y="2916945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9568258" y="290900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9487297" y="2835985"/>
            <a:ext cx="100013" cy="10953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9403160" y="2788360"/>
            <a:ext cx="98425" cy="10953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4" name="Oval 24"/>
          <p:cNvSpPr>
            <a:spLocks noChangeArrowheads="1"/>
          </p:cNvSpPr>
          <p:nvPr/>
        </p:nvSpPr>
        <p:spPr bwMode="auto">
          <a:xfrm rot="-5400000">
            <a:off x="9222978" y="2671677"/>
            <a:ext cx="87313" cy="1270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>
            <a:off x="8979297" y="2740733"/>
            <a:ext cx="220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9044385" y="2655010"/>
            <a:ext cx="14287" cy="77787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5" y="42"/>
              </a:cxn>
            </a:cxnLst>
            <a:rect l="0" t="0" r="r" b="b"/>
            <a:pathLst>
              <a:path w="7" h="42">
                <a:moveTo>
                  <a:pt x="7" y="0"/>
                </a:moveTo>
                <a:cubicBezTo>
                  <a:pt x="0" y="11"/>
                  <a:pt x="5" y="29"/>
                  <a:pt x="5" y="42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9106295" y="2651833"/>
            <a:ext cx="14288" cy="80962"/>
          </a:xfrm>
          <a:custGeom>
            <a:avLst/>
            <a:gdLst/>
            <a:ahLst/>
            <a:cxnLst>
              <a:cxn ang="0">
                <a:pos x="2" y="44"/>
              </a:cxn>
              <a:cxn ang="0">
                <a:pos x="6" y="20"/>
              </a:cxn>
              <a:cxn ang="0">
                <a:pos x="0" y="0"/>
              </a:cxn>
            </a:cxnLst>
            <a:rect l="0" t="0" r="r" b="b"/>
            <a:pathLst>
              <a:path w="7" h="44">
                <a:moveTo>
                  <a:pt x="2" y="44"/>
                </a:moveTo>
                <a:cubicBezTo>
                  <a:pt x="3" y="36"/>
                  <a:pt x="7" y="28"/>
                  <a:pt x="6" y="20"/>
                </a:cubicBezTo>
                <a:cubicBezTo>
                  <a:pt x="5" y="12"/>
                  <a:pt x="0" y="9"/>
                  <a:pt x="0" y="0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9088833" y="2747083"/>
            <a:ext cx="17462" cy="809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44"/>
              </a:cxn>
            </a:cxnLst>
            <a:rect l="0" t="0" r="r" b="b"/>
            <a:pathLst>
              <a:path w="8" h="44">
                <a:moveTo>
                  <a:pt x="0" y="0"/>
                </a:moveTo>
                <a:cubicBezTo>
                  <a:pt x="2" y="16"/>
                  <a:pt x="8" y="28"/>
                  <a:pt x="8" y="44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8872933" y="2674060"/>
            <a:ext cx="106362" cy="173037"/>
          </a:xfrm>
          <a:custGeom>
            <a:avLst/>
            <a:gdLst/>
            <a:ahLst/>
            <a:cxnLst>
              <a:cxn ang="0">
                <a:pos x="50" y="38"/>
              </a:cxn>
              <a:cxn ang="0">
                <a:pos x="36" y="0"/>
              </a:cxn>
              <a:cxn ang="0">
                <a:pos x="28" y="18"/>
              </a:cxn>
              <a:cxn ang="0">
                <a:pos x="36" y="30"/>
              </a:cxn>
              <a:cxn ang="0">
                <a:pos x="20" y="68"/>
              </a:cxn>
              <a:cxn ang="0">
                <a:pos x="4" y="66"/>
              </a:cxn>
              <a:cxn ang="0">
                <a:pos x="0" y="94"/>
              </a:cxn>
            </a:cxnLst>
            <a:rect l="0" t="0" r="r" b="b"/>
            <a:pathLst>
              <a:path w="50" h="94">
                <a:moveTo>
                  <a:pt x="50" y="38"/>
                </a:moveTo>
                <a:cubicBezTo>
                  <a:pt x="41" y="25"/>
                  <a:pt x="48" y="12"/>
                  <a:pt x="36" y="0"/>
                </a:cubicBezTo>
                <a:cubicBezTo>
                  <a:pt x="26" y="3"/>
                  <a:pt x="23" y="7"/>
                  <a:pt x="28" y="18"/>
                </a:cubicBezTo>
                <a:cubicBezTo>
                  <a:pt x="30" y="22"/>
                  <a:pt x="36" y="30"/>
                  <a:pt x="36" y="30"/>
                </a:cubicBezTo>
                <a:cubicBezTo>
                  <a:pt x="40" y="48"/>
                  <a:pt x="38" y="62"/>
                  <a:pt x="20" y="68"/>
                </a:cubicBezTo>
                <a:cubicBezTo>
                  <a:pt x="6" y="59"/>
                  <a:pt x="11" y="56"/>
                  <a:pt x="4" y="66"/>
                </a:cubicBezTo>
                <a:cubicBezTo>
                  <a:pt x="2" y="75"/>
                  <a:pt x="0" y="84"/>
                  <a:pt x="0" y="9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9868295" y="341065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1" name="Oval 31"/>
          <p:cNvSpPr>
            <a:spLocks noChangeArrowheads="1"/>
          </p:cNvSpPr>
          <p:nvPr/>
        </p:nvSpPr>
        <p:spPr bwMode="auto">
          <a:xfrm>
            <a:off x="9876233" y="34979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9863533" y="358210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3" name="Oval 33"/>
          <p:cNvSpPr>
            <a:spLocks noChangeArrowheads="1"/>
          </p:cNvSpPr>
          <p:nvPr/>
        </p:nvSpPr>
        <p:spPr bwMode="auto">
          <a:xfrm>
            <a:off x="9833370" y="3663072"/>
            <a:ext cx="95250" cy="80963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4" name="Oval 34"/>
          <p:cNvSpPr>
            <a:spLocks noChangeArrowheads="1"/>
          </p:cNvSpPr>
          <p:nvPr/>
        </p:nvSpPr>
        <p:spPr bwMode="auto">
          <a:xfrm>
            <a:off x="9769870" y="3717045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5" name="Oval 35"/>
          <p:cNvSpPr>
            <a:spLocks noChangeArrowheads="1"/>
          </p:cNvSpPr>
          <p:nvPr/>
        </p:nvSpPr>
        <p:spPr bwMode="auto">
          <a:xfrm>
            <a:off x="9685733" y="375355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9596833" y="3747208"/>
            <a:ext cx="95250" cy="80962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7" name="Oval 37"/>
          <p:cNvSpPr>
            <a:spLocks noChangeArrowheads="1"/>
          </p:cNvSpPr>
          <p:nvPr/>
        </p:nvSpPr>
        <p:spPr bwMode="auto">
          <a:xfrm>
            <a:off x="9515872" y="3674185"/>
            <a:ext cx="100013" cy="10953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8" name="Oval 38"/>
          <p:cNvSpPr>
            <a:spLocks noChangeArrowheads="1"/>
          </p:cNvSpPr>
          <p:nvPr/>
        </p:nvSpPr>
        <p:spPr bwMode="auto">
          <a:xfrm>
            <a:off x="9431735" y="3626560"/>
            <a:ext cx="98425" cy="10953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9" name="Oval 39"/>
          <p:cNvSpPr>
            <a:spLocks noChangeArrowheads="1"/>
          </p:cNvSpPr>
          <p:nvPr/>
        </p:nvSpPr>
        <p:spPr bwMode="auto">
          <a:xfrm rot="-5400000">
            <a:off x="9252347" y="3510671"/>
            <a:ext cx="85725" cy="1270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 flipH="1">
            <a:off x="9007872" y="3578933"/>
            <a:ext cx="220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1" name="Freeform 41"/>
          <p:cNvSpPr>
            <a:spLocks/>
          </p:cNvSpPr>
          <p:nvPr/>
        </p:nvSpPr>
        <p:spPr bwMode="auto">
          <a:xfrm>
            <a:off x="9072960" y="3494795"/>
            <a:ext cx="14287" cy="76200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5" y="42"/>
              </a:cxn>
            </a:cxnLst>
            <a:rect l="0" t="0" r="r" b="b"/>
            <a:pathLst>
              <a:path w="7" h="42">
                <a:moveTo>
                  <a:pt x="7" y="0"/>
                </a:moveTo>
                <a:cubicBezTo>
                  <a:pt x="0" y="11"/>
                  <a:pt x="5" y="29"/>
                  <a:pt x="5" y="42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2" name="Freeform 42"/>
          <p:cNvSpPr>
            <a:spLocks/>
          </p:cNvSpPr>
          <p:nvPr/>
        </p:nvSpPr>
        <p:spPr bwMode="auto">
          <a:xfrm>
            <a:off x="9134870" y="3491622"/>
            <a:ext cx="14288" cy="79375"/>
          </a:xfrm>
          <a:custGeom>
            <a:avLst/>
            <a:gdLst/>
            <a:ahLst/>
            <a:cxnLst>
              <a:cxn ang="0">
                <a:pos x="2" y="44"/>
              </a:cxn>
              <a:cxn ang="0">
                <a:pos x="6" y="20"/>
              </a:cxn>
              <a:cxn ang="0">
                <a:pos x="0" y="0"/>
              </a:cxn>
            </a:cxnLst>
            <a:rect l="0" t="0" r="r" b="b"/>
            <a:pathLst>
              <a:path w="7" h="44">
                <a:moveTo>
                  <a:pt x="2" y="44"/>
                </a:moveTo>
                <a:cubicBezTo>
                  <a:pt x="3" y="36"/>
                  <a:pt x="7" y="28"/>
                  <a:pt x="6" y="20"/>
                </a:cubicBezTo>
                <a:cubicBezTo>
                  <a:pt x="5" y="12"/>
                  <a:pt x="0" y="9"/>
                  <a:pt x="0" y="0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3" name="Freeform 43"/>
          <p:cNvSpPr>
            <a:spLocks/>
          </p:cNvSpPr>
          <p:nvPr/>
        </p:nvSpPr>
        <p:spPr bwMode="auto">
          <a:xfrm>
            <a:off x="9117408" y="3585283"/>
            <a:ext cx="17462" cy="809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44"/>
              </a:cxn>
            </a:cxnLst>
            <a:rect l="0" t="0" r="r" b="b"/>
            <a:pathLst>
              <a:path w="8" h="44">
                <a:moveTo>
                  <a:pt x="0" y="0"/>
                </a:moveTo>
                <a:cubicBezTo>
                  <a:pt x="2" y="16"/>
                  <a:pt x="8" y="28"/>
                  <a:pt x="8" y="44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4" name="Freeform 44"/>
          <p:cNvSpPr>
            <a:spLocks/>
          </p:cNvSpPr>
          <p:nvPr/>
        </p:nvSpPr>
        <p:spPr bwMode="auto">
          <a:xfrm>
            <a:off x="8901508" y="3512260"/>
            <a:ext cx="106362" cy="173037"/>
          </a:xfrm>
          <a:custGeom>
            <a:avLst/>
            <a:gdLst/>
            <a:ahLst/>
            <a:cxnLst>
              <a:cxn ang="0">
                <a:pos x="50" y="38"/>
              </a:cxn>
              <a:cxn ang="0">
                <a:pos x="36" y="0"/>
              </a:cxn>
              <a:cxn ang="0">
                <a:pos x="28" y="18"/>
              </a:cxn>
              <a:cxn ang="0">
                <a:pos x="36" y="30"/>
              </a:cxn>
              <a:cxn ang="0">
                <a:pos x="20" y="68"/>
              </a:cxn>
              <a:cxn ang="0">
                <a:pos x="4" y="66"/>
              </a:cxn>
              <a:cxn ang="0">
                <a:pos x="0" y="94"/>
              </a:cxn>
            </a:cxnLst>
            <a:rect l="0" t="0" r="r" b="b"/>
            <a:pathLst>
              <a:path w="50" h="94">
                <a:moveTo>
                  <a:pt x="50" y="38"/>
                </a:moveTo>
                <a:cubicBezTo>
                  <a:pt x="41" y="25"/>
                  <a:pt x="48" y="12"/>
                  <a:pt x="36" y="0"/>
                </a:cubicBezTo>
                <a:cubicBezTo>
                  <a:pt x="26" y="3"/>
                  <a:pt x="23" y="7"/>
                  <a:pt x="28" y="18"/>
                </a:cubicBezTo>
                <a:cubicBezTo>
                  <a:pt x="30" y="22"/>
                  <a:pt x="36" y="30"/>
                  <a:pt x="36" y="30"/>
                </a:cubicBezTo>
                <a:cubicBezTo>
                  <a:pt x="40" y="48"/>
                  <a:pt x="38" y="62"/>
                  <a:pt x="20" y="68"/>
                </a:cubicBezTo>
                <a:cubicBezTo>
                  <a:pt x="6" y="59"/>
                  <a:pt x="11" y="56"/>
                  <a:pt x="4" y="66"/>
                </a:cubicBezTo>
                <a:cubicBezTo>
                  <a:pt x="2" y="75"/>
                  <a:pt x="0" y="84"/>
                  <a:pt x="0" y="9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5" name="Oval 45"/>
          <p:cNvSpPr>
            <a:spLocks noChangeArrowheads="1"/>
          </p:cNvSpPr>
          <p:nvPr/>
        </p:nvSpPr>
        <p:spPr bwMode="auto">
          <a:xfrm>
            <a:off x="9757172" y="3737685"/>
            <a:ext cx="481013" cy="498475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FFFF4D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6" name="Oval 46"/>
          <p:cNvSpPr>
            <a:spLocks noChangeArrowheads="1"/>
          </p:cNvSpPr>
          <p:nvPr/>
        </p:nvSpPr>
        <p:spPr bwMode="auto">
          <a:xfrm>
            <a:off x="9069783" y="43234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7" name="Oval 47"/>
          <p:cNvSpPr>
            <a:spLocks noChangeArrowheads="1"/>
          </p:cNvSpPr>
          <p:nvPr/>
        </p:nvSpPr>
        <p:spPr bwMode="auto">
          <a:xfrm>
            <a:off x="9077720" y="4410783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8" name="Oval 48"/>
          <p:cNvSpPr>
            <a:spLocks noChangeArrowheads="1"/>
          </p:cNvSpPr>
          <p:nvPr/>
        </p:nvSpPr>
        <p:spPr bwMode="auto">
          <a:xfrm>
            <a:off x="9065020" y="4496508"/>
            <a:ext cx="95250" cy="80962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9" name="Oval 49"/>
          <p:cNvSpPr>
            <a:spLocks noChangeArrowheads="1"/>
          </p:cNvSpPr>
          <p:nvPr/>
        </p:nvSpPr>
        <p:spPr bwMode="auto">
          <a:xfrm>
            <a:off x="9036447" y="4575883"/>
            <a:ext cx="93663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0" name="Oval 50"/>
          <p:cNvSpPr>
            <a:spLocks noChangeArrowheads="1"/>
          </p:cNvSpPr>
          <p:nvPr/>
        </p:nvSpPr>
        <p:spPr bwMode="auto">
          <a:xfrm>
            <a:off x="8972947" y="4631445"/>
            <a:ext cx="93663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1" name="Oval 51"/>
          <p:cNvSpPr>
            <a:spLocks noChangeArrowheads="1"/>
          </p:cNvSpPr>
          <p:nvPr/>
        </p:nvSpPr>
        <p:spPr bwMode="auto">
          <a:xfrm>
            <a:off x="8887220" y="4667958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2" name="Oval 52"/>
          <p:cNvSpPr>
            <a:spLocks noChangeArrowheads="1"/>
          </p:cNvSpPr>
          <p:nvPr/>
        </p:nvSpPr>
        <p:spPr bwMode="auto">
          <a:xfrm>
            <a:off x="8798320" y="466002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3" name="Oval 53"/>
          <p:cNvSpPr>
            <a:spLocks noChangeArrowheads="1"/>
          </p:cNvSpPr>
          <p:nvPr/>
        </p:nvSpPr>
        <p:spPr bwMode="auto">
          <a:xfrm>
            <a:off x="8718947" y="4586997"/>
            <a:ext cx="98425" cy="111125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4" name="Oval 54"/>
          <p:cNvSpPr>
            <a:spLocks noChangeArrowheads="1"/>
          </p:cNvSpPr>
          <p:nvPr/>
        </p:nvSpPr>
        <p:spPr bwMode="auto">
          <a:xfrm>
            <a:off x="8634810" y="4539372"/>
            <a:ext cx="98425" cy="111125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5" name="Oval 55"/>
          <p:cNvSpPr>
            <a:spLocks noChangeArrowheads="1"/>
          </p:cNvSpPr>
          <p:nvPr/>
        </p:nvSpPr>
        <p:spPr bwMode="auto">
          <a:xfrm rot="-5400000">
            <a:off x="8456216" y="4424278"/>
            <a:ext cx="85725" cy="125413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6" name="Line 56"/>
          <p:cNvSpPr>
            <a:spLocks noChangeShapeType="1"/>
          </p:cNvSpPr>
          <p:nvPr/>
        </p:nvSpPr>
        <p:spPr bwMode="auto">
          <a:xfrm flipH="1">
            <a:off x="8212535" y="4491745"/>
            <a:ext cx="219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7" name="Freeform 57"/>
          <p:cNvSpPr>
            <a:spLocks/>
          </p:cNvSpPr>
          <p:nvPr/>
        </p:nvSpPr>
        <p:spPr bwMode="auto">
          <a:xfrm>
            <a:off x="8277620" y="4407610"/>
            <a:ext cx="14288" cy="77787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5" y="42"/>
              </a:cxn>
            </a:cxnLst>
            <a:rect l="0" t="0" r="r" b="b"/>
            <a:pathLst>
              <a:path w="7" h="42">
                <a:moveTo>
                  <a:pt x="7" y="0"/>
                </a:moveTo>
                <a:cubicBezTo>
                  <a:pt x="0" y="11"/>
                  <a:pt x="5" y="29"/>
                  <a:pt x="5" y="42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8" name="Freeform 58"/>
          <p:cNvSpPr>
            <a:spLocks/>
          </p:cNvSpPr>
          <p:nvPr/>
        </p:nvSpPr>
        <p:spPr bwMode="auto">
          <a:xfrm>
            <a:off x="8337947" y="4404433"/>
            <a:ext cx="15875" cy="80962"/>
          </a:xfrm>
          <a:custGeom>
            <a:avLst/>
            <a:gdLst/>
            <a:ahLst/>
            <a:cxnLst>
              <a:cxn ang="0">
                <a:pos x="2" y="44"/>
              </a:cxn>
              <a:cxn ang="0">
                <a:pos x="6" y="20"/>
              </a:cxn>
              <a:cxn ang="0">
                <a:pos x="0" y="0"/>
              </a:cxn>
            </a:cxnLst>
            <a:rect l="0" t="0" r="r" b="b"/>
            <a:pathLst>
              <a:path w="7" h="44">
                <a:moveTo>
                  <a:pt x="2" y="44"/>
                </a:moveTo>
                <a:cubicBezTo>
                  <a:pt x="3" y="36"/>
                  <a:pt x="7" y="28"/>
                  <a:pt x="6" y="20"/>
                </a:cubicBezTo>
                <a:cubicBezTo>
                  <a:pt x="5" y="12"/>
                  <a:pt x="0" y="9"/>
                  <a:pt x="0" y="0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9" name="Freeform 59"/>
          <p:cNvSpPr>
            <a:spLocks/>
          </p:cNvSpPr>
          <p:nvPr/>
        </p:nvSpPr>
        <p:spPr bwMode="auto">
          <a:xfrm>
            <a:off x="8322072" y="4499683"/>
            <a:ext cx="15875" cy="809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44"/>
              </a:cxn>
            </a:cxnLst>
            <a:rect l="0" t="0" r="r" b="b"/>
            <a:pathLst>
              <a:path w="8" h="44">
                <a:moveTo>
                  <a:pt x="0" y="0"/>
                </a:moveTo>
                <a:cubicBezTo>
                  <a:pt x="2" y="16"/>
                  <a:pt x="8" y="28"/>
                  <a:pt x="8" y="44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0" name="Freeform 60"/>
          <p:cNvSpPr>
            <a:spLocks/>
          </p:cNvSpPr>
          <p:nvPr/>
        </p:nvSpPr>
        <p:spPr bwMode="auto">
          <a:xfrm>
            <a:off x="8106172" y="4426658"/>
            <a:ext cx="106363" cy="171450"/>
          </a:xfrm>
          <a:custGeom>
            <a:avLst/>
            <a:gdLst/>
            <a:ahLst/>
            <a:cxnLst>
              <a:cxn ang="0">
                <a:pos x="50" y="38"/>
              </a:cxn>
              <a:cxn ang="0">
                <a:pos x="36" y="0"/>
              </a:cxn>
              <a:cxn ang="0">
                <a:pos x="28" y="18"/>
              </a:cxn>
              <a:cxn ang="0">
                <a:pos x="36" y="30"/>
              </a:cxn>
              <a:cxn ang="0">
                <a:pos x="20" y="68"/>
              </a:cxn>
              <a:cxn ang="0">
                <a:pos x="4" y="66"/>
              </a:cxn>
              <a:cxn ang="0">
                <a:pos x="0" y="94"/>
              </a:cxn>
            </a:cxnLst>
            <a:rect l="0" t="0" r="r" b="b"/>
            <a:pathLst>
              <a:path w="50" h="94">
                <a:moveTo>
                  <a:pt x="50" y="38"/>
                </a:moveTo>
                <a:cubicBezTo>
                  <a:pt x="41" y="25"/>
                  <a:pt x="48" y="12"/>
                  <a:pt x="36" y="0"/>
                </a:cubicBezTo>
                <a:cubicBezTo>
                  <a:pt x="26" y="3"/>
                  <a:pt x="23" y="7"/>
                  <a:pt x="28" y="18"/>
                </a:cubicBezTo>
                <a:cubicBezTo>
                  <a:pt x="30" y="22"/>
                  <a:pt x="36" y="30"/>
                  <a:pt x="36" y="30"/>
                </a:cubicBezTo>
                <a:cubicBezTo>
                  <a:pt x="40" y="48"/>
                  <a:pt x="38" y="62"/>
                  <a:pt x="20" y="68"/>
                </a:cubicBezTo>
                <a:cubicBezTo>
                  <a:pt x="6" y="59"/>
                  <a:pt x="11" y="56"/>
                  <a:pt x="4" y="66"/>
                </a:cubicBezTo>
                <a:cubicBezTo>
                  <a:pt x="2" y="75"/>
                  <a:pt x="0" y="84"/>
                  <a:pt x="0" y="9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1" name="Oval 61"/>
          <p:cNvSpPr>
            <a:spLocks noChangeArrowheads="1"/>
          </p:cNvSpPr>
          <p:nvPr/>
        </p:nvSpPr>
        <p:spPr bwMode="auto">
          <a:xfrm>
            <a:off x="9053910" y="4520322"/>
            <a:ext cx="479425" cy="500063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FFFF4D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2" name="Oval 62"/>
          <p:cNvSpPr>
            <a:spLocks noChangeArrowheads="1"/>
          </p:cNvSpPr>
          <p:nvPr/>
        </p:nvSpPr>
        <p:spPr bwMode="auto">
          <a:xfrm>
            <a:off x="6631385" y="3380497"/>
            <a:ext cx="1279525" cy="1387475"/>
          </a:xfrm>
          <a:prstGeom prst="ellipse">
            <a:avLst/>
          </a:prstGeom>
          <a:solidFill>
            <a:srgbClr val="FF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3" name="Oval 63"/>
          <p:cNvSpPr>
            <a:spLocks noChangeArrowheads="1"/>
          </p:cNvSpPr>
          <p:nvPr/>
        </p:nvSpPr>
        <p:spPr bwMode="auto">
          <a:xfrm rot="5837826">
            <a:off x="7200502" y="3671803"/>
            <a:ext cx="96838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4" name="Oval 64"/>
          <p:cNvSpPr>
            <a:spLocks noChangeArrowheads="1"/>
          </p:cNvSpPr>
          <p:nvPr/>
        </p:nvSpPr>
        <p:spPr bwMode="auto">
          <a:xfrm rot="5837826">
            <a:off x="7160816" y="37495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5" name="Oval 65"/>
          <p:cNvSpPr>
            <a:spLocks noChangeArrowheads="1"/>
          </p:cNvSpPr>
          <p:nvPr/>
        </p:nvSpPr>
        <p:spPr bwMode="auto">
          <a:xfrm rot="5837826">
            <a:off x="7103666" y="380674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6" name="Oval 66"/>
          <p:cNvSpPr>
            <a:spLocks noChangeArrowheads="1"/>
          </p:cNvSpPr>
          <p:nvPr/>
        </p:nvSpPr>
        <p:spPr bwMode="auto">
          <a:xfrm rot="5837826">
            <a:off x="7024291" y="38511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7" name="Oval 67"/>
          <p:cNvSpPr>
            <a:spLocks noChangeArrowheads="1"/>
          </p:cNvSpPr>
          <p:nvPr/>
        </p:nvSpPr>
        <p:spPr bwMode="auto">
          <a:xfrm rot="5837826">
            <a:off x="6947296" y="3871034"/>
            <a:ext cx="95250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8" name="Oval 68"/>
          <p:cNvSpPr>
            <a:spLocks noChangeArrowheads="1"/>
          </p:cNvSpPr>
          <p:nvPr/>
        </p:nvSpPr>
        <p:spPr bwMode="auto">
          <a:xfrm rot="5837826">
            <a:off x="6881416" y="39146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9" name="Oval 69"/>
          <p:cNvSpPr>
            <a:spLocks noChangeArrowheads="1"/>
          </p:cNvSpPr>
          <p:nvPr/>
        </p:nvSpPr>
        <p:spPr bwMode="auto">
          <a:xfrm rot="5837826">
            <a:off x="6817121" y="3878972"/>
            <a:ext cx="95250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0" name="Oval 70"/>
          <p:cNvSpPr>
            <a:spLocks noChangeArrowheads="1"/>
          </p:cNvSpPr>
          <p:nvPr/>
        </p:nvSpPr>
        <p:spPr bwMode="auto">
          <a:xfrm rot="5837826">
            <a:off x="6809183" y="3793245"/>
            <a:ext cx="101600" cy="1143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1" name="Oval 71"/>
          <p:cNvSpPr>
            <a:spLocks noChangeArrowheads="1"/>
          </p:cNvSpPr>
          <p:nvPr/>
        </p:nvSpPr>
        <p:spPr bwMode="auto">
          <a:xfrm rot="5837826">
            <a:off x="6867920" y="3713870"/>
            <a:ext cx="101600" cy="1143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2" name="Oval 72"/>
          <p:cNvSpPr>
            <a:spLocks noChangeArrowheads="1"/>
          </p:cNvSpPr>
          <p:nvPr/>
        </p:nvSpPr>
        <p:spPr bwMode="auto">
          <a:xfrm rot="437826">
            <a:off x="7007620" y="3534485"/>
            <a:ext cx="90488" cy="12858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3" name="Line 73"/>
          <p:cNvSpPr>
            <a:spLocks noChangeShapeType="1"/>
          </p:cNvSpPr>
          <p:nvPr/>
        </p:nvSpPr>
        <p:spPr bwMode="auto">
          <a:xfrm rot="5837826" flipH="1">
            <a:off x="6959995" y="3420183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4" name="Freeform 74"/>
          <p:cNvSpPr>
            <a:spLocks/>
          </p:cNvSpPr>
          <p:nvPr/>
        </p:nvSpPr>
        <p:spPr bwMode="auto">
          <a:xfrm rot="5837826">
            <a:off x="7115572" y="3348746"/>
            <a:ext cx="14287" cy="80962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5" y="42"/>
              </a:cxn>
            </a:cxnLst>
            <a:rect l="0" t="0" r="r" b="b"/>
            <a:pathLst>
              <a:path w="7" h="42">
                <a:moveTo>
                  <a:pt x="7" y="0"/>
                </a:moveTo>
                <a:cubicBezTo>
                  <a:pt x="0" y="11"/>
                  <a:pt x="5" y="29"/>
                  <a:pt x="5" y="42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5" name="Freeform 75"/>
          <p:cNvSpPr>
            <a:spLocks/>
          </p:cNvSpPr>
          <p:nvPr/>
        </p:nvSpPr>
        <p:spPr bwMode="auto">
          <a:xfrm rot="5837826">
            <a:off x="7109220" y="3409070"/>
            <a:ext cx="14288" cy="84138"/>
          </a:xfrm>
          <a:custGeom>
            <a:avLst/>
            <a:gdLst/>
            <a:ahLst/>
            <a:cxnLst>
              <a:cxn ang="0">
                <a:pos x="2" y="44"/>
              </a:cxn>
              <a:cxn ang="0">
                <a:pos x="6" y="20"/>
              </a:cxn>
              <a:cxn ang="0">
                <a:pos x="0" y="0"/>
              </a:cxn>
            </a:cxnLst>
            <a:rect l="0" t="0" r="r" b="b"/>
            <a:pathLst>
              <a:path w="7" h="44">
                <a:moveTo>
                  <a:pt x="2" y="44"/>
                </a:moveTo>
                <a:cubicBezTo>
                  <a:pt x="3" y="36"/>
                  <a:pt x="7" y="28"/>
                  <a:pt x="6" y="20"/>
                </a:cubicBezTo>
                <a:cubicBezTo>
                  <a:pt x="5" y="12"/>
                  <a:pt x="0" y="9"/>
                  <a:pt x="0" y="0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6" name="Freeform 76"/>
          <p:cNvSpPr>
            <a:spLocks/>
          </p:cNvSpPr>
          <p:nvPr/>
        </p:nvSpPr>
        <p:spPr bwMode="auto">
          <a:xfrm rot="5837826">
            <a:off x="7012383" y="3380495"/>
            <a:ext cx="17462" cy="84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44"/>
              </a:cxn>
            </a:cxnLst>
            <a:rect l="0" t="0" r="r" b="b"/>
            <a:pathLst>
              <a:path w="8" h="44">
                <a:moveTo>
                  <a:pt x="0" y="0"/>
                </a:moveTo>
                <a:cubicBezTo>
                  <a:pt x="2" y="16"/>
                  <a:pt x="8" y="28"/>
                  <a:pt x="8" y="44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7" name="Freeform 77"/>
          <p:cNvSpPr>
            <a:spLocks/>
          </p:cNvSpPr>
          <p:nvPr/>
        </p:nvSpPr>
        <p:spPr bwMode="auto">
          <a:xfrm rot="5837826">
            <a:off x="7016352" y="3163803"/>
            <a:ext cx="107950" cy="179387"/>
          </a:xfrm>
          <a:custGeom>
            <a:avLst/>
            <a:gdLst/>
            <a:ahLst/>
            <a:cxnLst>
              <a:cxn ang="0">
                <a:pos x="50" y="38"/>
              </a:cxn>
              <a:cxn ang="0">
                <a:pos x="36" y="0"/>
              </a:cxn>
              <a:cxn ang="0">
                <a:pos x="28" y="18"/>
              </a:cxn>
              <a:cxn ang="0">
                <a:pos x="36" y="30"/>
              </a:cxn>
              <a:cxn ang="0">
                <a:pos x="20" y="68"/>
              </a:cxn>
              <a:cxn ang="0">
                <a:pos x="4" y="66"/>
              </a:cxn>
              <a:cxn ang="0">
                <a:pos x="0" y="94"/>
              </a:cxn>
            </a:cxnLst>
            <a:rect l="0" t="0" r="r" b="b"/>
            <a:pathLst>
              <a:path w="50" h="94">
                <a:moveTo>
                  <a:pt x="50" y="38"/>
                </a:moveTo>
                <a:cubicBezTo>
                  <a:pt x="41" y="25"/>
                  <a:pt x="48" y="12"/>
                  <a:pt x="36" y="0"/>
                </a:cubicBezTo>
                <a:cubicBezTo>
                  <a:pt x="26" y="3"/>
                  <a:pt x="23" y="7"/>
                  <a:pt x="28" y="18"/>
                </a:cubicBezTo>
                <a:cubicBezTo>
                  <a:pt x="30" y="22"/>
                  <a:pt x="36" y="30"/>
                  <a:pt x="36" y="30"/>
                </a:cubicBezTo>
                <a:cubicBezTo>
                  <a:pt x="40" y="48"/>
                  <a:pt x="38" y="62"/>
                  <a:pt x="20" y="68"/>
                </a:cubicBezTo>
                <a:cubicBezTo>
                  <a:pt x="6" y="59"/>
                  <a:pt x="11" y="56"/>
                  <a:pt x="4" y="66"/>
                </a:cubicBezTo>
                <a:cubicBezTo>
                  <a:pt x="2" y="75"/>
                  <a:pt x="0" y="84"/>
                  <a:pt x="0" y="9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8" name="Oval 78"/>
          <p:cNvSpPr>
            <a:spLocks noChangeArrowheads="1"/>
          </p:cNvSpPr>
          <p:nvPr/>
        </p:nvSpPr>
        <p:spPr bwMode="auto">
          <a:xfrm>
            <a:off x="7069533" y="4264735"/>
            <a:ext cx="481012" cy="427037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FFFF4D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79" name="Text Box 79"/>
          <p:cNvSpPr txBox="1">
            <a:spLocks noChangeArrowheads="1"/>
          </p:cNvSpPr>
          <p:nvPr/>
        </p:nvSpPr>
        <p:spPr bwMode="auto">
          <a:xfrm>
            <a:off x="7418783" y="4787020"/>
            <a:ext cx="2423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Times New Roman" pitchFamily="18" charset="0"/>
              </a:rPr>
              <a:t> </a:t>
            </a:r>
          </a:p>
        </p:txBody>
      </p:sp>
      <p:sp>
        <p:nvSpPr>
          <p:cNvPr id="80" name="Text Box 80"/>
          <p:cNvSpPr txBox="1">
            <a:spLocks noChangeArrowheads="1"/>
          </p:cNvSpPr>
          <p:nvPr/>
        </p:nvSpPr>
        <p:spPr bwMode="auto">
          <a:xfrm>
            <a:off x="4766070" y="2999495"/>
            <a:ext cx="47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Comic Sans MS" pitchFamily="66" charset="0"/>
              </a:rPr>
              <a:t>ER</a:t>
            </a:r>
            <a:endParaRPr lang="nb-NO">
              <a:latin typeface="Times New Roman" pitchFamily="18" charset="0"/>
            </a:endParaRPr>
          </a:p>
        </p:txBody>
      </p:sp>
      <p:sp>
        <p:nvSpPr>
          <p:cNvPr id="81" name="Text Box 81"/>
          <p:cNvSpPr txBox="1">
            <a:spLocks noChangeArrowheads="1"/>
          </p:cNvSpPr>
          <p:nvPr/>
        </p:nvSpPr>
        <p:spPr bwMode="auto">
          <a:xfrm>
            <a:off x="3729433" y="3223333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Helvetica" pitchFamily="34" charset="0"/>
              </a:rPr>
              <a:t>mRNA</a:t>
            </a:r>
          </a:p>
        </p:txBody>
      </p:sp>
      <p:sp>
        <p:nvSpPr>
          <p:cNvPr id="82" name="Text Box 82"/>
          <p:cNvSpPr txBox="1">
            <a:spLocks noChangeArrowheads="1"/>
          </p:cNvSpPr>
          <p:nvPr/>
        </p:nvSpPr>
        <p:spPr bwMode="auto">
          <a:xfrm>
            <a:off x="9711135" y="4256797"/>
            <a:ext cx="630599" cy="37151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pPr eaLnBrk="0" hangingPunct="0"/>
            <a:r>
              <a:rPr lang="en-US" b="1">
                <a:latin typeface="Helvetica" pitchFamily="34" charset="0"/>
              </a:rPr>
              <a:t>LDL</a:t>
            </a:r>
          </a:p>
        </p:txBody>
      </p:sp>
      <p:sp>
        <p:nvSpPr>
          <p:cNvPr id="83" name="Oval 83"/>
          <p:cNvSpPr>
            <a:spLocks noChangeArrowheads="1"/>
          </p:cNvSpPr>
          <p:nvPr/>
        </p:nvSpPr>
        <p:spPr bwMode="auto">
          <a:xfrm rot="1921830">
            <a:off x="1933970" y="3831345"/>
            <a:ext cx="3608388" cy="2719388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4" name="Freeform 84"/>
          <p:cNvSpPr>
            <a:spLocks/>
          </p:cNvSpPr>
          <p:nvPr/>
        </p:nvSpPr>
        <p:spPr bwMode="auto">
          <a:xfrm>
            <a:off x="8207770" y="4023433"/>
            <a:ext cx="801688" cy="1262062"/>
          </a:xfrm>
          <a:custGeom>
            <a:avLst/>
            <a:gdLst/>
            <a:ahLst/>
            <a:cxnLst>
              <a:cxn ang="0">
                <a:pos x="505" y="3"/>
              </a:cxn>
              <a:cxn ang="0">
                <a:pos x="310" y="18"/>
              </a:cxn>
              <a:cxn ang="0">
                <a:pos x="139" y="111"/>
              </a:cxn>
              <a:cxn ang="0">
                <a:pos x="13" y="306"/>
              </a:cxn>
              <a:cxn ang="0">
                <a:pos x="61" y="537"/>
              </a:cxn>
              <a:cxn ang="0">
                <a:pos x="169" y="678"/>
              </a:cxn>
              <a:cxn ang="0">
                <a:pos x="496" y="795"/>
              </a:cxn>
            </a:cxnLst>
            <a:rect l="0" t="0" r="r" b="b"/>
            <a:pathLst>
              <a:path w="505" h="795">
                <a:moveTo>
                  <a:pt x="505" y="3"/>
                </a:moveTo>
                <a:cubicBezTo>
                  <a:pt x="473" y="5"/>
                  <a:pt x="371" y="0"/>
                  <a:pt x="310" y="18"/>
                </a:cubicBezTo>
                <a:cubicBezTo>
                  <a:pt x="249" y="36"/>
                  <a:pt x="188" y="63"/>
                  <a:pt x="139" y="111"/>
                </a:cubicBezTo>
                <a:cubicBezTo>
                  <a:pt x="90" y="159"/>
                  <a:pt x="26" y="235"/>
                  <a:pt x="13" y="306"/>
                </a:cubicBezTo>
                <a:cubicBezTo>
                  <a:pt x="0" y="377"/>
                  <a:pt x="35" y="475"/>
                  <a:pt x="61" y="537"/>
                </a:cubicBezTo>
                <a:cubicBezTo>
                  <a:pt x="87" y="599"/>
                  <a:pt x="97" y="635"/>
                  <a:pt x="169" y="678"/>
                </a:cubicBezTo>
                <a:cubicBezTo>
                  <a:pt x="241" y="721"/>
                  <a:pt x="428" y="771"/>
                  <a:pt x="496" y="79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85" name="AutoShape 85"/>
          <p:cNvSpPr>
            <a:spLocks noChangeArrowheads="1"/>
          </p:cNvSpPr>
          <p:nvPr/>
        </p:nvSpPr>
        <p:spPr bwMode="auto">
          <a:xfrm>
            <a:off x="4902597" y="2416883"/>
            <a:ext cx="3732213" cy="334962"/>
          </a:xfrm>
          <a:prstGeom prst="rightArrow">
            <a:avLst>
              <a:gd name="adj1" fmla="val 40287"/>
              <a:gd name="adj2" fmla="val 36676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6" name="Freeform 86"/>
          <p:cNvSpPr>
            <a:spLocks/>
          </p:cNvSpPr>
          <p:nvPr/>
        </p:nvSpPr>
        <p:spPr bwMode="auto">
          <a:xfrm>
            <a:off x="4494610" y="1964447"/>
            <a:ext cx="1131887" cy="1882775"/>
          </a:xfrm>
          <a:custGeom>
            <a:avLst/>
            <a:gdLst/>
            <a:ahLst/>
            <a:cxnLst>
              <a:cxn ang="0">
                <a:pos x="22" y="66"/>
              </a:cxn>
              <a:cxn ang="0">
                <a:pos x="34" y="174"/>
              </a:cxn>
              <a:cxn ang="0">
                <a:pos x="76" y="438"/>
              </a:cxn>
              <a:cxn ang="0">
                <a:pos x="106" y="384"/>
              </a:cxn>
              <a:cxn ang="0">
                <a:pos x="130" y="510"/>
              </a:cxn>
              <a:cxn ang="0">
                <a:pos x="136" y="390"/>
              </a:cxn>
              <a:cxn ang="0">
                <a:pos x="124" y="354"/>
              </a:cxn>
              <a:cxn ang="0">
                <a:pos x="130" y="318"/>
              </a:cxn>
              <a:cxn ang="0">
                <a:pos x="148" y="330"/>
              </a:cxn>
              <a:cxn ang="0">
                <a:pos x="172" y="390"/>
              </a:cxn>
              <a:cxn ang="0">
                <a:pos x="166" y="294"/>
              </a:cxn>
              <a:cxn ang="0">
                <a:pos x="154" y="240"/>
              </a:cxn>
              <a:cxn ang="0">
                <a:pos x="148" y="132"/>
              </a:cxn>
              <a:cxn ang="0">
                <a:pos x="124" y="156"/>
              </a:cxn>
              <a:cxn ang="0">
                <a:pos x="106" y="240"/>
              </a:cxn>
              <a:cxn ang="0">
                <a:pos x="76" y="0"/>
              </a:cxn>
              <a:cxn ang="0">
                <a:pos x="64" y="78"/>
              </a:cxn>
              <a:cxn ang="0">
                <a:pos x="76" y="114"/>
              </a:cxn>
              <a:cxn ang="0">
                <a:pos x="70" y="138"/>
              </a:cxn>
              <a:cxn ang="0">
                <a:pos x="58" y="120"/>
              </a:cxn>
              <a:cxn ang="0">
                <a:pos x="22" y="66"/>
              </a:cxn>
            </a:cxnLst>
            <a:rect l="0" t="0" r="r" b="b"/>
            <a:pathLst>
              <a:path w="222" h="510">
                <a:moveTo>
                  <a:pt x="22" y="66"/>
                </a:moveTo>
                <a:cubicBezTo>
                  <a:pt x="24" y="102"/>
                  <a:pt x="32" y="138"/>
                  <a:pt x="34" y="174"/>
                </a:cubicBezTo>
                <a:cubicBezTo>
                  <a:pt x="37" y="241"/>
                  <a:pt x="0" y="413"/>
                  <a:pt x="76" y="438"/>
                </a:cubicBezTo>
                <a:cubicBezTo>
                  <a:pt x="86" y="407"/>
                  <a:pt x="64" y="370"/>
                  <a:pt x="106" y="384"/>
                </a:cubicBezTo>
                <a:cubicBezTo>
                  <a:pt x="130" y="421"/>
                  <a:pt x="123" y="467"/>
                  <a:pt x="130" y="510"/>
                </a:cubicBezTo>
                <a:cubicBezTo>
                  <a:pt x="179" y="494"/>
                  <a:pt x="148" y="427"/>
                  <a:pt x="136" y="390"/>
                </a:cubicBezTo>
                <a:cubicBezTo>
                  <a:pt x="132" y="378"/>
                  <a:pt x="124" y="354"/>
                  <a:pt x="124" y="354"/>
                </a:cubicBezTo>
                <a:cubicBezTo>
                  <a:pt x="126" y="342"/>
                  <a:pt x="121" y="327"/>
                  <a:pt x="130" y="318"/>
                </a:cubicBezTo>
                <a:cubicBezTo>
                  <a:pt x="135" y="313"/>
                  <a:pt x="143" y="325"/>
                  <a:pt x="148" y="330"/>
                </a:cubicBezTo>
                <a:cubicBezTo>
                  <a:pt x="164" y="346"/>
                  <a:pt x="167" y="370"/>
                  <a:pt x="172" y="390"/>
                </a:cubicBezTo>
                <a:cubicBezTo>
                  <a:pt x="222" y="373"/>
                  <a:pt x="181" y="325"/>
                  <a:pt x="166" y="294"/>
                </a:cubicBezTo>
                <a:cubicBezTo>
                  <a:pt x="159" y="279"/>
                  <a:pt x="156" y="254"/>
                  <a:pt x="154" y="240"/>
                </a:cubicBezTo>
                <a:cubicBezTo>
                  <a:pt x="152" y="204"/>
                  <a:pt x="156" y="167"/>
                  <a:pt x="148" y="132"/>
                </a:cubicBezTo>
                <a:cubicBezTo>
                  <a:pt x="140" y="98"/>
                  <a:pt x="125" y="152"/>
                  <a:pt x="124" y="156"/>
                </a:cubicBezTo>
                <a:cubicBezTo>
                  <a:pt x="127" y="179"/>
                  <a:pt x="153" y="256"/>
                  <a:pt x="106" y="240"/>
                </a:cubicBezTo>
                <a:cubicBezTo>
                  <a:pt x="84" y="175"/>
                  <a:pt x="146" y="46"/>
                  <a:pt x="76" y="0"/>
                </a:cubicBezTo>
                <a:cubicBezTo>
                  <a:pt x="46" y="30"/>
                  <a:pt x="52" y="15"/>
                  <a:pt x="64" y="78"/>
                </a:cubicBezTo>
                <a:cubicBezTo>
                  <a:pt x="66" y="90"/>
                  <a:pt x="76" y="114"/>
                  <a:pt x="76" y="114"/>
                </a:cubicBezTo>
                <a:cubicBezTo>
                  <a:pt x="74" y="122"/>
                  <a:pt x="78" y="135"/>
                  <a:pt x="70" y="138"/>
                </a:cubicBezTo>
                <a:cubicBezTo>
                  <a:pt x="63" y="140"/>
                  <a:pt x="61" y="127"/>
                  <a:pt x="58" y="120"/>
                </a:cubicBezTo>
                <a:cubicBezTo>
                  <a:pt x="44" y="89"/>
                  <a:pt x="56" y="66"/>
                  <a:pt x="22" y="66"/>
                </a:cubicBezTo>
                <a:close/>
              </a:path>
            </a:pathLst>
          </a:custGeom>
          <a:gradFill rotWithShape="1">
            <a:gsLst>
              <a:gs pos="0">
                <a:srgbClr val="FFFF4D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3810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7" name="Freeform 87"/>
          <p:cNvSpPr>
            <a:spLocks/>
          </p:cNvSpPr>
          <p:nvPr/>
        </p:nvSpPr>
        <p:spPr bwMode="auto">
          <a:xfrm>
            <a:off x="5718570" y="2164470"/>
            <a:ext cx="433388" cy="1347788"/>
          </a:xfrm>
          <a:custGeom>
            <a:avLst/>
            <a:gdLst/>
            <a:ahLst/>
            <a:cxnLst>
              <a:cxn ang="0">
                <a:pos x="39" y="31"/>
              </a:cxn>
              <a:cxn ang="0">
                <a:pos x="5" y="111"/>
              </a:cxn>
              <a:cxn ang="0">
                <a:pos x="7" y="209"/>
              </a:cxn>
              <a:cxn ang="0">
                <a:pos x="13" y="285"/>
              </a:cxn>
              <a:cxn ang="0">
                <a:pos x="37" y="361"/>
              </a:cxn>
              <a:cxn ang="0">
                <a:pos x="97" y="421"/>
              </a:cxn>
              <a:cxn ang="0">
                <a:pos x="139" y="397"/>
              </a:cxn>
              <a:cxn ang="0">
                <a:pos x="111" y="365"/>
              </a:cxn>
              <a:cxn ang="0">
                <a:pos x="77" y="337"/>
              </a:cxn>
              <a:cxn ang="0">
                <a:pos x="49" y="245"/>
              </a:cxn>
              <a:cxn ang="0">
                <a:pos x="45" y="165"/>
              </a:cxn>
              <a:cxn ang="0">
                <a:pos x="49" y="113"/>
              </a:cxn>
              <a:cxn ang="0">
                <a:pos x="73" y="67"/>
              </a:cxn>
              <a:cxn ang="0">
                <a:pos x="87" y="39"/>
              </a:cxn>
              <a:cxn ang="0">
                <a:pos x="83" y="5"/>
              </a:cxn>
              <a:cxn ang="0">
                <a:pos x="55" y="9"/>
              </a:cxn>
              <a:cxn ang="0">
                <a:pos x="39" y="31"/>
              </a:cxn>
            </a:cxnLst>
            <a:rect l="0" t="0" r="r" b="b"/>
            <a:pathLst>
              <a:path w="141" h="427">
                <a:moveTo>
                  <a:pt x="39" y="31"/>
                </a:moveTo>
                <a:cubicBezTo>
                  <a:pt x="31" y="48"/>
                  <a:pt x="10" y="81"/>
                  <a:pt x="5" y="111"/>
                </a:cubicBezTo>
                <a:cubicBezTo>
                  <a:pt x="0" y="141"/>
                  <a:pt x="6" y="180"/>
                  <a:pt x="7" y="209"/>
                </a:cubicBezTo>
                <a:cubicBezTo>
                  <a:pt x="8" y="238"/>
                  <a:pt x="8" y="260"/>
                  <a:pt x="13" y="285"/>
                </a:cubicBezTo>
                <a:cubicBezTo>
                  <a:pt x="18" y="310"/>
                  <a:pt x="23" y="338"/>
                  <a:pt x="37" y="361"/>
                </a:cubicBezTo>
                <a:cubicBezTo>
                  <a:pt x="51" y="384"/>
                  <a:pt x="80" y="415"/>
                  <a:pt x="97" y="421"/>
                </a:cubicBezTo>
                <a:cubicBezTo>
                  <a:pt x="114" y="427"/>
                  <a:pt x="137" y="406"/>
                  <a:pt x="139" y="397"/>
                </a:cubicBezTo>
                <a:cubicBezTo>
                  <a:pt x="141" y="388"/>
                  <a:pt x="121" y="375"/>
                  <a:pt x="111" y="365"/>
                </a:cubicBezTo>
                <a:cubicBezTo>
                  <a:pt x="101" y="355"/>
                  <a:pt x="87" y="357"/>
                  <a:pt x="77" y="337"/>
                </a:cubicBezTo>
                <a:cubicBezTo>
                  <a:pt x="67" y="317"/>
                  <a:pt x="54" y="274"/>
                  <a:pt x="49" y="245"/>
                </a:cubicBezTo>
                <a:cubicBezTo>
                  <a:pt x="44" y="216"/>
                  <a:pt x="45" y="187"/>
                  <a:pt x="45" y="165"/>
                </a:cubicBezTo>
                <a:cubicBezTo>
                  <a:pt x="45" y="143"/>
                  <a:pt x="44" y="129"/>
                  <a:pt x="49" y="113"/>
                </a:cubicBezTo>
                <a:cubicBezTo>
                  <a:pt x="54" y="97"/>
                  <a:pt x="67" y="79"/>
                  <a:pt x="73" y="67"/>
                </a:cubicBezTo>
                <a:cubicBezTo>
                  <a:pt x="79" y="55"/>
                  <a:pt x="85" y="49"/>
                  <a:pt x="87" y="39"/>
                </a:cubicBezTo>
                <a:cubicBezTo>
                  <a:pt x="89" y="29"/>
                  <a:pt x="88" y="10"/>
                  <a:pt x="83" y="5"/>
                </a:cubicBezTo>
                <a:cubicBezTo>
                  <a:pt x="78" y="0"/>
                  <a:pt x="63" y="5"/>
                  <a:pt x="55" y="9"/>
                </a:cubicBezTo>
                <a:cubicBezTo>
                  <a:pt x="47" y="13"/>
                  <a:pt x="47" y="14"/>
                  <a:pt x="39" y="31"/>
                </a:cubicBez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6600"/>
              </a:gs>
            </a:gsLst>
            <a:lin ang="0" scaled="1"/>
          </a:gradFill>
          <a:ln w="635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8" name="Freeform 88"/>
          <p:cNvSpPr>
            <a:spLocks/>
          </p:cNvSpPr>
          <p:nvPr/>
        </p:nvSpPr>
        <p:spPr bwMode="auto">
          <a:xfrm>
            <a:off x="5994797" y="2151770"/>
            <a:ext cx="354013" cy="1271588"/>
          </a:xfrm>
          <a:custGeom>
            <a:avLst/>
            <a:gdLst/>
            <a:ahLst/>
            <a:cxnLst>
              <a:cxn ang="0">
                <a:pos x="39" y="31"/>
              </a:cxn>
              <a:cxn ang="0">
                <a:pos x="5" y="111"/>
              </a:cxn>
              <a:cxn ang="0">
                <a:pos x="7" y="209"/>
              </a:cxn>
              <a:cxn ang="0">
                <a:pos x="13" y="285"/>
              </a:cxn>
              <a:cxn ang="0">
                <a:pos x="37" y="361"/>
              </a:cxn>
              <a:cxn ang="0">
                <a:pos x="97" y="421"/>
              </a:cxn>
              <a:cxn ang="0">
                <a:pos x="139" y="397"/>
              </a:cxn>
              <a:cxn ang="0">
                <a:pos x="111" y="365"/>
              </a:cxn>
              <a:cxn ang="0">
                <a:pos x="77" y="337"/>
              </a:cxn>
              <a:cxn ang="0">
                <a:pos x="49" y="245"/>
              </a:cxn>
              <a:cxn ang="0">
                <a:pos x="45" y="165"/>
              </a:cxn>
              <a:cxn ang="0">
                <a:pos x="49" y="113"/>
              </a:cxn>
              <a:cxn ang="0">
                <a:pos x="73" y="67"/>
              </a:cxn>
              <a:cxn ang="0">
                <a:pos x="87" y="39"/>
              </a:cxn>
              <a:cxn ang="0">
                <a:pos x="83" y="5"/>
              </a:cxn>
              <a:cxn ang="0">
                <a:pos x="55" y="9"/>
              </a:cxn>
              <a:cxn ang="0">
                <a:pos x="39" y="31"/>
              </a:cxn>
            </a:cxnLst>
            <a:rect l="0" t="0" r="r" b="b"/>
            <a:pathLst>
              <a:path w="141" h="427">
                <a:moveTo>
                  <a:pt x="39" y="31"/>
                </a:moveTo>
                <a:cubicBezTo>
                  <a:pt x="31" y="48"/>
                  <a:pt x="10" y="81"/>
                  <a:pt x="5" y="111"/>
                </a:cubicBezTo>
                <a:cubicBezTo>
                  <a:pt x="0" y="141"/>
                  <a:pt x="6" y="180"/>
                  <a:pt x="7" y="209"/>
                </a:cubicBezTo>
                <a:cubicBezTo>
                  <a:pt x="8" y="238"/>
                  <a:pt x="8" y="260"/>
                  <a:pt x="13" y="285"/>
                </a:cubicBezTo>
                <a:cubicBezTo>
                  <a:pt x="18" y="310"/>
                  <a:pt x="23" y="338"/>
                  <a:pt x="37" y="361"/>
                </a:cubicBezTo>
                <a:cubicBezTo>
                  <a:pt x="51" y="384"/>
                  <a:pt x="80" y="415"/>
                  <a:pt x="97" y="421"/>
                </a:cubicBezTo>
                <a:cubicBezTo>
                  <a:pt x="114" y="427"/>
                  <a:pt x="137" y="406"/>
                  <a:pt x="139" y="397"/>
                </a:cubicBezTo>
                <a:cubicBezTo>
                  <a:pt x="141" y="388"/>
                  <a:pt x="121" y="375"/>
                  <a:pt x="111" y="365"/>
                </a:cubicBezTo>
                <a:cubicBezTo>
                  <a:pt x="101" y="355"/>
                  <a:pt x="87" y="357"/>
                  <a:pt x="77" y="337"/>
                </a:cubicBezTo>
                <a:cubicBezTo>
                  <a:pt x="67" y="317"/>
                  <a:pt x="54" y="274"/>
                  <a:pt x="49" y="245"/>
                </a:cubicBezTo>
                <a:cubicBezTo>
                  <a:pt x="44" y="216"/>
                  <a:pt x="45" y="187"/>
                  <a:pt x="45" y="165"/>
                </a:cubicBezTo>
                <a:cubicBezTo>
                  <a:pt x="45" y="143"/>
                  <a:pt x="44" y="129"/>
                  <a:pt x="49" y="113"/>
                </a:cubicBezTo>
                <a:cubicBezTo>
                  <a:pt x="54" y="97"/>
                  <a:pt x="67" y="79"/>
                  <a:pt x="73" y="67"/>
                </a:cubicBezTo>
                <a:cubicBezTo>
                  <a:pt x="79" y="55"/>
                  <a:pt x="85" y="49"/>
                  <a:pt x="87" y="39"/>
                </a:cubicBezTo>
                <a:cubicBezTo>
                  <a:pt x="89" y="29"/>
                  <a:pt x="88" y="10"/>
                  <a:pt x="83" y="5"/>
                </a:cubicBezTo>
                <a:cubicBezTo>
                  <a:pt x="78" y="0"/>
                  <a:pt x="63" y="5"/>
                  <a:pt x="55" y="9"/>
                </a:cubicBezTo>
                <a:cubicBezTo>
                  <a:pt x="47" y="13"/>
                  <a:pt x="47" y="14"/>
                  <a:pt x="39" y="31"/>
                </a:cubicBez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6600"/>
              </a:gs>
            </a:gsLst>
            <a:lin ang="0" scaled="1"/>
          </a:gradFill>
          <a:ln w="635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89" name="Freeform 89"/>
          <p:cNvSpPr>
            <a:spLocks/>
          </p:cNvSpPr>
          <p:nvPr/>
        </p:nvSpPr>
        <p:spPr bwMode="auto">
          <a:xfrm>
            <a:off x="6240858" y="2170820"/>
            <a:ext cx="347662" cy="1208088"/>
          </a:xfrm>
          <a:custGeom>
            <a:avLst/>
            <a:gdLst/>
            <a:ahLst/>
            <a:cxnLst>
              <a:cxn ang="0">
                <a:pos x="39" y="31"/>
              </a:cxn>
              <a:cxn ang="0">
                <a:pos x="5" y="111"/>
              </a:cxn>
              <a:cxn ang="0">
                <a:pos x="7" y="209"/>
              </a:cxn>
              <a:cxn ang="0">
                <a:pos x="13" y="285"/>
              </a:cxn>
              <a:cxn ang="0">
                <a:pos x="37" y="361"/>
              </a:cxn>
              <a:cxn ang="0">
                <a:pos x="97" y="421"/>
              </a:cxn>
              <a:cxn ang="0">
                <a:pos x="139" y="397"/>
              </a:cxn>
              <a:cxn ang="0">
                <a:pos x="111" y="365"/>
              </a:cxn>
              <a:cxn ang="0">
                <a:pos x="77" y="337"/>
              </a:cxn>
              <a:cxn ang="0">
                <a:pos x="49" y="245"/>
              </a:cxn>
              <a:cxn ang="0">
                <a:pos x="45" y="165"/>
              </a:cxn>
              <a:cxn ang="0">
                <a:pos x="49" y="113"/>
              </a:cxn>
              <a:cxn ang="0">
                <a:pos x="73" y="67"/>
              </a:cxn>
              <a:cxn ang="0">
                <a:pos x="87" y="39"/>
              </a:cxn>
              <a:cxn ang="0">
                <a:pos x="83" y="5"/>
              </a:cxn>
              <a:cxn ang="0">
                <a:pos x="55" y="9"/>
              </a:cxn>
              <a:cxn ang="0">
                <a:pos x="39" y="31"/>
              </a:cxn>
            </a:cxnLst>
            <a:rect l="0" t="0" r="r" b="b"/>
            <a:pathLst>
              <a:path w="141" h="427">
                <a:moveTo>
                  <a:pt x="39" y="31"/>
                </a:moveTo>
                <a:cubicBezTo>
                  <a:pt x="31" y="48"/>
                  <a:pt x="10" y="81"/>
                  <a:pt x="5" y="111"/>
                </a:cubicBezTo>
                <a:cubicBezTo>
                  <a:pt x="0" y="141"/>
                  <a:pt x="6" y="180"/>
                  <a:pt x="7" y="209"/>
                </a:cubicBezTo>
                <a:cubicBezTo>
                  <a:pt x="8" y="238"/>
                  <a:pt x="8" y="260"/>
                  <a:pt x="13" y="285"/>
                </a:cubicBezTo>
                <a:cubicBezTo>
                  <a:pt x="18" y="310"/>
                  <a:pt x="23" y="338"/>
                  <a:pt x="37" y="361"/>
                </a:cubicBezTo>
                <a:cubicBezTo>
                  <a:pt x="51" y="384"/>
                  <a:pt x="80" y="415"/>
                  <a:pt x="97" y="421"/>
                </a:cubicBezTo>
                <a:cubicBezTo>
                  <a:pt x="114" y="427"/>
                  <a:pt x="137" y="406"/>
                  <a:pt x="139" y="397"/>
                </a:cubicBezTo>
                <a:cubicBezTo>
                  <a:pt x="141" y="388"/>
                  <a:pt x="121" y="375"/>
                  <a:pt x="111" y="365"/>
                </a:cubicBezTo>
                <a:cubicBezTo>
                  <a:pt x="101" y="355"/>
                  <a:pt x="87" y="357"/>
                  <a:pt x="77" y="337"/>
                </a:cubicBezTo>
                <a:cubicBezTo>
                  <a:pt x="67" y="317"/>
                  <a:pt x="54" y="274"/>
                  <a:pt x="49" y="245"/>
                </a:cubicBezTo>
                <a:cubicBezTo>
                  <a:pt x="44" y="216"/>
                  <a:pt x="45" y="187"/>
                  <a:pt x="45" y="165"/>
                </a:cubicBezTo>
                <a:cubicBezTo>
                  <a:pt x="45" y="143"/>
                  <a:pt x="44" y="129"/>
                  <a:pt x="49" y="113"/>
                </a:cubicBezTo>
                <a:cubicBezTo>
                  <a:pt x="54" y="97"/>
                  <a:pt x="67" y="79"/>
                  <a:pt x="73" y="67"/>
                </a:cubicBezTo>
                <a:cubicBezTo>
                  <a:pt x="79" y="55"/>
                  <a:pt x="85" y="49"/>
                  <a:pt x="87" y="39"/>
                </a:cubicBezTo>
                <a:cubicBezTo>
                  <a:pt x="89" y="29"/>
                  <a:pt x="88" y="10"/>
                  <a:pt x="83" y="5"/>
                </a:cubicBezTo>
                <a:cubicBezTo>
                  <a:pt x="78" y="0"/>
                  <a:pt x="63" y="5"/>
                  <a:pt x="55" y="9"/>
                </a:cubicBezTo>
                <a:cubicBezTo>
                  <a:pt x="47" y="13"/>
                  <a:pt x="47" y="14"/>
                  <a:pt x="39" y="31"/>
                </a:cubicBez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6600"/>
              </a:gs>
            </a:gsLst>
            <a:lin ang="0" scaled="1"/>
          </a:gradFill>
          <a:ln w="635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0" name="AutoShape 90"/>
          <p:cNvSpPr>
            <a:spLocks noChangeArrowheads="1"/>
          </p:cNvSpPr>
          <p:nvPr/>
        </p:nvSpPr>
        <p:spPr bwMode="auto">
          <a:xfrm rot="966486">
            <a:off x="6902845" y="4763208"/>
            <a:ext cx="361950" cy="754062"/>
          </a:xfrm>
          <a:prstGeom prst="downArrow">
            <a:avLst>
              <a:gd name="adj1" fmla="val 50000"/>
              <a:gd name="adj2" fmla="val 52083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1" name="Freeform 91"/>
          <p:cNvSpPr>
            <a:spLocks/>
          </p:cNvSpPr>
          <p:nvPr/>
        </p:nvSpPr>
        <p:spPr bwMode="auto">
          <a:xfrm>
            <a:off x="4537470" y="2364497"/>
            <a:ext cx="122238" cy="74613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40" y="0"/>
              </a:cxn>
            </a:cxnLst>
            <a:rect l="0" t="0" r="r" b="b"/>
            <a:pathLst>
              <a:path w="40" h="2">
                <a:moveTo>
                  <a:pt x="0" y="2"/>
                </a:moveTo>
                <a:cubicBezTo>
                  <a:pt x="13" y="1"/>
                  <a:pt x="40" y="0"/>
                  <a:pt x="40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2" name="Freeform 92"/>
          <p:cNvSpPr>
            <a:spLocks/>
          </p:cNvSpPr>
          <p:nvPr/>
        </p:nvSpPr>
        <p:spPr bwMode="auto">
          <a:xfrm>
            <a:off x="4507308" y="2607383"/>
            <a:ext cx="341312" cy="171450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34" y="22"/>
              </a:cxn>
              <a:cxn ang="0">
                <a:pos x="52" y="0"/>
              </a:cxn>
              <a:cxn ang="0">
                <a:pos x="84" y="54"/>
              </a:cxn>
              <a:cxn ang="0">
                <a:pos x="92" y="72"/>
              </a:cxn>
            </a:cxnLst>
            <a:rect l="0" t="0" r="r" b="b"/>
            <a:pathLst>
              <a:path w="92" h="72">
                <a:moveTo>
                  <a:pt x="0" y="30"/>
                </a:moveTo>
                <a:cubicBezTo>
                  <a:pt x="10" y="23"/>
                  <a:pt x="22" y="24"/>
                  <a:pt x="34" y="22"/>
                </a:cubicBezTo>
                <a:cubicBezTo>
                  <a:pt x="40" y="13"/>
                  <a:pt x="43" y="6"/>
                  <a:pt x="52" y="0"/>
                </a:cubicBezTo>
                <a:cubicBezTo>
                  <a:pt x="79" y="5"/>
                  <a:pt x="58" y="45"/>
                  <a:pt x="84" y="54"/>
                </a:cubicBezTo>
                <a:cubicBezTo>
                  <a:pt x="88" y="59"/>
                  <a:pt x="92" y="72"/>
                  <a:pt x="92" y="7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3" name="Freeform 93"/>
          <p:cNvSpPr>
            <a:spLocks/>
          </p:cNvSpPr>
          <p:nvPr/>
        </p:nvSpPr>
        <p:spPr bwMode="auto">
          <a:xfrm>
            <a:off x="4518420" y="2891547"/>
            <a:ext cx="280988" cy="214313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36" y="38"/>
              </a:cxn>
              <a:cxn ang="0">
                <a:pos x="60" y="68"/>
              </a:cxn>
              <a:cxn ang="0">
                <a:pos x="42" y="28"/>
              </a:cxn>
              <a:cxn ang="0">
                <a:pos x="44" y="10"/>
              </a:cxn>
              <a:cxn ang="0">
                <a:pos x="56" y="18"/>
              </a:cxn>
              <a:cxn ang="0">
                <a:pos x="80" y="30"/>
              </a:cxn>
              <a:cxn ang="0">
                <a:pos x="88" y="16"/>
              </a:cxn>
              <a:cxn ang="0">
                <a:pos x="92" y="4"/>
              </a:cxn>
              <a:cxn ang="0">
                <a:pos x="98" y="6"/>
              </a:cxn>
            </a:cxnLst>
            <a:rect l="0" t="0" r="r" b="b"/>
            <a:pathLst>
              <a:path w="99" h="68">
                <a:moveTo>
                  <a:pt x="0" y="40"/>
                </a:moveTo>
                <a:cubicBezTo>
                  <a:pt x="14" y="35"/>
                  <a:pt x="21" y="36"/>
                  <a:pt x="36" y="38"/>
                </a:cubicBezTo>
                <a:cubicBezTo>
                  <a:pt x="48" y="46"/>
                  <a:pt x="48" y="64"/>
                  <a:pt x="60" y="68"/>
                </a:cubicBezTo>
                <a:cubicBezTo>
                  <a:pt x="79" y="55"/>
                  <a:pt x="49" y="39"/>
                  <a:pt x="42" y="28"/>
                </a:cubicBezTo>
                <a:cubicBezTo>
                  <a:pt x="43" y="22"/>
                  <a:pt x="41" y="15"/>
                  <a:pt x="44" y="10"/>
                </a:cubicBezTo>
                <a:cubicBezTo>
                  <a:pt x="48" y="3"/>
                  <a:pt x="56" y="18"/>
                  <a:pt x="56" y="18"/>
                </a:cubicBezTo>
                <a:cubicBezTo>
                  <a:pt x="63" y="24"/>
                  <a:pt x="80" y="30"/>
                  <a:pt x="80" y="30"/>
                </a:cubicBezTo>
                <a:cubicBezTo>
                  <a:pt x="89" y="21"/>
                  <a:pt x="85" y="28"/>
                  <a:pt x="88" y="16"/>
                </a:cubicBezTo>
                <a:cubicBezTo>
                  <a:pt x="89" y="12"/>
                  <a:pt x="88" y="5"/>
                  <a:pt x="92" y="4"/>
                </a:cubicBezTo>
                <a:cubicBezTo>
                  <a:pt x="99" y="2"/>
                  <a:pt x="98" y="0"/>
                  <a:pt x="98" y="6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4" name="Freeform 94"/>
          <p:cNvSpPr>
            <a:spLocks/>
          </p:cNvSpPr>
          <p:nvPr/>
        </p:nvSpPr>
        <p:spPr bwMode="auto">
          <a:xfrm>
            <a:off x="2529285" y="5009270"/>
            <a:ext cx="2378075" cy="1430338"/>
          </a:xfrm>
          <a:custGeom>
            <a:avLst/>
            <a:gdLst/>
            <a:ahLst/>
            <a:cxnLst>
              <a:cxn ang="0">
                <a:pos x="0" y="19"/>
              </a:cxn>
              <a:cxn ang="0">
                <a:pos x="162" y="61"/>
              </a:cxn>
              <a:cxn ang="0">
                <a:pos x="210" y="115"/>
              </a:cxn>
              <a:cxn ang="0">
                <a:pos x="222" y="187"/>
              </a:cxn>
              <a:cxn ang="0">
                <a:pos x="348" y="223"/>
              </a:cxn>
              <a:cxn ang="0">
                <a:pos x="408" y="253"/>
              </a:cxn>
              <a:cxn ang="0">
                <a:pos x="444" y="277"/>
              </a:cxn>
              <a:cxn ang="0">
                <a:pos x="540" y="445"/>
              </a:cxn>
              <a:cxn ang="0">
                <a:pos x="612" y="343"/>
              </a:cxn>
              <a:cxn ang="0">
                <a:pos x="660" y="361"/>
              </a:cxn>
              <a:cxn ang="0">
                <a:pos x="684" y="397"/>
              </a:cxn>
              <a:cxn ang="0">
                <a:pos x="768" y="487"/>
              </a:cxn>
              <a:cxn ang="0">
                <a:pos x="798" y="601"/>
              </a:cxn>
              <a:cxn ang="0">
                <a:pos x="852" y="631"/>
              </a:cxn>
              <a:cxn ang="0">
                <a:pos x="912" y="625"/>
              </a:cxn>
              <a:cxn ang="0">
                <a:pos x="936" y="601"/>
              </a:cxn>
              <a:cxn ang="0">
                <a:pos x="1002" y="565"/>
              </a:cxn>
              <a:cxn ang="0">
                <a:pos x="1086" y="601"/>
              </a:cxn>
              <a:cxn ang="0">
                <a:pos x="1146" y="697"/>
              </a:cxn>
              <a:cxn ang="0">
                <a:pos x="1308" y="901"/>
              </a:cxn>
              <a:cxn ang="0">
                <a:pos x="1344" y="889"/>
              </a:cxn>
              <a:cxn ang="0">
                <a:pos x="1356" y="853"/>
              </a:cxn>
              <a:cxn ang="0">
                <a:pos x="1374" y="835"/>
              </a:cxn>
              <a:cxn ang="0">
                <a:pos x="1410" y="739"/>
              </a:cxn>
              <a:cxn ang="0">
                <a:pos x="1398" y="691"/>
              </a:cxn>
              <a:cxn ang="0">
                <a:pos x="1290" y="643"/>
              </a:cxn>
              <a:cxn ang="0">
                <a:pos x="1242" y="595"/>
              </a:cxn>
              <a:cxn ang="0">
                <a:pos x="1206" y="535"/>
              </a:cxn>
              <a:cxn ang="0">
                <a:pos x="1266" y="439"/>
              </a:cxn>
              <a:cxn ang="0">
                <a:pos x="1332" y="397"/>
              </a:cxn>
              <a:cxn ang="0">
                <a:pos x="1326" y="343"/>
              </a:cxn>
              <a:cxn ang="0">
                <a:pos x="1278" y="289"/>
              </a:cxn>
              <a:cxn ang="0">
                <a:pos x="1254" y="253"/>
              </a:cxn>
              <a:cxn ang="0">
                <a:pos x="1152" y="157"/>
              </a:cxn>
              <a:cxn ang="0">
                <a:pos x="1200" y="79"/>
              </a:cxn>
              <a:cxn ang="0">
                <a:pos x="1278" y="91"/>
              </a:cxn>
              <a:cxn ang="0">
                <a:pos x="1314" y="133"/>
              </a:cxn>
              <a:cxn ang="0">
                <a:pos x="1482" y="277"/>
              </a:cxn>
              <a:cxn ang="0">
                <a:pos x="1494" y="325"/>
              </a:cxn>
            </a:cxnLst>
            <a:rect l="0" t="0" r="r" b="b"/>
            <a:pathLst>
              <a:path w="1498" h="901">
                <a:moveTo>
                  <a:pt x="0" y="19"/>
                </a:moveTo>
                <a:cubicBezTo>
                  <a:pt x="56" y="0"/>
                  <a:pt x="113" y="37"/>
                  <a:pt x="162" y="61"/>
                </a:cubicBezTo>
                <a:cubicBezTo>
                  <a:pt x="177" y="80"/>
                  <a:pt x="202" y="92"/>
                  <a:pt x="210" y="115"/>
                </a:cubicBezTo>
                <a:cubicBezTo>
                  <a:pt x="219" y="138"/>
                  <a:pt x="214" y="164"/>
                  <a:pt x="222" y="187"/>
                </a:cubicBezTo>
                <a:cubicBezTo>
                  <a:pt x="232" y="216"/>
                  <a:pt x="337" y="222"/>
                  <a:pt x="348" y="223"/>
                </a:cubicBezTo>
                <a:cubicBezTo>
                  <a:pt x="386" y="232"/>
                  <a:pt x="365" y="224"/>
                  <a:pt x="408" y="253"/>
                </a:cubicBezTo>
                <a:cubicBezTo>
                  <a:pt x="420" y="261"/>
                  <a:pt x="444" y="277"/>
                  <a:pt x="444" y="277"/>
                </a:cubicBezTo>
                <a:cubicBezTo>
                  <a:pt x="470" y="356"/>
                  <a:pt x="452" y="427"/>
                  <a:pt x="540" y="445"/>
                </a:cubicBezTo>
                <a:cubicBezTo>
                  <a:pt x="557" y="412"/>
                  <a:pt x="575" y="355"/>
                  <a:pt x="612" y="343"/>
                </a:cubicBezTo>
                <a:cubicBezTo>
                  <a:pt x="625" y="346"/>
                  <a:pt x="650" y="351"/>
                  <a:pt x="660" y="361"/>
                </a:cubicBezTo>
                <a:cubicBezTo>
                  <a:pt x="670" y="371"/>
                  <a:pt x="674" y="387"/>
                  <a:pt x="684" y="397"/>
                </a:cubicBezTo>
                <a:cubicBezTo>
                  <a:pt x="713" y="426"/>
                  <a:pt x="739" y="458"/>
                  <a:pt x="768" y="487"/>
                </a:cubicBezTo>
                <a:cubicBezTo>
                  <a:pt x="779" y="520"/>
                  <a:pt x="776" y="576"/>
                  <a:pt x="798" y="601"/>
                </a:cubicBezTo>
                <a:cubicBezTo>
                  <a:pt x="811" y="617"/>
                  <a:pt x="834" y="620"/>
                  <a:pt x="852" y="631"/>
                </a:cubicBezTo>
                <a:cubicBezTo>
                  <a:pt x="872" y="629"/>
                  <a:pt x="893" y="632"/>
                  <a:pt x="912" y="625"/>
                </a:cubicBezTo>
                <a:cubicBezTo>
                  <a:pt x="923" y="621"/>
                  <a:pt x="927" y="608"/>
                  <a:pt x="936" y="601"/>
                </a:cubicBezTo>
                <a:cubicBezTo>
                  <a:pt x="973" y="573"/>
                  <a:pt x="971" y="575"/>
                  <a:pt x="1002" y="565"/>
                </a:cubicBezTo>
                <a:cubicBezTo>
                  <a:pt x="1055" y="583"/>
                  <a:pt x="1027" y="571"/>
                  <a:pt x="1086" y="601"/>
                </a:cubicBezTo>
                <a:cubicBezTo>
                  <a:pt x="1115" y="639"/>
                  <a:pt x="1132" y="655"/>
                  <a:pt x="1146" y="697"/>
                </a:cubicBezTo>
                <a:cubicBezTo>
                  <a:pt x="1102" y="806"/>
                  <a:pt x="1213" y="885"/>
                  <a:pt x="1308" y="901"/>
                </a:cubicBezTo>
                <a:cubicBezTo>
                  <a:pt x="1320" y="897"/>
                  <a:pt x="1335" y="898"/>
                  <a:pt x="1344" y="889"/>
                </a:cubicBezTo>
                <a:cubicBezTo>
                  <a:pt x="1353" y="880"/>
                  <a:pt x="1350" y="864"/>
                  <a:pt x="1356" y="853"/>
                </a:cubicBezTo>
                <a:cubicBezTo>
                  <a:pt x="1360" y="846"/>
                  <a:pt x="1368" y="841"/>
                  <a:pt x="1374" y="835"/>
                </a:cubicBezTo>
                <a:cubicBezTo>
                  <a:pt x="1386" y="798"/>
                  <a:pt x="1404" y="778"/>
                  <a:pt x="1410" y="739"/>
                </a:cubicBezTo>
                <a:cubicBezTo>
                  <a:pt x="1407" y="723"/>
                  <a:pt x="1411" y="701"/>
                  <a:pt x="1398" y="691"/>
                </a:cubicBezTo>
                <a:cubicBezTo>
                  <a:pt x="1370" y="670"/>
                  <a:pt x="1324" y="654"/>
                  <a:pt x="1290" y="643"/>
                </a:cubicBezTo>
                <a:cubicBezTo>
                  <a:pt x="1276" y="622"/>
                  <a:pt x="1263" y="609"/>
                  <a:pt x="1242" y="595"/>
                </a:cubicBezTo>
                <a:cubicBezTo>
                  <a:pt x="1233" y="560"/>
                  <a:pt x="1216" y="566"/>
                  <a:pt x="1206" y="535"/>
                </a:cubicBezTo>
                <a:cubicBezTo>
                  <a:pt x="1213" y="483"/>
                  <a:pt x="1219" y="463"/>
                  <a:pt x="1266" y="439"/>
                </a:cubicBezTo>
                <a:cubicBezTo>
                  <a:pt x="1306" y="449"/>
                  <a:pt x="1304" y="425"/>
                  <a:pt x="1332" y="397"/>
                </a:cubicBezTo>
                <a:cubicBezTo>
                  <a:pt x="1330" y="379"/>
                  <a:pt x="1332" y="360"/>
                  <a:pt x="1326" y="343"/>
                </a:cubicBezTo>
                <a:cubicBezTo>
                  <a:pt x="1310" y="295"/>
                  <a:pt x="1304" y="319"/>
                  <a:pt x="1278" y="289"/>
                </a:cubicBezTo>
                <a:cubicBezTo>
                  <a:pt x="1268" y="278"/>
                  <a:pt x="1264" y="263"/>
                  <a:pt x="1254" y="253"/>
                </a:cubicBezTo>
                <a:cubicBezTo>
                  <a:pt x="1221" y="220"/>
                  <a:pt x="1179" y="198"/>
                  <a:pt x="1152" y="157"/>
                </a:cubicBezTo>
                <a:cubicBezTo>
                  <a:pt x="1159" y="117"/>
                  <a:pt x="1163" y="98"/>
                  <a:pt x="1200" y="79"/>
                </a:cubicBezTo>
                <a:cubicBezTo>
                  <a:pt x="1226" y="82"/>
                  <a:pt x="1257" y="76"/>
                  <a:pt x="1278" y="91"/>
                </a:cubicBezTo>
                <a:cubicBezTo>
                  <a:pt x="1293" y="102"/>
                  <a:pt x="1300" y="121"/>
                  <a:pt x="1314" y="133"/>
                </a:cubicBezTo>
                <a:cubicBezTo>
                  <a:pt x="1367" y="178"/>
                  <a:pt x="1418" y="245"/>
                  <a:pt x="1482" y="277"/>
                </a:cubicBezTo>
                <a:cubicBezTo>
                  <a:pt x="1498" y="308"/>
                  <a:pt x="1494" y="292"/>
                  <a:pt x="1494" y="32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95" name="Freeform 95"/>
          <p:cNvSpPr>
            <a:spLocks/>
          </p:cNvSpPr>
          <p:nvPr/>
        </p:nvSpPr>
        <p:spPr bwMode="auto">
          <a:xfrm>
            <a:off x="2510235" y="5058485"/>
            <a:ext cx="2428875" cy="1438275"/>
          </a:xfrm>
          <a:custGeom>
            <a:avLst/>
            <a:gdLst/>
            <a:ahLst/>
            <a:cxnLst>
              <a:cxn ang="0">
                <a:pos x="0" y="42"/>
              </a:cxn>
              <a:cxn ang="0">
                <a:pos x="84" y="36"/>
              </a:cxn>
              <a:cxn ang="0">
                <a:pos x="174" y="6"/>
              </a:cxn>
              <a:cxn ang="0">
                <a:pos x="228" y="36"/>
              </a:cxn>
              <a:cxn ang="0">
                <a:pos x="270" y="54"/>
              </a:cxn>
              <a:cxn ang="0">
                <a:pos x="312" y="144"/>
              </a:cxn>
              <a:cxn ang="0">
                <a:pos x="402" y="270"/>
              </a:cxn>
              <a:cxn ang="0">
                <a:pos x="468" y="276"/>
              </a:cxn>
              <a:cxn ang="0">
                <a:pos x="486" y="294"/>
              </a:cxn>
              <a:cxn ang="0">
                <a:pos x="504" y="300"/>
              </a:cxn>
              <a:cxn ang="0">
                <a:pos x="516" y="318"/>
              </a:cxn>
              <a:cxn ang="0">
                <a:pos x="534" y="330"/>
              </a:cxn>
              <a:cxn ang="0">
                <a:pos x="582" y="408"/>
              </a:cxn>
              <a:cxn ang="0">
                <a:pos x="624" y="438"/>
              </a:cxn>
              <a:cxn ang="0">
                <a:pos x="678" y="318"/>
              </a:cxn>
              <a:cxn ang="0">
                <a:pos x="774" y="378"/>
              </a:cxn>
              <a:cxn ang="0">
                <a:pos x="798" y="414"/>
              </a:cxn>
              <a:cxn ang="0">
                <a:pos x="810" y="432"/>
              </a:cxn>
              <a:cxn ang="0">
                <a:pos x="840" y="594"/>
              </a:cxn>
              <a:cxn ang="0">
                <a:pos x="888" y="690"/>
              </a:cxn>
              <a:cxn ang="0">
                <a:pos x="936" y="648"/>
              </a:cxn>
              <a:cxn ang="0">
                <a:pos x="1020" y="462"/>
              </a:cxn>
              <a:cxn ang="0">
                <a:pos x="1080" y="498"/>
              </a:cxn>
              <a:cxn ang="0">
                <a:pos x="1188" y="576"/>
              </a:cxn>
              <a:cxn ang="0">
                <a:pos x="1134" y="696"/>
              </a:cxn>
              <a:cxn ang="0">
                <a:pos x="1140" y="786"/>
              </a:cxn>
              <a:cxn ang="0">
                <a:pos x="1218" y="894"/>
              </a:cxn>
              <a:cxn ang="0">
                <a:pos x="1266" y="906"/>
              </a:cxn>
              <a:cxn ang="0">
                <a:pos x="1314" y="882"/>
              </a:cxn>
              <a:cxn ang="0">
                <a:pos x="1332" y="822"/>
              </a:cxn>
              <a:cxn ang="0">
                <a:pos x="1398" y="804"/>
              </a:cxn>
              <a:cxn ang="0">
                <a:pos x="1458" y="762"/>
              </a:cxn>
              <a:cxn ang="0">
                <a:pos x="1452" y="702"/>
              </a:cxn>
              <a:cxn ang="0">
                <a:pos x="1362" y="714"/>
              </a:cxn>
              <a:cxn ang="0">
                <a:pos x="1296" y="684"/>
              </a:cxn>
              <a:cxn ang="0">
                <a:pos x="1296" y="540"/>
              </a:cxn>
              <a:cxn ang="0">
                <a:pos x="1278" y="522"/>
              </a:cxn>
              <a:cxn ang="0">
                <a:pos x="1248" y="468"/>
              </a:cxn>
              <a:cxn ang="0">
                <a:pos x="1164" y="420"/>
              </a:cxn>
              <a:cxn ang="0">
                <a:pos x="1212" y="360"/>
              </a:cxn>
              <a:cxn ang="0">
                <a:pos x="1398" y="348"/>
              </a:cxn>
              <a:cxn ang="0">
                <a:pos x="1374" y="270"/>
              </a:cxn>
              <a:cxn ang="0">
                <a:pos x="1164" y="210"/>
              </a:cxn>
              <a:cxn ang="0">
                <a:pos x="1122" y="162"/>
              </a:cxn>
              <a:cxn ang="0">
                <a:pos x="1170" y="48"/>
              </a:cxn>
              <a:cxn ang="0">
                <a:pos x="1212" y="54"/>
              </a:cxn>
              <a:cxn ang="0">
                <a:pos x="1308" y="126"/>
              </a:cxn>
              <a:cxn ang="0">
                <a:pos x="1368" y="162"/>
              </a:cxn>
              <a:cxn ang="0">
                <a:pos x="1452" y="120"/>
              </a:cxn>
              <a:cxn ang="0">
                <a:pos x="1512" y="150"/>
              </a:cxn>
              <a:cxn ang="0">
                <a:pos x="1476" y="312"/>
              </a:cxn>
            </a:cxnLst>
            <a:rect l="0" t="0" r="r" b="b"/>
            <a:pathLst>
              <a:path w="1530" h="906">
                <a:moveTo>
                  <a:pt x="0" y="42"/>
                </a:moveTo>
                <a:cubicBezTo>
                  <a:pt x="28" y="40"/>
                  <a:pt x="56" y="40"/>
                  <a:pt x="84" y="36"/>
                </a:cubicBezTo>
                <a:cubicBezTo>
                  <a:pt x="113" y="31"/>
                  <a:pt x="144" y="13"/>
                  <a:pt x="174" y="6"/>
                </a:cubicBezTo>
                <a:cubicBezTo>
                  <a:pt x="258" y="34"/>
                  <a:pt x="174" y="0"/>
                  <a:pt x="228" y="36"/>
                </a:cubicBezTo>
                <a:cubicBezTo>
                  <a:pt x="241" y="44"/>
                  <a:pt x="256" y="47"/>
                  <a:pt x="270" y="54"/>
                </a:cubicBezTo>
                <a:cubicBezTo>
                  <a:pt x="281" y="88"/>
                  <a:pt x="298" y="112"/>
                  <a:pt x="312" y="144"/>
                </a:cubicBezTo>
                <a:cubicBezTo>
                  <a:pt x="335" y="197"/>
                  <a:pt x="340" y="249"/>
                  <a:pt x="402" y="270"/>
                </a:cubicBezTo>
                <a:cubicBezTo>
                  <a:pt x="426" y="262"/>
                  <a:pt x="444" y="268"/>
                  <a:pt x="468" y="276"/>
                </a:cubicBezTo>
                <a:cubicBezTo>
                  <a:pt x="474" y="282"/>
                  <a:pt x="479" y="289"/>
                  <a:pt x="486" y="294"/>
                </a:cubicBezTo>
                <a:cubicBezTo>
                  <a:pt x="491" y="298"/>
                  <a:pt x="499" y="296"/>
                  <a:pt x="504" y="300"/>
                </a:cubicBezTo>
                <a:cubicBezTo>
                  <a:pt x="510" y="305"/>
                  <a:pt x="511" y="313"/>
                  <a:pt x="516" y="318"/>
                </a:cubicBezTo>
                <a:cubicBezTo>
                  <a:pt x="521" y="323"/>
                  <a:pt x="528" y="326"/>
                  <a:pt x="534" y="330"/>
                </a:cubicBezTo>
                <a:cubicBezTo>
                  <a:pt x="542" y="354"/>
                  <a:pt x="563" y="395"/>
                  <a:pt x="582" y="408"/>
                </a:cubicBezTo>
                <a:cubicBezTo>
                  <a:pt x="593" y="441"/>
                  <a:pt x="587" y="447"/>
                  <a:pt x="624" y="438"/>
                </a:cubicBezTo>
                <a:cubicBezTo>
                  <a:pt x="660" y="402"/>
                  <a:pt x="663" y="364"/>
                  <a:pt x="678" y="318"/>
                </a:cubicBezTo>
                <a:cubicBezTo>
                  <a:pt x="718" y="328"/>
                  <a:pt x="736" y="365"/>
                  <a:pt x="774" y="378"/>
                </a:cubicBezTo>
                <a:cubicBezTo>
                  <a:pt x="782" y="390"/>
                  <a:pt x="790" y="402"/>
                  <a:pt x="798" y="414"/>
                </a:cubicBezTo>
                <a:cubicBezTo>
                  <a:pt x="802" y="420"/>
                  <a:pt x="810" y="432"/>
                  <a:pt x="810" y="432"/>
                </a:cubicBezTo>
                <a:cubicBezTo>
                  <a:pt x="815" y="504"/>
                  <a:pt x="819" y="532"/>
                  <a:pt x="840" y="594"/>
                </a:cubicBezTo>
                <a:cubicBezTo>
                  <a:pt x="852" y="629"/>
                  <a:pt x="856" y="669"/>
                  <a:pt x="888" y="690"/>
                </a:cubicBezTo>
                <a:cubicBezTo>
                  <a:pt x="908" y="677"/>
                  <a:pt x="916" y="661"/>
                  <a:pt x="936" y="648"/>
                </a:cubicBezTo>
                <a:cubicBezTo>
                  <a:pt x="983" y="578"/>
                  <a:pt x="921" y="495"/>
                  <a:pt x="1020" y="462"/>
                </a:cubicBezTo>
                <a:cubicBezTo>
                  <a:pt x="1044" y="470"/>
                  <a:pt x="1056" y="488"/>
                  <a:pt x="1080" y="498"/>
                </a:cubicBezTo>
                <a:cubicBezTo>
                  <a:pt x="1139" y="523"/>
                  <a:pt x="1153" y="524"/>
                  <a:pt x="1188" y="576"/>
                </a:cubicBezTo>
                <a:cubicBezTo>
                  <a:pt x="1180" y="618"/>
                  <a:pt x="1158" y="661"/>
                  <a:pt x="1134" y="696"/>
                </a:cubicBezTo>
                <a:cubicBezTo>
                  <a:pt x="1136" y="726"/>
                  <a:pt x="1135" y="756"/>
                  <a:pt x="1140" y="786"/>
                </a:cubicBezTo>
                <a:cubicBezTo>
                  <a:pt x="1144" y="808"/>
                  <a:pt x="1194" y="885"/>
                  <a:pt x="1218" y="894"/>
                </a:cubicBezTo>
                <a:cubicBezTo>
                  <a:pt x="1233" y="900"/>
                  <a:pt x="1250" y="901"/>
                  <a:pt x="1266" y="906"/>
                </a:cubicBezTo>
                <a:cubicBezTo>
                  <a:pt x="1290" y="901"/>
                  <a:pt x="1301" y="905"/>
                  <a:pt x="1314" y="882"/>
                </a:cubicBezTo>
                <a:cubicBezTo>
                  <a:pt x="1321" y="869"/>
                  <a:pt x="1320" y="830"/>
                  <a:pt x="1332" y="822"/>
                </a:cubicBezTo>
                <a:cubicBezTo>
                  <a:pt x="1363" y="801"/>
                  <a:pt x="1343" y="811"/>
                  <a:pt x="1398" y="804"/>
                </a:cubicBezTo>
                <a:cubicBezTo>
                  <a:pt x="1429" y="794"/>
                  <a:pt x="1448" y="793"/>
                  <a:pt x="1458" y="762"/>
                </a:cubicBezTo>
                <a:cubicBezTo>
                  <a:pt x="1456" y="742"/>
                  <a:pt x="1459" y="721"/>
                  <a:pt x="1452" y="702"/>
                </a:cubicBezTo>
                <a:cubicBezTo>
                  <a:pt x="1446" y="686"/>
                  <a:pt x="1376" y="709"/>
                  <a:pt x="1362" y="714"/>
                </a:cubicBezTo>
                <a:cubicBezTo>
                  <a:pt x="1329" y="709"/>
                  <a:pt x="1307" y="716"/>
                  <a:pt x="1296" y="684"/>
                </a:cubicBezTo>
                <a:cubicBezTo>
                  <a:pt x="1298" y="653"/>
                  <a:pt x="1308" y="577"/>
                  <a:pt x="1296" y="540"/>
                </a:cubicBezTo>
                <a:cubicBezTo>
                  <a:pt x="1293" y="532"/>
                  <a:pt x="1283" y="529"/>
                  <a:pt x="1278" y="522"/>
                </a:cubicBezTo>
                <a:cubicBezTo>
                  <a:pt x="1265" y="506"/>
                  <a:pt x="1264" y="481"/>
                  <a:pt x="1248" y="468"/>
                </a:cubicBezTo>
                <a:cubicBezTo>
                  <a:pt x="1226" y="449"/>
                  <a:pt x="1190" y="433"/>
                  <a:pt x="1164" y="420"/>
                </a:cubicBezTo>
                <a:cubicBezTo>
                  <a:pt x="1138" y="381"/>
                  <a:pt x="1178" y="368"/>
                  <a:pt x="1212" y="360"/>
                </a:cubicBezTo>
                <a:cubicBezTo>
                  <a:pt x="1283" y="344"/>
                  <a:pt x="1282" y="352"/>
                  <a:pt x="1398" y="348"/>
                </a:cubicBezTo>
                <a:cubicBezTo>
                  <a:pt x="1393" y="322"/>
                  <a:pt x="1394" y="290"/>
                  <a:pt x="1374" y="270"/>
                </a:cubicBezTo>
                <a:cubicBezTo>
                  <a:pt x="1329" y="225"/>
                  <a:pt x="1218" y="217"/>
                  <a:pt x="1164" y="210"/>
                </a:cubicBezTo>
                <a:cubicBezTo>
                  <a:pt x="1121" y="181"/>
                  <a:pt x="1131" y="200"/>
                  <a:pt x="1122" y="162"/>
                </a:cubicBezTo>
                <a:cubicBezTo>
                  <a:pt x="1130" y="121"/>
                  <a:pt x="1134" y="72"/>
                  <a:pt x="1170" y="48"/>
                </a:cubicBezTo>
                <a:cubicBezTo>
                  <a:pt x="1184" y="50"/>
                  <a:pt x="1199" y="49"/>
                  <a:pt x="1212" y="54"/>
                </a:cubicBezTo>
                <a:cubicBezTo>
                  <a:pt x="1250" y="68"/>
                  <a:pt x="1269" y="113"/>
                  <a:pt x="1308" y="126"/>
                </a:cubicBezTo>
                <a:cubicBezTo>
                  <a:pt x="1329" y="147"/>
                  <a:pt x="1340" y="155"/>
                  <a:pt x="1368" y="162"/>
                </a:cubicBezTo>
                <a:cubicBezTo>
                  <a:pt x="1403" y="153"/>
                  <a:pt x="1423" y="140"/>
                  <a:pt x="1452" y="120"/>
                </a:cubicBezTo>
                <a:cubicBezTo>
                  <a:pt x="1474" y="127"/>
                  <a:pt x="1491" y="140"/>
                  <a:pt x="1512" y="150"/>
                </a:cubicBezTo>
                <a:cubicBezTo>
                  <a:pt x="1530" y="205"/>
                  <a:pt x="1476" y="256"/>
                  <a:pt x="1476" y="3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96" name="Freeform 96"/>
          <p:cNvSpPr>
            <a:spLocks/>
          </p:cNvSpPr>
          <p:nvPr/>
        </p:nvSpPr>
        <p:spPr bwMode="auto">
          <a:xfrm>
            <a:off x="3157933" y="4644145"/>
            <a:ext cx="1047750" cy="6286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4" y="24"/>
              </a:cxn>
              <a:cxn ang="0">
                <a:pos x="150" y="102"/>
              </a:cxn>
              <a:cxn ang="0">
                <a:pos x="258" y="72"/>
              </a:cxn>
              <a:cxn ang="0">
                <a:pos x="294" y="132"/>
              </a:cxn>
              <a:cxn ang="0">
                <a:pos x="450" y="240"/>
              </a:cxn>
              <a:cxn ang="0">
                <a:pos x="510" y="294"/>
              </a:cxn>
              <a:cxn ang="0">
                <a:pos x="546" y="348"/>
              </a:cxn>
              <a:cxn ang="0">
                <a:pos x="660" y="396"/>
              </a:cxn>
            </a:cxnLst>
            <a:rect l="0" t="0" r="r" b="b"/>
            <a:pathLst>
              <a:path w="660" h="396">
                <a:moveTo>
                  <a:pt x="0" y="0"/>
                </a:moveTo>
                <a:cubicBezTo>
                  <a:pt x="14" y="2"/>
                  <a:pt x="67" y="3"/>
                  <a:pt x="84" y="24"/>
                </a:cubicBezTo>
                <a:cubicBezTo>
                  <a:pt x="114" y="60"/>
                  <a:pt x="94" y="83"/>
                  <a:pt x="150" y="102"/>
                </a:cubicBezTo>
                <a:cubicBezTo>
                  <a:pt x="206" y="96"/>
                  <a:pt x="214" y="98"/>
                  <a:pt x="258" y="72"/>
                </a:cubicBezTo>
                <a:cubicBezTo>
                  <a:pt x="271" y="92"/>
                  <a:pt x="281" y="112"/>
                  <a:pt x="294" y="132"/>
                </a:cubicBezTo>
                <a:cubicBezTo>
                  <a:pt x="312" y="220"/>
                  <a:pt x="374" y="225"/>
                  <a:pt x="450" y="240"/>
                </a:cubicBezTo>
                <a:cubicBezTo>
                  <a:pt x="478" y="254"/>
                  <a:pt x="492" y="268"/>
                  <a:pt x="510" y="294"/>
                </a:cubicBezTo>
                <a:cubicBezTo>
                  <a:pt x="522" y="312"/>
                  <a:pt x="528" y="336"/>
                  <a:pt x="546" y="348"/>
                </a:cubicBezTo>
                <a:cubicBezTo>
                  <a:pt x="587" y="375"/>
                  <a:pt x="611" y="396"/>
                  <a:pt x="660" y="396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97" name="Freeform 97"/>
          <p:cNvSpPr>
            <a:spLocks/>
          </p:cNvSpPr>
          <p:nvPr/>
        </p:nvSpPr>
        <p:spPr bwMode="auto">
          <a:xfrm rot="3375118">
            <a:off x="3974702" y="2655803"/>
            <a:ext cx="1320800" cy="801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4" y="24"/>
              </a:cxn>
              <a:cxn ang="0">
                <a:pos x="150" y="102"/>
              </a:cxn>
              <a:cxn ang="0">
                <a:pos x="258" y="72"/>
              </a:cxn>
              <a:cxn ang="0">
                <a:pos x="294" y="132"/>
              </a:cxn>
              <a:cxn ang="0">
                <a:pos x="450" y="240"/>
              </a:cxn>
              <a:cxn ang="0">
                <a:pos x="510" y="294"/>
              </a:cxn>
              <a:cxn ang="0">
                <a:pos x="546" y="348"/>
              </a:cxn>
              <a:cxn ang="0">
                <a:pos x="660" y="396"/>
              </a:cxn>
            </a:cxnLst>
            <a:rect l="0" t="0" r="r" b="b"/>
            <a:pathLst>
              <a:path w="660" h="396">
                <a:moveTo>
                  <a:pt x="0" y="0"/>
                </a:moveTo>
                <a:cubicBezTo>
                  <a:pt x="14" y="2"/>
                  <a:pt x="67" y="3"/>
                  <a:pt x="84" y="24"/>
                </a:cubicBezTo>
                <a:cubicBezTo>
                  <a:pt x="114" y="60"/>
                  <a:pt x="94" y="83"/>
                  <a:pt x="150" y="102"/>
                </a:cubicBezTo>
                <a:cubicBezTo>
                  <a:pt x="206" y="96"/>
                  <a:pt x="214" y="98"/>
                  <a:pt x="258" y="72"/>
                </a:cubicBezTo>
                <a:cubicBezTo>
                  <a:pt x="271" y="92"/>
                  <a:pt x="281" y="112"/>
                  <a:pt x="294" y="132"/>
                </a:cubicBezTo>
                <a:cubicBezTo>
                  <a:pt x="312" y="220"/>
                  <a:pt x="374" y="225"/>
                  <a:pt x="450" y="240"/>
                </a:cubicBezTo>
                <a:cubicBezTo>
                  <a:pt x="478" y="254"/>
                  <a:pt x="492" y="268"/>
                  <a:pt x="510" y="294"/>
                </a:cubicBezTo>
                <a:cubicBezTo>
                  <a:pt x="522" y="312"/>
                  <a:pt x="528" y="336"/>
                  <a:pt x="546" y="348"/>
                </a:cubicBezTo>
                <a:cubicBezTo>
                  <a:pt x="587" y="375"/>
                  <a:pt x="611" y="396"/>
                  <a:pt x="660" y="396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98" name="Freeform 98"/>
          <p:cNvSpPr>
            <a:spLocks/>
          </p:cNvSpPr>
          <p:nvPr/>
        </p:nvSpPr>
        <p:spPr bwMode="auto">
          <a:xfrm rot="1932740">
            <a:off x="3315097" y="3102683"/>
            <a:ext cx="866775" cy="952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4" y="24"/>
              </a:cxn>
              <a:cxn ang="0">
                <a:pos x="150" y="102"/>
              </a:cxn>
              <a:cxn ang="0">
                <a:pos x="258" y="72"/>
              </a:cxn>
              <a:cxn ang="0">
                <a:pos x="294" y="132"/>
              </a:cxn>
              <a:cxn ang="0">
                <a:pos x="450" y="240"/>
              </a:cxn>
              <a:cxn ang="0">
                <a:pos x="510" y="294"/>
              </a:cxn>
              <a:cxn ang="0">
                <a:pos x="546" y="348"/>
              </a:cxn>
              <a:cxn ang="0">
                <a:pos x="660" y="396"/>
              </a:cxn>
            </a:cxnLst>
            <a:rect l="0" t="0" r="r" b="b"/>
            <a:pathLst>
              <a:path w="660" h="396">
                <a:moveTo>
                  <a:pt x="0" y="0"/>
                </a:moveTo>
                <a:cubicBezTo>
                  <a:pt x="14" y="2"/>
                  <a:pt x="67" y="3"/>
                  <a:pt x="84" y="24"/>
                </a:cubicBezTo>
                <a:cubicBezTo>
                  <a:pt x="114" y="60"/>
                  <a:pt x="94" y="83"/>
                  <a:pt x="150" y="102"/>
                </a:cubicBezTo>
                <a:cubicBezTo>
                  <a:pt x="206" y="96"/>
                  <a:pt x="214" y="98"/>
                  <a:pt x="258" y="72"/>
                </a:cubicBezTo>
                <a:cubicBezTo>
                  <a:pt x="271" y="92"/>
                  <a:pt x="281" y="112"/>
                  <a:pt x="294" y="132"/>
                </a:cubicBezTo>
                <a:cubicBezTo>
                  <a:pt x="312" y="220"/>
                  <a:pt x="374" y="225"/>
                  <a:pt x="450" y="240"/>
                </a:cubicBezTo>
                <a:cubicBezTo>
                  <a:pt x="478" y="254"/>
                  <a:pt x="492" y="268"/>
                  <a:pt x="510" y="294"/>
                </a:cubicBezTo>
                <a:cubicBezTo>
                  <a:pt x="522" y="312"/>
                  <a:pt x="528" y="336"/>
                  <a:pt x="546" y="348"/>
                </a:cubicBezTo>
                <a:cubicBezTo>
                  <a:pt x="587" y="375"/>
                  <a:pt x="611" y="396"/>
                  <a:pt x="660" y="396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99" name="Oval 99"/>
          <p:cNvSpPr>
            <a:spLocks noChangeArrowheads="1"/>
          </p:cNvSpPr>
          <p:nvPr/>
        </p:nvSpPr>
        <p:spPr bwMode="auto">
          <a:xfrm>
            <a:off x="6137672" y="5506158"/>
            <a:ext cx="1484313" cy="10795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0" name="AutoShape 100"/>
          <p:cNvSpPr>
            <a:spLocks noChangeArrowheads="1"/>
          </p:cNvSpPr>
          <p:nvPr/>
        </p:nvSpPr>
        <p:spPr bwMode="auto">
          <a:xfrm rot="5624579">
            <a:off x="6909197" y="5734758"/>
            <a:ext cx="390525" cy="342900"/>
          </a:xfrm>
          <a:prstGeom prst="lightningBol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1" name="Oval 101"/>
          <p:cNvSpPr>
            <a:spLocks noChangeArrowheads="1"/>
          </p:cNvSpPr>
          <p:nvPr/>
        </p:nvSpPr>
        <p:spPr bwMode="auto">
          <a:xfrm>
            <a:off x="6640908" y="5733172"/>
            <a:ext cx="481012" cy="5000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2" name="Oval 102"/>
          <p:cNvSpPr>
            <a:spLocks noChangeArrowheads="1"/>
          </p:cNvSpPr>
          <p:nvPr/>
        </p:nvSpPr>
        <p:spPr bwMode="auto">
          <a:xfrm>
            <a:off x="6599633" y="5777622"/>
            <a:ext cx="481012" cy="500063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3" name="AutoShape 103"/>
          <p:cNvSpPr>
            <a:spLocks noChangeArrowheads="1"/>
          </p:cNvSpPr>
          <p:nvPr/>
        </p:nvSpPr>
        <p:spPr bwMode="auto">
          <a:xfrm>
            <a:off x="6698060" y="5871285"/>
            <a:ext cx="166687" cy="180975"/>
          </a:xfrm>
          <a:prstGeom prst="lightningBol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4" name="AutoShape 104"/>
          <p:cNvSpPr>
            <a:spLocks noChangeArrowheads="1"/>
          </p:cNvSpPr>
          <p:nvPr/>
        </p:nvSpPr>
        <p:spPr bwMode="auto">
          <a:xfrm rot="3405363">
            <a:off x="6786164" y="6005428"/>
            <a:ext cx="166688" cy="180975"/>
          </a:xfrm>
          <a:prstGeom prst="lightningBol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5" name="AutoShape 105"/>
          <p:cNvSpPr>
            <a:spLocks noChangeArrowheads="1"/>
          </p:cNvSpPr>
          <p:nvPr/>
        </p:nvSpPr>
        <p:spPr bwMode="auto">
          <a:xfrm rot="2115247">
            <a:off x="6829820" y="5826835"/>
            <a:ext cx="166688" cy="180975"/>
          </a:xfrm>
          <a:prstGeom prst="lightningBol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6" name="Text Box 106"/>
          <p:cNvSpPr txBox="1">
            <a:spLocks noChangeArrowheads="1"/>
          </p:cNvSpPr>
          <p:nvPr/>
        </p:nvSpPr>
        <p:spPr bwMode="auto">
          <a:xfrm>
            <a:off x="6255145" y="6136395"/>
            <a:ext cx="11891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Helvetica" pitchFamily="34" charset="0"/>
              </a:rPr>
              <a:t>Lysosom</a:t>
            </a:r>
          </a:p>
        </p:txBody>
      </p:sp>
      <p:sp>
        <p:nvSpPr>
          <p:cNvPr id="107" name="Text Box 107"/>
          <p:cNvSpPr txBox="1">
            <a:spLocks noChangeArrowheads="1"/>
          </p:cNvSpPr>
          <p:nvPr/>
        </p:nvSpPr>
        <p:spPr bwMode="auto">
          <a:xfrm>
            <a:off x="6686945" y="3944058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Helvetica" pitchFamily="34" charset="0"/>
              </a:rPr>
              <a:t>Endosom</a:t>
            </a:r>
          </a:p>
        </p:txBody>
      </p:sp>
      <p:sp>
        <p:nvSpPr>
          <p:cNvPr id="108" name="Oval 108"/>
          <p:cNvSpPr>
            <a:spLocks noChangeArrowheads="1"/>
          </p:cNvSpPr>
          <p:nvPr/>
        </p:nvSpPr>
        <p:spPr bwMode="auto">
          <a:xfrm rot="5837826">
            <a:off x="4711304" y="2901866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9" name="Oval 109"/>
          <p:cNvSpPr>
            <a:spLocks noChangeArrowheads="1"/>
          </p:cNvSpPr>
          <p:nvPr/>
        </p:nvSpPr>
        <p:spPr bwMode="auto">
          <a:xfrm rot="5837826">
            <a:off x="4647804" y="29367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0" name="Oval 110"/>
          <p:cNvSpPr>
            <a:spLocks noChangeArrowheads="1"/>
          </p:cNvSpPr>
          <p:nvPr/>
        </p:nvSpPr>
        <p:spPr bwMode="auto">
          <a:xfrm rot="5837826">
            <a:off x="4719241" y="2984416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1" name="Oval 111"/>
          <p:cNvSpPr>
            <a:spLocks noChangeArrowheads="1"/>
          </p:cNvSpPr>
          <p:nvPr/>
        </p:nvSpPr>
        <p:spPr bwMode="auto">
          <a:xfrm rot="5837826">
            <a:off x="4730352" y="3043153"/>
            <a:ext cx="96838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2" name="Oval 112"/>
          <p:cNvSpPr>
            <a:spLocks noChangeArrowheads="1"/>
          </p:cNvSpPr>
          <p:nvPr/>
        </p:nvSpPr>
        <p:spPr bwMode="auto">
          <a:xfrm rot="5837826">
            <a:off x="4658121" y="3010609"/>
            <a:ext cx="95250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3" name="Oval 113"/>
          <p:cNvSpPr>
            <a:spLocks noChangeArrowheads="1"/>
          </p:cNvSpPr>
          <p:nvPr/>
        </p:nvSpPr>
        <p:spPr bwMode="auto">
          <a:xfrm rot="3021041">
            <a:off x="5063729" y="29113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4" name="Oval 114"/>
          <p:cNvSpPr>
            <a:spLocks noChangeArrowheads="1"/>
          </p:cNvSpPr>
          <p:nvPr/>
        </p:nvSpPr>
        <p:spPr bwMode="auto">
          <a:xfrm rot="3021041">
            <a:off x="5095479" y="29748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5" name="Oval 115"/>
          <p:cNvSpPr>
            <a:spLocks noChangeArrowheads="1"/>
          </p:cNvSpPr>
          <p:nvPr/>
        </p:nvSpPr>
        <p:spPr bwMode="auto">
          <a:xfrm rot="3021041">
            <a:off x="5105004" y="305109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6" name="Oval 116"/>
          <p:cNvSpPr>
            <a:spLocks noChangeArrowheads="1"/>
          </p:cNvSpPr>
          <p:nvPr/>
        </p:nvSpPr>
        <p:spPr bwMode="auto">
          <a:xfrm rot="3021041">
            <a:off x="5025629" y="309554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3052328">
            <a:off x="4948633" y="3115384"/>
            <a:ext cx="95250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8" name="Oval 118"/>
          <p:cNvSpPr>
            <a:spLocks noChangeArrowheads="1"/>
          </p:cNvSpPr>
          <p:nvPr/>
        </p:nvSpPr>
        <p:spPr bwMode="auto">
          <a:xfrm rot="3021041">
            <a:off x="4882754" y="3159041"/>
            <a:ext cx="96837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9" name="Oval 119"/>
          <p:cNvSpPr>
            <a:spLocks noChangeArrowheads="1"/>
          </p:cNvSpPr>
          <p:nvPr/>
        </p:nvSpPr>
        <p:spPr bwMode="auto">
          <a:xfrm rot="3052328">
            <a:off x="4818458" y="3123322"/>
            <a:ext cx="95250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0" name="Oval 120"/>
          <p:cNvSpPr>
            <a:spLocks noChangeArrowheads="1"/>
          </p:cNvSpPr>
          <p:nvPr/>
        </p:nvSpPr>
        <p:spPr bwMode="auto">
          <a:xfrm rot="2991866">
            <a:off x="4967683" y="3018545"/>
            <a:ext cx="101600" cy="1143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1" name="Oval 121"/>
          <p:cNvSpPr>
            <a:spLocks noChangeArrowheads="1"/>
          </p:cNvSpPr>
          <p:nvPr/>
        </p:nvSpPr>
        <p:spPr bwMode="auto">
          <a:xfrm rot="2991866">
            <a:off x="4878783" y="3058233"/>
            <a:ext cx="101600" cy="1143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2" name="Oval 122"/>
          <p:cNvSpPr>
            <a:spLocks noChangeArrowheads="1"/>
          </p:cNvSpPr>
          <p:nvPr/>
        </p:nvSpPr>
        <p:spPr bwMode="auto">
          <a:xfrm rot="-2393645">
            <a:off x="5037535" y="2950285"/>
            <a:ext cx="90487" cy="12858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3" name="Oval 123"/>
          <p:cNvSpPr>
            <a:spLocks noChangeArrowheads="1"/>
          </p:cNvSpPr>
          <p:nvPr/>
        </p:nvSpPr>
        <p:spPr bwMode="auto">
          <a:xfrm rot="5837826">
            <a:off x="4706539" y="2605003"/>
            <a:ext cx="96838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4" name="Oval 124"/>
          <p:cNvSpPr>
            <a:spLocks noChangeArrowheads="1"/>
          </p:cNvSpPr>
          <p:nvPr/>
        </p:nvSpPr>
        <p:spPr bwMode="auto">
          <a:xfrm rot="5837826">
            <a:off x="4741464" y="2678028"/>
            <a:ext cx="96838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5" name="Oval 125"/>
          <p:cNvSpPr>
            <a:spLocks noChangeArrowheads="1"/>
          </p:cNvSpPr>
          <p:nvPr/>
        </p:nvSpPr>
        <p:spPr bwMode="auto">
          <a:xfrm rot="5837826">
            <a:off x="4795439" y="2741528"/>
            <a:ext cx="96838" cy="85725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6" name="Oval 126"/>
          <p:cNvSpPr>
            <a:spLocks noChangeArrowheads="1"/>
          </p:cNvSpPr>
          <p:nvPr/>
        </p:nvSpPr>
        <p:spPr bwMode="auto">
          <a:xfrm rot="-3385627">
            <a:off x="6115445" y="231052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7" name="Oval 127"/>
          <p:cNvSpPr>
            <a:spLocks noChangeArrowheads="1"/>
          </p:cNvSpPr>
          <p:nvPr/>
        </p:nvSpPr>
        <p:spPr bwMode="auto">
          <a:xfrm rot="-3385627">
            <a:off x="6193233" y="2351795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8" name="Oval 128"/>
          <p:cNvSpPr>
            <a:spLocks noChangeArrowheads="1"/>
          </p:cNvSpPr>
          <p:nvPr/>
        </p:nvSpPr>
        <p:spPr bwMode="auto">
          <a:xfrm rot="-3385627">
            <a:off x="6256733" y="2408945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29" name="Oval 129"/>
          <p:cNvSpPr>
            <a:spLocks noChangeArrowheads="1"/>
          </p:cNvSpPr>
          <p:nvPr/>
        </p:nvSpPr>
        <p:spPr bwMode="auto">
          <a:xfrm rot="-3385627">
            <a:off x="6307533" y="2478795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0" name="Oval 130"/>
          <p:cNvSpPr>
            <a:spLocks noChangeArrowheads="1"/>
          </p:cNvSpPr>
          <p:nvPr/>
        </p:nvSpPr>
        <p:spPr bwMode="auto">
          <a:xfrm rot="-3385627">
            <a:off x="6318645" y="2562933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1" name="Oval 131"/>
          <p:cNvSpPr>
            <a:spLocks noChangeArrowheads="1"/>
          </p:cNvSpPr>
          <p:nvPr/>
        </p:nvSpPr>
        <p:spPr bwMode="auto">
          <a:xfrm rot="-3385627">
            <a:off x="6302770" y="265342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2" name="Oval 132"/>
          <p:cNvSpPr>
            <a:spLocks noChangeArrowheads="1"/>
          </p:cNvSpPr>
          <p:nvPr/>
        </p:nvSpPr>
        <p:spPr bwMode="auto">
          <a:xfrm rot="-3385627">
            <a:off x="6247208" y="2723270"/>
            <a:ext cx="95250" cy="82550"/>
          </a:xfrm>
          <a:prstGeom prst="ellipse">
            <a:avLst/>
          </a:prstGeom>
          <a:solidFill>
            <a:schemeClr val="accent1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3" name="Oval 133"/>
          <p:cNvSpPr>
            <a:spLocks noChangeArrowheads="1"/>
          </p:cNvSpPr>
          <p:nvPr/>
        </p:nvSpPr>
        <p:spPr bwMode="auto">
          <a:xfrm rot="-3385627">
            <a:off x="6151959" y="2740733"/>
            <a:ext cx="100013" cy="109538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4" name="Oval 134"/>
          <p:cNvSpPr>
            <a:spLocks noChangeArrowheads="1"/>
          </p:cNvSpPr>
          <p:nvPr/>
        </p:nvSpPr>
        <p:spPr bwMode="auto">
          <a:xfrm rot="-3385627">
            <a:off x="6065441" y="2787566"/>
            <a:ext cx="98425" cy="109537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5" name="Oval 135"/>
          <p:cNvSpPr>
            <a:spLocks noChangeArrowheads="1"/>
          </p:cNvSpPr>
          <p:nvPr/>
        </p:nvSpPr>
        <p:spPr bwMode="auto">
          <a:xfrm rot="-8785627">
            <a:off x="5877322" y="2874083"/>
            <a:ext cx="87313" cy="127000"/>
          </a:xfrm>
          <a:prstGeom prst="ellipse">
            <a:avLst/>
          </a:prstGeom>
          <a:solidFill>
            <a:srgbClr val="0099FF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6" name="Line 136"/>
          <p:cNvSpPr>
            <a:spLocks noChangeShapeType="1"/>
          </p:cNvSpPr>
          <p:nvPr/>
        </p:nvSpPr>
        <p:spPr bwMode="auto">
          <a:xfrm rot="18214373" flipH="1">
            <a:off x="5719364" y="3086014"/>
            <a:ext cx="220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7" name="Freeform 137"/>
          <p:cNvSpPr>
            <a:spLocks/>
          </p:cNvSpPr>
          <p:nvPr/>
        </p:nvSpPr>
        <p:spPr bwMode="auto">
          <a:xfrm rot="-3385627">
            <a:off x="5761433" y="3053472"/>
            <a:ext cx="14288" cy="77787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5" y="42"/>
              </a:cxn>
            </a:cxnLst>
            <a:rect l="0" t="0" r="r" b="b"/>
            <a:pathLst>
              <a:path w="7" h="42">
                <a:moveTo>
                  <a:pt x="7" y="0"/>
                </a:moveTo>
                <a:cubicBezTo>
                  <a:pt x="0" y="11"/>
                  <a:pt x="5" y="29"/>
                  <a:pt x="5" y="42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8" name="Freeform 138"/>
          <p:cNvSpPr>
            <a:spLocks/>
          </p:cNvSpPr>
          <p:nvPr/>
        </p:nvSpPr>
        <p:spPr bwMode="auto">
          <a:xfrm rot="-3385627">
            <a:off x="5794772" y="2999496"/>
            <a:ext cx="14287" cy="80962"/>
          </a:xfrm>
          <a:custGeom>
            <a:avLst/>
            <a:gdLst/>
            <a:ahLst/>
            <a:cxnLst>
              <a:cxn ang="0">
                <a:pos x="2" y="44"/>
              </a:cxn>
              <a:cxn ang="0">
                <a:pos x="6" y="20"/>
              </a:cxn>
              <a:cxn ang="0">
                <a:pos x="0" y="0"/>
              </a:cxn>
            </a:cxnLst>
            <a:rect l="0" t="0" r="r" b="b"/>
            <a:pathLst>
              <a:path w="7" h="44">
                <a:moveTo>
                  <a:pt x="2" y="44"/>
                </a:moveTo>
                <a:cubicBezTo>
                  <a:pt x="3" y="36"/>
                  <a:pt x="7" y="28"/>
                  <a:pt x="6" y="20"/>
                </a:cubicBezTo>
                <a:cubicBezTo>
                  <a:pt x="5" y="12"/>
                  <a:pt x="0" y="9"/>
                  <a:pt x="0" y="0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9" name="Freeform 139"/>
          <p:cNvSpPr>
            <a:spLocks/>
          </p:cNvSpPr>
          <p:nvPr/>
        </p:nvSpPr>
        <p:spPr bwMode="auto">
          <a:xfrm rot="-3385627">
            <a:off x="5863033" y="3064583"/>
            <a:ext cx="17462" cy="809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44"/>
              </a:cxn>
            </a:cxnLst>
            <a:rect l="0" t="0" r="r" b="b"/>
            <a:pathLst>
              <a:path w="8" h="44">
                <a:moveTo>
                  <a:pt x="0" y="0"/>
                </a:moveTo>
                <a:cubicBezTo>
                  <a:pt x="2" y="16"/>
                  <a:pt x="8" y="28"/>
                  <a:pt x="8" y="44"/>
                </a:cubicBezTo>
              </a:path>
            </a:pathLst>
          </a:custGeom>
          <a:noFill/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40" name="Freeform 140"/>
          <p:cNvSpPr>
            <a:spLocks/>
          </p:cNvSpPr>
          <p:nvPr/>
        </p:nvSpPr>
        <p:spPr bwMode="auto">
          <a:xfrm rot="-3385627">
            <a:off x="5701109" y="3147133"/>
            <a:ext cx="106363" cy="173038"/>
          </a:xfrm>
          <a:custGeom>
            <a:avLst/>
            <a:gdLst/>
            <a:ahLst/>
            <a:cxnLst>
              <a:cxn ang="0">
                <a:pos x="50" y="38"/>
              </a:cxn>
              <a:cxn ang="0">
                <a:pos x="36" y="0"/>
              </a:cxn>
              <a:cxn ang="0">
                <a:pos x="28" y="18"/>
              </a:cxn>
              <a:cxn ang="0">
                <a:pos x="36" y="30"/>
              </a:cxn>
              <a:cxn ang="0">
                <a:pos x="20" y="68"/>
              </a:cxn>
              <a:cxn ang="0">
                <a:pos x="4" y="66"/>
              </a:cxn>
              <a:cxn ang="0">
                <a:pos x="0" y="94"/>
              </a:cxn>
            </a:cxnLst>
            <a:rect l="0" t="0" r="r" b="b"/>
            <a:pathLst>
              <a:path w="50" h="94">
                <a:moveTo>
                  <a:pt x="50" y="38"/>
                </a:moveTo>
                <a:cubicBezTo>
                  <a:pt x="41" y="25"/>
                  <a:pt x="48" y="12"/>
                  <a:pt x="36" y="0"/>
                </a:cubicBezTo>
                <a:cubicBezTo>
                  <a:pt x="26" y="3"/>
                  <a:pt x="23" y="7"/>
                  <a:pt x="28" y="18"/>
                </a:cubicBezTo>
                <a:cubicBezTo>
                  <a:pt x="30" y="22"/>
                  <a:pt x="36" y="30"/>
                  <a:pt x="36" y="30"/>
                </a:cubicBezTo>
                <a:cubicBezTo>
                  <a:pt x="40" y="48"/>
                  <a:pt x="38" y="62"/>
                  <a:pt x="20" y="68"/>
                </a:cubicBezTo>
                <a:cubicBezTo>
                  <a:pt x="6" y="59"/>
                  <a:pt x="11" y="56"/>
                  <a:pt x="4" y="66"/>
                </a:cubicBezTo>
                <a:cubicBezTo>
                  <a:pt x="2" y="75"/>
                  <a:pt x="0" y="84"/>
                  <a:pt x="0" y="9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41" name="Text Box 141"/>
          <p:cNvSpPr txBox="1">
            <a:spLocks noChangeArrowheads="1"/>
          </p:cNvSpPr>
          <p:nvPr/>
        </p:nvSpPr>
        <p:spPr bwMode="auto">
          <a:xfrm>
            <a:off x="4262833" y="1827922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Helvetica" pitchFamily="34" charset="0"/>
              </a:rPr>
              <a:t>ER</a:t>
            </a:r>
          </a:p>
        </p:txBody>
      </p:sp>
      <p:sp>
        <p:nvSpPr>
          <p:cNvPr id="142" name="Text Box 142"/>
          <p:cNvSpPr txBox="1">
            <a:spLocks noChangeArrowheads="1"/>
          </p:cNvSpPr>
          <p:nvPr/>
        </p:nvSpPr>
        <p:spPr bwMode="auto">
          <a:xfrm>
            <a:off x="5707458" y="1815222"/>
            <a:ext cx="76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Helvetica" pitchFamily="34" charset="0"/>
              </a:rPr>
              <a:t>Golgi</a:t>
            </a:r>
          </a:p>
        </p:txBody>
      </p:sp>
      <p:sp>
        <p:nvSpPr>
          <p:cNvPr id="143" name="Text Box 143"/>
          <p:cNvSpPr txBox="1">
            <a:spLocks noChangeArrowheads="1"/>
          </p:cNvSpPr>
          <p:nvPr/>
        </p:nvSpPr>
        <p:spPr bwMode="auto">
          <a:xfrm>
            <a:off x="4670820" y="5636333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Helvetica" pitchFamily="34" charset="0"/>
              </a:rPr>
              <a:t>DNA</a:t>
            </a:r>
          </a:p>
        </p:txBody>
      </p:sp>
      <p:sp>
        <p:nvSpPr>
          <p:cNvPr id="144" name="Text Box 144"/>
          <p:cNvSpPr txBox="1">
            <a:spLocks noChangeArrowheads="1"/>
          </p:cNvSpPr>
          <p:nvPr/>
        </p:nvSpPr>
        <p:spPr bwMode="auto">
          <a:xfrm>
            <a:off x="9133285" y="2139072"/>
            <a:ext cx="797311" cy="37151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pPr eaLnBrk="0" hangingPunct="0"/>
            <a:r>
              <a:rPr lang="en-US" b="1">
                <a:latin typeface="Helvetica" pitchFamily="34" charset="0"/>
              </a:rPr>
              <a:t>LDLR</a:t>
            </a:r>
          </a:p>
        </p:txBody>
      </p:sp>
      <p:sp>
        <p:nvSpPr>
          <p:cNvPr id="145" name="Text Box 145"/>
          <p:cNvSpPr txBox="1">
            <a:spLocks noChangeArrowheads="1"/>
          </p:cNvSpPr>
          <p:nvPr/>
        </p:nvSpPr>
        <p:spPr bwMode="auto">
          <a:xfrm>
            <a:off x="2222895" y="4048833"/>
            <a:ext cx="1543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Helvetica" pitchFamily="34" charset="0"/>
              </a:rPr>
              <a:t>Cellekjernen</a:t>
            </a:r>
          </a:p>
        </p:txBody>
      </p:sp>
      <p:sp>
        <p:nvSpPr>
          <p:cNvPr id="146" name="Text Box 146"/>
          <p:cNvSpPr txBox="1">
            <a:spLocks noChangeArrowheads="1"/>
          </p:cNvSpPr>
          <p:nvPr/>
        </p:nvSpPr>
        <p:spPr bwMode="auto">
          <a:xfrm>
            <a:off x="3734195" y="457270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nb-NO" b="1">
                <a:latin typeface="Helvetica" pitchFamily="34" charset="0"/>
              </a:rPr>
              <a:t>mRNA</a:t>
            </a:r>
          </a:p>
        </p:txBody>
      </p:sp>
      <p:sp>
        <p:nvSpPr>
          <p:cNvPr id="147" name="Freeform 148"/>
          <p:cNvSpPr>
            <a:spLocks/>
          </p:cNvSpPr>
          <p:nvPr/>
        </p:nvSpPr>
        <p:spPr bwMode="auto">
          <a:xfrm rot="-2208272">
            <a:off x="9284095" y="2729620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48" name="Freeform 149"/>
          <p:cNvSpPr>
            <a:spLocks/>
          </p:cNvSpPr>
          <p:nvPr/>
        </p:nvSpPr>
        <p:spPr bwMode="auto">
          <a:xfrm rot="-5827501">
            <a:off x="9293620" y="2702633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49" name="Freeform 150"/>
          <p:cNvSpPr>
            <a:spLocks/>
          </p:cNvSpPr>
          <p:nvPr/>
        </p:nvSpPr>
        <p:spPr bwMode="auto">
          <a:xfrm rot="1597753">
            <a:off x="9265045" y="2735970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0" name="Freeform 151"/>
          <p:cNvSpPr>
            <a:spLocks/>
          </p:cNvSpPr>
          <p:nvPr/>
        </p:nvSpPr>
        <p:spPr bwMode="auto">
          <a:xfrm rot="-2208272">
            <a:off x="9334895" y="357099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1" name="Freeform 152"/>
          <p:cNvSpPr>
            <a:spLocks/>
          </p:cNvSpPr>
          <p:nvPr/>
        </p:nvSpPr>
        <p:spPr bwMode="auto">
          <a:xfrm rot="-5827501">
            <a:off x="9344420" y="3544008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2" name="Freeform 153"/>
          <p:cNvSpPr>
            <a:spLocks/>
          </p:cNvSpPr>
          <p:nvPr/>
        </p:nvSpPr>
        <p:spPr bwMode="auto">
          <a:xfrm rot="1597753">
            <a:off x="9315845" y="357734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3" name="Freeform 154"/>
          <p:cNvSpPr>
            <a:spLocks/>
          </p:cNvSpPr>
          <p:nvPr/>
        </p:nvSpPr>
        <p:spPr bwMode="auto">
          <a:xfrm rot="-2208272">
            <a:off x="8517333" y="448539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4" name="Freeform 155"/>
          <p:cNvSpPr>
            <a:spLocks/>
          </p:cNvSpPr>
          <p:nvPr/>
        </p:nvSpPr>
        <p:spPr bwMode="auto">
          <a:xfrm rot="-5827501">
            <a:off x="8526858" y="4458408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5" name="Freeform 156"/>
          <p:cNvSpPr>
            <a:spLocks/>
          </p:cNvSpPr>
          <p:nvPr/>
        </p:nvSpPr>
        <p:spPr bwMode="auto">
          <a:xfrm rot="1597753">
            <a:off x="8498283" y="449174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" name="Freeform 157"/>
          <p:cNvSpPr>
            <a:spLocks/>
          </p:cNvSpPr>
          <p:nvPr/>
        </p:nvSpPr>
        <p:spPr bwMode="auto">
          <a:xfrm rot="-2208272">
            <a:off x="6894908" y="3669420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7" name="Freeform 158"/>
          <p:cNvSpPr>
            <a:spLocks/>
          </p:cNvSpPr>
          <p:nvPr/>
        </p:nvSpPr>
        <p:spPr bwMode="auto">
          <a:xfrm rot="-5827501">
            <a:off x="6904433" y="3642433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8" name="Freeform 159"/>
          <p:cNvSpPr>
            <a:spLocks/>
          </p:cNvSpPr>
          <p:nvPr/>
        </p:nvSpPr>
        <p:spPr bwMode="auto">
          <a:xfrm rot="1597753">
            <a:off x="6875858" y="3675770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9" name="Freeform 160"/>
          <p:cNvSpPr>
            <a:spLocks/>
          </p:cNvSpPr>
          <p:nvPr/>
        </p:nvSpPr>
        <p:spPr bwMode="auto">
          <a:xfrm rot="-2208272">
            <a:off x="5917008" y="2842333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0" name="Freeform 161"/>
          <p:cNvSpPr>
            <a:spLocks/>
          </p:cNvSpPr>
          <p:nvPr/>
        </p:nvSpPr>
        <p:spPr bwMode="auto">
          <a:xfrm rot="-5827501">
            <a:off x="5926533" y="2815345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1" name="Freeform 162"/>
          <p:cNvSpPr>
            <a:spLocks/>
          </p:cNvSpPr>
          <p:nvPr/>
        </p:nvSpPr>
        <p:spPr bwMode="auto">
          <a:xfrm rot="1597753">
            <a:off x="5897958" y="2848683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2" name="Freeform 163"/>
          <p:cNvSpPr>
            <a:spLocks/>
          </p:cNvSpPr>
          <p:nvPr/>
        </p:nvSpPr>
        <p:spPr bwMode="auto">
          <a:xfrm rot="-2208272">
            <a:off x="4912120" y="303759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3" name="Freeform 164"/>
          <p:cNvSpPr>
            <a:spLocks/>
          </p:cNvSpPr>
          <p:nvPr/>
        </p:nvSpPr>
        <p:spPr bwMode="auto">
          <a:xfrm rot="-5827501">
            <a:off x="4921645" y="3010608"/>
            <a:ext cx="165100" cy="1016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4" name="Freeform 165"/>
          <p:cNvSpPr>
            <a:spLocks/>
          </p:cNvSpPr>
          <p:nvPr/>
        </p:nvSpPr>
        <p:spPr bwMode="auto">
          <a:xfrm rot="1597753">
            <a:off x="4893070" y="3043945"/>
            <a:ext cx="190500" cy="889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14" y="22"/>
              </a:cxn>
              <a:cxn ang="0">
                <a:pos x="34" y="12"/>
              </a:cxn>
              <a:cxn ang="0">
                <a:pos x="60" y="20"/>
              </a:cxn>
              <a:cxn ang="0">
                <a:pos x="58" y="40"/>
              </a:cxn>
              <a:cxn ang="0">
                <a:pos x="36" y="24"/>
              </a:cxn>
              <a:cxn ang="0">
                <a:pos x="26" y="6"/>
              </a:cxn>
              <a:cxn ang="0">
                <a:pos x="8" y="0"/>
              </a:cxn>
              <a:cxn ang="0">
                <a:pos x="0" y="10"/>
              </a:cxn>
            </a:cxnLst>
            <a:rect l="0" t="0" r="r" b="b"/>
            <a:pathLst>
              <a:path w="70" h="40">
                <a:moveTo>
                  <a:pt x="0" y="10"/>
                </a:moveTo>
                <a:cubicBezTo>
                  <a:pt x="3" y="18"/>
                  <a:pt x="6" y="19"/>
                  <a:pt x="14" y="22"/>
                </a:cubicBezTo>
                <a:cubicBezTo>
                  <a:pt x="21" y="20"/>
                  <a:pt x="34" y="12"/>
                  <a:pt x="34" y="12"/>
                </a:cubicBezTo>
                <a:cubicBezTo>
                  <a:pt x="46" y="14"/>
                  <a:pt x="51" y="14"/>
                  <a:pt x="60" y="20"/>
                </a:cubicBezTo>
                <a:cubicBezTo>
                  <a:pt x="66" y="28"/>
                  <a:pt x="70" y="36"/>
                  <a:pt x="58" y="40"/>
                </a:cubicBezTo>
                <a:cubicBezTo>
                  <a:pt x="44" y="37"/>
                  <a:pt x="45" y="37"/>
                  <a:pt x="36" y="24"/>
                </a:cubicBezTo>
                <a:cubicBezTo>
                  <a:pt x="32" y="18"/>
                  <a:pt x="36" y="9"/>
                  <a:pt x="26" y="6"/>
                </a:cubicBezTo>
                <a:cubicBezTo>
                  <a:pt x="20" y="4"/>
                  <a:pt x="8" y="0"/>
                  <a:pt x="8" y="0"/>
                </a:cubicBezTo>
                <a:cubicBezTo>
                  <a:pt x="2" y="2"/>
                  <a:pt x="0" y="3"/>
                  <a:pt x="0" y="10"/>
                </a:cubicBezTo>
                <a:close/>
              </a:path>
            </a:pathLst>
          </a:custGeom>
          <a:solidFill>
            <a:srgbClr val="FF6600"/>
          </a:solidFill>
          <a:ln w="31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pSp>
        <p:nvGrpSpPr>
          <p:cNvPr id="165" name="Group 170"/>
          <p:cNvGrpSpPr>
            <a:grpSpLocks/>
          </p:cNvGrpSpPr>
          <p:nvPr/>
        </p:nvGrpSpPr>
        <p:grpSpPr bwMode="auto">
          <a:xfrm>
            <a:off x="3508770" y="3097920"/>
            <a:ext cx="552450" cy="533400"/>
            <a:chOff x="4956" y="3408"/>
            <a:chExt cx="444" cy="444"/>
          </a:xfrm>
        </p:grpSpPr>
        <p:sp>
          <p:nvSpPr>
            <p:cNvPr id="166" name="Line 168"/>
            <p:cNvSpPr>
              <a:spLocks noChangeShapeType="1"/>
            </p:cNvSpPr>
            <p:nvPr/>
          </p:nvSpPr>
          <p:spPr bwMode="auto">
            <a:xfrm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67" name="Line 169"/>
            <p:cNvSpPr>
              <a:spLocks noChangeShapeType="1"/>
            </p:cNvSpPr>
            <p:nvPr/>
          </p:nvSpPr>
          <p:spPr bwMode="auto">
            <a:xfrm rot="16200000"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68" name="Group 171"/>
          <p:cNvGrpSpPr>
            <a:grpSpLocks/>
          </p:cNvGrpSpPr>
          <p:nvPr/>
        </p:nvGrpSpPr>
        <p:grpSpPr bwMode="auto">
          <a:xfrm>
            <a:off x="5229620" y="2323220"/>
            <a:ext cx="552450" cy="533400"/>
            <a:chOff x="4956" y="3408"/>
            <a:chExt cx="444" cy="444"/>
          </a:xfrm>
        </p:grpSpPr>
        <p:sp>
          <p:nvSpPr>
            <p:cNvPr id="169" name="Line 172"/>
            <p:cNvSpPr>
              <a:spLocks noChangeShapeType="1"/>
            </p:cNvSpPr>
            <p:nvPr/>
          </p:nvSpPr>
          <p:spPr bwMode="auto">
            <a:xfrm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70" name="Line 173"/>
            <p:cNvSpPr>
              <a:spLocks noChangeShapeType="1"/>
            </p:cNvSpPr>
            <p:nvPr/>
          </p:nvSpPr>
          <p:spPr bwMode="auto">
            <a:xfrm rot="16200000"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71" name="Group 174"/>
          <p:cNvGrpSpPr>
            <a:grpSpLocks/>
          </p:cNvGrpSpPr>
          <p:nvPr/>
        </p:nvGrpSpPr>
        <p:grpSpPr bwMode="auto">
          <a:xfrm>
            <a:off x="9588895" y="3510670"/>
            <a:ext cx="552450" cy="533400"/>
            <a:chOff x="4956" y="3408"/>
            <a:chExt cx="444" cy="444"/>
          </a:xfrm>
        </p:grpSpPr>
        <p:sp>
          <p:nvSpPr>
            <p:cNvPr id="172" name="Line 175"/>
            <p:cNvSpPr>
              <a:spLocks noChangeShapeType="1"/>
            </p:cNvSpPr>
            <p:nvPr/>
          </p:nvSpPr>
          <p:spPr bwMode="auto">
            <a:xfrm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73" name="Line 176"/>
            <p:cNvSpPr>
              <a:spLocks noChangeShapeType="1"/>
            </p:cNvSpPr>
            <p:nvPr/>
          </p:nvSpPr>
          <p:spPr bwMode="auto">
            <a:xfrm rot="16200000"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74" name="Group 177"/>
          <p:cNvGrpSpPr>
            <a:grpSpLocks/>
          </p:cNvGrpSpPr>
          <p:nvPr/>
        </p:nvGrpSpPr>
        <p:grpSpPr bwMode="auto">
          <a:xfrm>
            <a:off x="7807720" y="4205995"/>
            <a:ext cx="552450" cy="533400"/>
            <a:chOff x="4956" y="3408"/>
            <a:chExt cx="444" cy="444"/>
          </a:xfrm>
        </p:grpSpPr>
        <p:sp>
          <p:nvSpPr>
            <p:cNvPr id="175" name="Line 178"/>
            <p:cNvSpPr>
              <a:spLocks noChangeShapeType="1"/>
            </p:cNvSpPr>
            <p:nvPr/>
          </p:nvSpPr>
          <p:spPr bwMode="auto">
            <a:xfrm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76" name="Line 179"/>
            <p:cNvSpPr>
              <a:spLocks noChangeShapeType="1"/>
            </p:cNvSpPr>
            <p:nvPr/>
          </p:nvSpPr>
          <p:spPr bwMode="auto">
            <a:xfrm rot="16200000"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77" name="Group 180"/>
          <p:cNvGrpSpPr>
            <a:grpSpLocks/>
          </p:cNvGrpSpPr>
          <p:nvPr/>
        </p:nvGrpSpPr>
        <p:grpSpPr bwMode="auto">
          <a:xfrm>
            <a:off x="7236220" y="2977270"/>
            <a:ext cx="552450" cy="533400"/>
            <a:chOff x="4956" y="3408"/>
            <a:chExt cx="444" cy="444"/>
          </a:xfrm>
        </p:grpSpPr>
        <p:sp>
          <p:nvSpPr>
            <p:cNvPr id="178" name="Line 181"/>
            <p:cNvSpPr>
              <a:spLocks noChangeShapeType="1"/>
            </p:cNvSpPr>
            <p:nvPr/>
          </p:nvSpPr>
          <p:spPr bwMode="auto">
            <a:xfrm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79" name="Line 182"/>
            <p:cNvSpPr>
              <a:spLocks noChangeShapeType="1"/>
            </p:cNvSpPr>
            <p:nvPr/>
          </p:nvSpPr>
          <p:spPr bwMode="auto">
            <a:xfrm rot="16200000" flipH="1">
              <a:off x="4956" y="3408"/>
              <a:ext cx="444" cy="4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4879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Nonsense-mediated</a:t>
            </a:r>
            <a:r>
              <a:rPr lang="nb-NO" dirty="0" smtClean="0"/>
              <a:t> </a:t>
            </a:r>
            <a:r>
              <a:rPr lang="nb-NO" dirty="0" err="1" smtClean="0"/>
              <a:t>decay</a:t>
            </a:r>
            <a:r>
              <a:rPr lang="nb-NO" dirty="0" smtClean="0"/>
              <a:t> (NMD)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 cellulær </a:t>
            </a:r>
            <a:r>
              <a:rPr lang="nb-NO" dirty="0" smtClean="0"/>
              <a:t>overvåkningsmekanisme</a:t>
            </a:r>
          </a:p>
          <a:p>
            <a:r>
              <a:rPr lang="nb-NO" dirty="0" smtClean="0"/>
              <a:t>Gjenkjenner premature </a:t>
            </a:r>
            <a:r>
              <a:rPr lang="nb-NO" dirty="0" err="1" smtClean="0"/>
              <a:t>stoppkodons</a:t>
            </a:r>
            <a:r>
              <a:rPr lang="nb-NO" dirty="0" smtClean="0"/>
              <a:t> (PTC)</a:t>
            </a:r>
            <a:endParaRPr lang="nb-NO" dirty="0" smtClean="0"/>
          </a:p>
          <a:p>
            <a:r>
              <a:rPr lang="nb-NO" dirty="0" smtClean="0"/>
              <a:t>Degradering av </a:t>
            </a:r>
            <a:r>
              <a:rPr lang="nb-NO" dirty="0" err="1" smtClean="0"/>
              <a:t>mRNA</a:t>
            </a:r>
            <a:r>
              <a:rPr lang="nb-NO" dirty="0" smtClean="0"/>
              <a:t> - </a:t>
            </a:r>
            <a:r>
              <a:rPr lang="nb-NO" dirty="0" err="1" smtClean="0"/>
              <a:t>haploinsuffisiens</a:t>
            </a:r>
            <a:endParaRPr lang="nb-NO" dirty="0" smtClean="0"/>
          </a:p>
          <a:p>
            <a:r>
              <a:rPr lang="nb-NO" dirty="0" smtClean="0"/>
              <a:t>Beskytter </a:t>
            </a:r>
            <a:r>
              <a:rPr lang="nb-NO" dirty="0" smtClean="0"/>
              <a:t>cellen mot potensielt toksiske </a:t>
            </a:r>
            <a:r>
              <a:rPr lang="nb-NO" dirty="0" smtClean="0"/>
              <a:t>proteiner</a:t>
            </a:r>
            <a:endParaRPr lang="nb-NO" dirty="0" smtClean="0"/>
          </a:p>
        </p:txBody>
      </p:sp>
      <p:grpSp>
        <p:nvGrpSpPr>
          <p:cNvPr id="5" name="Gruppe 4"/>
          <p:cNvGrpSpPr/>
          <p:nvPr/>
        </p:nvGrpSpPr>
        <p:grpSpPr>
          <a:xfrm>
            <a:off x="3610600" y="3828681"/>
            <a:ext cx="4748787" cy="3029319"/>
            <a:chOff x="3722687" y="3825240"/>
            <a:chExt cx="4746625" cy="3032760"/>
          </a:xfrm>
        </p:grpSpPr>
        <p:pic>
          <p:nvPicPr>
            <p:cNvPr id="2050" name="Picture 2" descr="undefined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40"/>
            <a:stretch/>
          </p:blipFill>
          <p:spPr bwMode="auto">
            <a:xfrm>
              <a:off x="3722687" y="3825240"/>
              <a:ext cx="4746625" cy="303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ktangel 3"/>
            <p:cNvSpPr/>
            <p:nvPr/>
          </p:nvSpPr>
          <p:spPr>
            <a:xfrm>
              <a:off x="6972300" y="3837464"/>
              <a:ext cx="548640" cy="3276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90058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NMD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Krav: PTC 50 </a:t>
            </a:r>
            <a:r>
              <a:rPr lang="nb-NO" dirty="0" err="1" smtClean="0"/>
              <a:t>bp</a:t>
            </a:r>
            <a:r>
              <a:rPr lang="nb-NO" dirty="0" smtClean="0"/>
              <a:t> oppstrøms for siste </a:t>
            </a:r>
            <a:r>
              <a:rPr lang="nb-NO" dirty="0" err="1" smtClean="0"/>
              <a:t>exon-inton</a:t>
            </a:r>
            <a:r>
              <a:rPr lang="nb-NO" dirty="0" smtClean="0"/>
              <a:t> overgang</a:t>
            </a:r>
          </a:p>
          <a:p>
            <a:r>
              <a:rPr lang="nb-NO" dirty="0" smtClean="0"/>
              <a:t>Ikke-NMD: Forkorting av proteinet.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523" y="3679229"/>
            <a:ext cx="77533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Sylinder 8"/>
          <p:cNvSpPr txBox="1"/>
          <p:nvPr/>
        </p:nvSpPr>
        <p:spPr>
          <a:xfrm>
            <a:off x="8991873" y="4380941"/>
            <a:ext cx="279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SRCAP – AD </a:t>
            </a:r>
            <a:r>
              <a:rPr lang="nb-NO" dirty="0" err="1" smtClean="0"/>
              <a:t>Floating</a:t>
            </a:r>
            <a:r>
              <a:rPr lang="nb-NO" dirty="0" smtClean="0"/>
              <a:t> Harbor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08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189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Helvetica</vt:lpstr>
      <vt:lpstr>Times New Roman</vt:lpstr>
      <vt:lpstr>Office-tema</vt:lpstr>
      <vt:lpstr>Loss-of-function (LoF)</vt:lpstr>
      <vt:lpstr>Effekt av mutasjoner</vt:lpstr>
      <vt:lpstr>Loss-of-function varianter</vt:lpstr>
      <vt:lpstr>Effekt av mutasjoner</vt:lpstr>
      <vt:lpstr>Effekt av mutasjoner</vt:lpstr>
      <vt:lpstr>Nonsense-mediated decay (NMD)</vt:lpstr>
      <vt:lpstr>NMD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Loss-of-function (LoF)</dc:title>
  <dc:creator>Kristian Tveten</dc:creator>
  <cp:lastModifiedBy>Kristian Tveten</cp:lastModifiedBy>
  <cp:revision>10</cp:revision>
  <dcterms:created xsi:type="dcterms:W3CDTF">2024-10-01T08:02:20Z</dcterms:created>
  <dcterms:modified xsi:type="dcterms:W3CDTF">2024-10-11T05:35:53Z</dcterms:modified>
</cp:coreProperties>
</file>