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9" autoAdjust="0"/>
    <p:restoredTop sz="94660"/>
  </p:normalViewPr>
  <p:slideViewPr>
    <p:cSldViewPr snapToGrid="0">
      <p:cViewPr varScale="1">
        <p:scale>
          <a:sx n="162" d="100"/>
          <a:sy n="162" d="100"/>
        </p:scale>
        <p:origin x="2508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3DD88-31E3-44B9-96EE-A7567265D717}" type="datetimeFigureOut">
              <a:rPr lang="nb-NO" smtClean="0"/>
              <a:t>11.10.2024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CC942-46D0-4512-8EA8-21BCDCFCA92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73218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3DD88-31E3-44B9-96EE-A7567265D717}" type="datetimeFigureOut">
              <a:rPr lang="nb-NO" smtClean="0"/>
              <a:t>11.10.2024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CC942-46D0-4512-8EA8-21BCDCFCA92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81100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3DD88-31E3-44B9-96EE-A7567265D717}" type="datetimeFigureOut">
              <a:rPr lang="nb-NO" smtClean="0"/>
              <a:t>11.10.2024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CC942-46D0-4512-8EA8-21BCDCFCA92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45723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3DD88-31E3-44B9-96EE-A7567265D717}" type="datetimeFigureOut">
              <a:rPr lang="nb-NO" smtClean="0"/>
              <a:t>11.10.2024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CC942-46D0-4512-8EA8-21BCDCFCA92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17378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3DD88-31E3-44B9-96EE-A7567265D717}" type="datetimeFigureOut">
              <a:rPr lang="nb-NO" smtClean="0"/>
              <a:t>11.10.2024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CC942-46D0-4512-8EA8-21BCDCFCA92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41556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3DD88-31E3-44B9-96EE-A7567265D717}" type="datetimeFigureOut">
              <a:rPr lang="nb-NO" smtClean="0"/>
              <a:t>11.10.2024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CC942-46D0-4512-8EA8-21BCDCFCA92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49871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3DD88-31E3-44B9-96EE-A7567265D717}" type="datetimeFigureOut">
              <a:rPr lang="nb-NO" smtClean="0"/>
              <a:t>11.10.2024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CC942-46D0-4512-8EA8-21BCDCFCA92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17265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3DD88-31E3-44B9-96EE-A7567265D717}" type="datetimeFigureOut">
              <a:rPr lang="nb-NO" smtClean="0"/>
              <a:t>11.10.2024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CC942-46D0-4512-8EA8-21BCDCFCA92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68303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3DD88-31E3-44B9-96EE-A7567265D717}" type="datetimeFigureOut">
              <a:rPr lang="nb-NO" smtClean="0"/>
              <a:t>11.10.2024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CC942-46D0-4512-8EA8-21BCDCFCA92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66984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3DD88-31E3-44B9-96EE-A7567265D717}" type="datetimeFigureOut">
              <a:rPr lang="nb-NO" smtClean="0"/>
              <a:t>11.10.2024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CC942-46D0-4512-8EA8-21BCDCFCA92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179859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3DD88-31E3-44B9-96EE-A7567265D717}" type="datetimeFigureOut">
              <a:rPr lang="nb-NO" smtClean="0"/>
              <a:t>11.10.2024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CC942-46D0-4512-8EA8-21BCDCFCA92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09514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03DD88-31E3-44B9-96EE-A7567265D717}" type="datetimeFigureOut">
              <a:rPr lang="nb-NO" smtClean="0"/>
              <a:t>11.10.2024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2CC942-46D0-4512-8EA8-21BCDCFCA92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92447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 smtClean="0"/>
              <a:t>Pseudogener og paraloge gener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55188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Pseudogener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Ikke-funksjonelle biter av DNA som ligner på funksjonelle gener</a:t>
            </a:r>
          </a:p>
          <a:p>
            <a:r>
              <a:rPr lang="nb-NO" dirty="0" smtClean="0"/>
              <a:t>De fleste oppstår som overflødige kopier av funksjonelle gener</a:t>
            </a:r>
          </a:p>
          <a:p>
            <a:pPr lvl="1"/>
            <a:r>
              <a:rPr lang="nb-NO" dirty="0" smtClean="0"/>
              <a:t>Duplikasjon</a:t>
            </a:r>
          </a:p>
          <a:p>
            <a:pPr lvl="1"/>
            <a:r>
              <a:rPr lang="nb-NO" dirty="0" smtClean="0"/>
              <a:t>Revers transkripsjon av </a:t>
            </a:r>
            <a:r>
              <a:rPr lang="nb-NO" dirty="0" err="1" smtClean="0"/>
              <a:t>mRNA</a:t>
            </a:r>
            <a:endParaRPr lang="nb-NO" dirty="0" smtClean="0"/>
          </a:p>
          <a:p>
            <a:endParaRPr lang="nb-NO" dirty="0"/>
          </a:p>
        </p:txBody>
      </p:sp>
      <p:pic>
        <p:nvPicPr>
          <p:cNvPr id="1026" name="Picture 2" descr="undefin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8277" y="3814956"/>
            <a:ext cx="4195445" cy="291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83434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Pseudogener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42815"/>
          </a:xfrm>
        </p:spPr>
        <p:txBody>
          <a:bodyPr/>
          <a:lstStyle/>
          <a:p>
            <a:r>
              <a:rPr lang="nb-NO" dirty="0" smtClean="0"/>
              <a:t>Ikke utsatt for seleksjonspress – akkumulerer mutasjoner</a:t>
            </a:r>
          </a:p>
          <a:p>
            <a:endParaRPr lang="nb-NO" dirty="0"/>
          </a:p>
          <a:p>
            <a:endParaRPr lang="nb-NO" dirty="0" smtClean="0"/>
          </a:p>
          <a:p>
            <a:endParaRPr lang="nb-NO" dirty="0"/>
          </a:p>
          <a:p>
            <a:endParaRPr lang="nb-NO" dirty="0" smtClean="0"/>
          </a:p>
          <a:p>
            <a:endParaRPr lang="nb-NO" dirty="0"/>
          </a:p>
          <a:p>
            <a:endParaRPr lang="nb-NO" dirty="0" smtClean="0"/>
          </a:p>
          <a:p>
            <a:r>
              <a:rPr lang="nb-NO" dirty="0" smtClean="0"/>
              <a:t>Vanskelig å sekvensere </a:t>
            </a:r>
            <a:r>
              <a:rPr lang="nb-NO" dirty="0" err="1"/>
              <a:t>p</a:t>
            </a:r>
            <a:r>
              <a:rPr lang="nb-NO" dirty="0" err="1" smtClean="0"/>
              <a:t>ga</a:t>
            </a:r>
            <a:r>
              <a:rPr lang="nb-NO" dirty="0" smtClean="0"/>
              <a:t> høy sekvenslikhet – ofte spesialanalyser</a:t>
            </a:r>
          </a:p>
          <a:p>
            <a:r>
              <a:rPr lang="nb-NO" dirty="0" smtClean="0"/>
              <a:t>SMA, PKD1, IKBKG (NEMO), NCF1</a:t>
            </a:r>
            <a:endParaRPr lang="nb-NO" dirty="0"/>
          </a:p>
        </p:txBody>
      </p:sp>
      <p:pic>
        <p:nvPicPr>
          <p:cNvPr id="2050" name="Picture 2" descr="Drawing of a gene showing kinds of defects (missing promoter, start codon or introns, premature stop codon, frameshift mutation, partial deletion)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" t="34025" r="-86" b="-8188"/>
          <a:stretch/>
        </p:blipFill>
        <p:spPr bwMode="auto">
          <a:xfrm>
            <a:off x="1466215" y="2773680"/>
            <a:ext cx="8836025" cy="2208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04694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Pseudogener</a:t>
            </a:r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3415" y="2117223"/>
            <a:ext cx="8745170" cy="2638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2303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Pseudogener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IKBKG - </a:t>
            </a:r>
            <a:r>
              <a:rPr lang="nb-NO" dirty="0" err="1" smtClean="0"/>
              <a:t>X</a:t>
            </a:r>
            <a:r>
              <a:rPr lang="nb-NO" dirty="0" smtClean="0"/>
              <a:t>-bundet dominant </a:t>
            </a:r>
            <a:r>
              <a:rPr lang="nb-NO" dirty="0" err="1"/>
              <a:t>Incontinentia</a:t>
            </a:r>
            <a:r>
              <a:rPr lang="nb-NO" dirty="0"/>
              <a:t> </a:t>
            </a:r>
            <a:r>
              <a:rPr lang="nb-NO" dirty="0" err="1"/>
              <a:t>pigmenti</a:t>
            </a:r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97" b="6201"/>
          <a:stretch/>
        </p:blipFill>
        <p:spPr>
          <a:xfrm>
            <a:off x="1577340" y="2865126"/>
            <a:ext cx="4518660" cy="3849998"/>
          </a:xfrm>
          <a:prstGeom prst="rect">
            <a:avLst/>
          </a:prstGeom>
        </p:spPr>
      </p:pic>
      <p:pic>
        <p:nvPicPr>
          <p:cNvPr id="5" name="Bild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42" r="29166"/>
          <a:stretch/>
        </p:blipFill>
        <p:spPr>
          <a:xfrm>
            <a:off x="6705599" y="2865126"/>
            <a:ext cx="2566699" cy="3992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4217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NCF1 - AR kronisk </a:t>
            </a:r>
            <a:r>
              <a:rPr lang="nb-NO" dirty="0" err="1" smtClean="0"/>
              <a:t>granulomatøs</a:t>
            </a:r>
            <a:r>
              <a:rPr lang="nb-NO" dirty="0" smtClean="0"/>
              <a:t> sykdom</a:t>
            </a:r>
            <a:endParaRPr lang="nb-NO" dirty="0"/>
          </a:p>
        </p:txBody>
      </p:sp>
      <p:sp>
        <p:nvSpPr>
          <p:cNvPr id="4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Pseudogener</a:t>
            </a:r>
            <a:endParaRPr lang="nb-NO" dirty="0"/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27" t="9896" r="8617" b="12437"/>
          <a:stretch/>
        </p:blipFill>
        <p:spPr>
          <a:xfrm>
            <a:off x="1838325" y="2933700"/>
            <a:ext cx="8162925" cy="392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376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Paraloge gener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Homologe gener: Etterkommere av felles </a:t>
            </a:r>
            <a:r>
              <a:rPr lang="nb-NO" dirty="0" smtClean="0"/>
              <a:t>forfedre</a:t>
            </a:r>
            <a:endParaRPr lang="nb-NO" dirty="0" smtClean="0"/>
          </a:p>
          <a:p>
            <a:r>
              <a:rPr lang="nb-NO" dirty="0" smtClean="0"/>
              <a:t>Separeres i evolusjon på to måter</a:t>
            </a:r>
          </a:p>
          <a:p>
            <a:pPr lvl="1"/>
            <a:r>
              <a:rPr lang="nb-NO" dirty="0" err="1" smtClean="0"/>
              <a:t>Ortologer</a:t>
            </a:r>
            <a:r>
              <a:rPr lang="nb-NO" dirty="0" smtClean="0"/>
              <a:t>: gener separert med arter</a:t>
            </a:r>
          </a:p>
          <a:p>
            <a:pPr lvl="1"/>
            <a:r>
              <a:rPr lang="nb-NO" dirty="0" smtClean="0"/>
              <a:t>Paraloger: Gener separert ved duplikasjon</a:t>
            </a:r>
          </a:p>
        </p:txBody>
      </p:sp>
      <p:pic>
        <p:nvPicPr>
          <p:cNvPr id="3076" name="Picture 4" descr="https://www.nlm.nih.gov/ncbi/workshops/2023-08_BLAST_evol/img/ortholog_paralo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2595" y="2928858"/>
            <a:ext cx="4957445" cy="3629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86857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Paraloge gener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Eksempel: Natriumkanaler (SCN-gener)</a:t>
            </a:r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3391" y="2700236"/>
            <a:ext cx="5325218" cy="1457528"/>
          </a:xfrm>
          <a:prstGeom prst="rect">
            <a:avLst/>
          </a:prstGeom>
        </p:spPr>
      </p:pic>
      <p:pic>
        <p:nvPicPr>
          <p:cNvPr id="5" name="Bild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4338" y="4292701"/>
            <a:ext cx="5344271" cy="1476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7933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Paraloge gener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NM_014191.4(SCN8A):c.4900G&gt;A p.(Ala1634Thr)</a:t>
            </a:r>
          </a:p>
          <a:p>
            <a:endParaRPr lang="nb-NO" dirty="0"/>
          </a:p>
          <a:p>
            <a:endParaRPr lang="nb-NO" dirty="0" smtClean="0"/>
          </a:p>
          <a:p>
            <a:endParaRPr lang="nb-NO" dirty="0"/>
          </a:p>
          <a:p>
            <a:endParaRPr lang="nb-NO" dirty="0" smtClean="0"/>
          </a:p>
          <a:p>
            <a:endParaRPr lang="nb-NO" dirty="0"/>
          </a:p>
          <a:p>
            <a:r>
              <a:rPr lang="nb-NO" dirty="0" smtClean="0"/>
              <a:t>SCN1A Ala1653Val og SCN2A Ala1643Glu er patogene</a:t>
            </a: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0021" y="2600924"/>
            <a:ext cx="5353797" cy="1400370"/>
          </a:xfrm>
          <a:prstGeom prst="rect">
            <a:avLst/>
          </a:prstGeom>
        </p:spPr>
      </p:pic>
      <p:cxnSp>
        <p:nvCxnSpPr>
          <p:cNvPr id="6" name="Rett pilkobling 5"/>
          <p:cNvCxnSpPr/>
          <p:nvPr/>
        </p:nvCxnSpPr>
        <p:spPr>
          <a:xfrm flipV="1">
            <a:off x="6076950" y="4001294"/>
            <a:ext cx="0" cy="58594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Ellipse 6"/>
          <p:cNvSpPr/>
          <p:nvPr/>
        </p:nvSpPr>
        <p:spPr>
          <a:xfrm>
            <a:off x="5988050" y="3403600"/>
            <a:ext cx="193675" cy="196850"/>
          </a:xfrm>
          <a:prstGeom prst="ellipse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544027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</TotalTime>
  <Words>120</Words>
  <Application>Microsoft Office PowerPoint</Application>
  <PresentationFormat>Widescreen</PresentationFormat>
  <Paragraphs>36</Paragraphs>
  <Slides>9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Office-tema</vt:lpstr>
      <vt:lpstr>Pseudogener og paraloge gener</vt:lpstr>
      <vt:lpstr>Pseudogener</vt:lpstr>
      <vt:lpstr>Pseudogener</vt:lpstr>
      <vt:lpstr>Pseudogener</vt:lpstr>
      <vt:lpstr>Pseudogener</vt:lpstr>
      <vt:lpstr>Pseudogener</vt:lpstr>
      <vt:lpstr>Paraloge gener</vt:lpstr>
      <vt:lpstr>Paraloge gener</vt:lpstr>
      <vt:lpstr>Paraloge gener</vt:lpstr>
    </vt:vector>
  </TitlesOfParts>
  <Company>Helse Sør-Øst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Pseudogener og paraloge gener</dc:title>
  <dc:creator>Kristian Tveten</dc:creator>
  <cp:lastModifiedBy>Kristian Tveten</cp:lastModifiedBy>
  <cp:revision>11</cp:revision>
  <dcterms:created xsi:type="dcterms:W3CDTF">2024-10-02T08:54:09Z</dcterms:created>
  <dcterms:modified xsi:type="dcterms:W3CDTF">2024-10-11T05:38:07Z</dcterms:modified>
</cp:coreProperties>
</file>