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59" r:id="rId5"/>
    <p:sldId id="257" r:id="rId6"/>
    <p:sldId id="260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9" autoAdjust="0"/>
    <p:restoredTop sz="94660"/>
  </p:normalViewPr>
  <p:slideViewPr>
    <p:cSldViewPr snapToGrid="0">
      <p:cViewPr>
        <p:scale>
          <a:sx n="100" d="100"/>
          <a:sy n="100" d="100"/>
        </p:scale>
        <p:origin x="4866" y="14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35228-7ABA-4CA5-9B2A-D30C7102F1A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3D980-1CAA-40E7-991F-9D33959FFD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895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35228-7ABA-4CA5-9B2A-D30C7102F1A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3D980-1CAA-40E7-991F-9D33959FFD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6487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35228-7ABA-4CA5-9B2A-D30C7102F1A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3D980-1CAA-40E7-991F-9D33959FFD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7680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35228-7ABA-4CA5-9B2A-D30C7102F1A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3D980-1CAA-40E7-991F-9D33959FFD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5210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35228-7ABA-4CA5-9B2A-D30C7102F1A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3D980-1CAA-40E7-991F-9D33959FFD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0558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35228-7ABA-4CA5-9B2A-D30C7102F1A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3D980-1CAA-40E7-991F-9D33959FFD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0487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35228-7ABA-4CA5-9B2A-D30C7102F1A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3D980-1CAA-40E7-991F-9D33959FFD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584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35228-7ABA-4CA5-9B2A-D30C7102F1A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3D980-1CAA-40E7-991F-9D33959FFD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0738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35228-7ABA-4CA5-9B2A-D30C7102F1A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3D980-1CAA-40E7-991F-9D33959FFD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0020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35228-7ABA-4CA5-9B2A-D30C7102F1A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3D980-1CAA-40E7-991F-9D33959FFD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89778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35228-7ABA-4CA5-9B2A-D30C7102F1A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3D980-1CAA-40E7-991F-9D33959FFD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3828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35228-7ABA-4CA5-9B2A-D30C7102F1A7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3D980-1CAA-40E7-991F-9D33959FFD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039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c/cc/Adult_Caenorhabditis_elegans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hyperlink" Target="http://upload.wikimedia.org/wikipedia/commons/c/c3/Hinohikari.jpg" TargetMode="Externa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RNA spleising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cxnSp>
        <p:nvCxnSpPr>
          <p:cNvPr id="4" name="Rett linje 3"/>
          <p:cNvCxnSpPr/>
          <p:nvPr/>
        </p:nvCxnSpPr>
        <p:spPr>
          <a:xfrm flipV="1">
            <a:off x="4079875" y="5889625"/>
            <a:ext cx="4559300" cy="127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ktangel 4"/>
          <p:cNvSpPr/>
          <p:nvPr/>
        </p:nvSpPr>
        <p:spPr>
          <a:xfrm>
            <a:off x="4330065" y="5762625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/>
          <p:cNvSpPr/>
          <p:nvPr/>
        </p:nvSpPr>
        <p:spPr>
          <a:xfrm>
            <a:off x="5884545" y="5762625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/>
          <p:cNvSpPr/>
          <p:nvPr/>
        </p:nvSpPr>
        <p:spPr>
          <a:xfrm>
            <a:off x="7439025" y="5762625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8" name="Rett linje 7"/>
          <p:cNvCxnSpPr/>
          <p:nvPr/>
        </p:nvCxnSpPr>
        <p:spPr>
          <a:xfrm flipV="1">
            <a:off x="5320665" y="5479256"/>
            <a:ext cx="281940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tt linje 8"/>
          <p:cNvCxnSpPr/>
          <p:nvPr/>
        </p:nvCxnSpPr>
        <p:spPr>
          <a:xfrm>
            <a:off x="5586413" y="5479256"/>
            <a:ext cx="298132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linje 9"/>
          <p:cNvCxnSpPr/>
          <p:nvPr/>
        </p:nvCxnSpPr>
        <p:spPr>
          <a:xfrm flipV="1">
            <a:off x="6875145" y="5479256"/>
            <a:ext cx="281940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tt linje 10"/>
          <p:cNvCxnSpPr/>
          <p:nvPr/>
        </p:nvCxnSpPr>
        <p:spPr>
          <a:xfrm>
            <a:off x="7140893" y="5479256"/>
            <a:ext cx="298132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linje 11"/>
          <p:cNvCxnSpPr/>
          <p:nvPr/>
        </p:nvCxnSpPr>
        <p:spPr>
          <a:xfrm>
            <a:off x="5316855" y="6049090"/>
            <a:ext cx="1098233" cy="30646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tt linje 12"/>
          <p:cNvCxnSpPr/>
          <p:nvPr/>
        </p:nvCxnSpPr>
        <p:spPr>
          <a:xfrm flipV="1">
            <a:off x="6415088" y="6045994"/>
            <a:ext cx="1023937" cy="30956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tjerne med 5 tagger 13"/>
          <p:cNvSpPr/>
          <p:nvPr/>
        </p:nvSpPr>
        <p:spPr>
          <a:xfrm>
            <a:off x="5832634" y="6009562"/>
            <a:ext cx="45719" cy="4571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Stjerne med 5 tagger 14"/>
          <p:cNvSpPr/>
          <p:nvPr/>
        </p:nvSpPr>
        <p:spPr>
          <a:xfrm>
            <a:off x="6881337" y="6008014"/>
            <a:ext cx="45719" cy="4571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245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mRNA</a:t>
            </a:r>
            <a:r>
              <a:rPr lang="nb-NO" dirty="0" smtClean="0"/>
              <a:t> </a:t>
            </a:r>
            <a:r>
              <a:rPr lang="nb-NO" dirty="0"/>
              <a:t>s</a:t>
            </a:r>
            <a:r>
              <a:rPr lang="nb-NO" dirty="0" smtClean="0"/>
              <a:t>pleising</a:t>
            </a:r>
            <a:endParaRPr lang="nb-NO" dirty="0"/>
          </a:p>
        </p:txBody>
      </p:sp>
      <p:pic>
        <p:nvPicPr>
          <p:cNvPr id="6148" name="Picture 4" descr="https://upload.wikimedia.org/wikipedia/commons/thumb/2/24/RNA_splicing_reaction.svg/1280px-RNA_splicing_reactio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820" y="2285648"/>
            <a:ext cx="4990100" cy="311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lipse 2"/>
          <p:cNvSpPr/>
          <p:nvPr/>
        </p:nvSpPr>
        <p:spPr>
          <a:xfrm>
            <a:off x="1196340" y="1935480"/>
            <a:ext cx="6347460" cy="402336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Ellipse 3"/>
          <p:cNvSpPr/>
          <p:nvPr/>
        </p:nvSpPr>
        <p:spPr>
          <a:xfrm>
            <a:off x="1032510" y="1200150"/>
            <a:ext cx="9063990" cy="5494020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8" name="Rett pilkobling 7"/>
          <p:cNvCxnSpPr>
            <a:endCxn id="9" idx="1"/>
          </p:cNvCxnSpPr>
          <p:nvPr/>
        </p:nvCxnSpPr>
        <p:spPr>
          <a:xfrm>
            <a:off x="4892040" y="5029200"/>
            <a:ext cx="2057402" cy="4648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Sylinder 8"/>
          <p:cNvSpPr txBox="1"/>
          <p:nvPr/>
        </p:nvSpPr>
        <p:spPr>
          <a:xfrm>
            <a:off x="6949442" y="5170854"/>
            <a:ext cx="1752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Translasjon</a:t>
            </a:r>
          </a:p>
          <a:p>
            <a:r>
              <a:rPr lang="nb-NO" dirty="0" err="1" smtClean="0"/>
              <a:t>mRNA</a:t>
            </a:r>
            <a:r>
              <a:rPr lang="nb-NO" dirty="0" smtClean="0"/>
              <a:t> -&gt; protein</a:t>
            </a:r>
            <a:endParaRPr lang="nb-NO" dirty="0"/>
          </a:p>
        </p:txBody>
      </p:sp>
      <p:pic>
        <p:nvPicPr>
          <p:cNvPr id="1026" name="Picture 2" descr="Photo of DNA strands magnifi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826" y="3460430"/>
            <a:ext cx="933988" cy="66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Sylinder 9"/>
          <p:cNvSpPr txBox="1"/>
          <p:nvPr/>
        </p:nvSpPr>
        <p:spPr>
          <a:xfrm>
            <a:off x="1639776" y="4101479"/>
            <a:ext cx="60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DNA</a:t>
            </a:r>
            <a:endParaRPr lang="nb-NO" dirty="0"/>
          </a:p>
        </p:txBody>
      </p:sp>
      <p:cxnSp>
        <p:nvCxnSpPr>
          <p:cNvPr id="13" name="Rett pilkobling 12"/>
          <p:cNvCxnSpPr/>
          <p:nvPr/>
        </p:nvCxnSpPr>
        <p:spPr>
          <a:xfrm flipV="1">
            <a:off x="2331720" y="2857500"/>
            <a:ext cx="681423" cy="5387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Sylinder 13"/>
          <p:cNvSpPr txBox="1"/>
          <p:nvPr/>
        </p:nvSpPr>
        <p:spPr>
          <a:xfrm>
            <a:off x="2582068" y="3032321"/>
            <a:ext cx="1426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Transkripsjon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6571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Hvorfor </a:t>
            </a:r>
            <a:r>
              <a:rPr lang="nb-NO" dirty="0" err="1" smtClean="0"/>
              <a:t>mRNA</a:t>
            </a:r>
            <a:r>
              <a:rPr lang="nb-NO" dirty="0" smtClean="0"/>
              <a:t> spleising?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Alternativ spleising gir opphav til flere proteiner pr. gen</a:t>
            </a:r>
            <a:endParaRPr lang="nb-NO" dirty="0"/>
          </a:p>
        </p:txBody>
      </p: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1863725" y="2460625"/>
            <a:ext cx="8543925" cy="3611563"/>
            <a:chOff x="146" y="1260"/>
            <a:chExt cx="5382" cy="2275"/>
          </a:xfrm>
        </p:grpSpPr>
        <p:pic>
          <p:nvPicPr>
            <p:cNvPr id="5" name="Picture 16" descr="CIMG103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" y="1554"/>
              <a:ext cx="1381" cy="1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" name="Text Box 18"/>
            <p:cNvSpPr txBox="1">
              <a:spLocks noChangeArrowheads="1"/>
            </p:cNvSpPr>
            <p:nvPr/>
          </p:nvSpPr>
          <p:spPr bwMode="auto">
            <a:xfrm>
              <a:off x="448" y="1260"/>
              <a:ext cx="8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nb-NO" altLang="nb-NO"/>
                <a:t>Mennesker</a:t>
              </a:r>
            </a:p>
          </p:txBody>
        </p:sp>
        <p:sp>
          <p:nvSpPr>
            <p:cNvPr id="7" name="Text Box 21"/>
            <p:cNvSpPr txBox="1">
              <a:spLocks noChangeArrowheads="1"/>
            </p:cNvSpPr>
            <p:nvPr/>
          </p:nvSpPr>
          <p:spPr bwMode="auto">
            <a:xfrm>
              <a:off x="146" y="3128"/>
              <a:ext cx="1432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nb-NO" altLang="nb-NO" dirty="0"/>
                <a:t>~</a:t>
              </a:r>
              <a:r>
                <a:rPr lang="nb-NO" altLang="nb-NO" dirty="0" smtClean="0"/>
                <a:t>20.000</a:t>
              </a:r>
              <a:endParaRPr lang="nb-NO" altLang="nb-NO" dirty="0"/>
            </a:p>
            <a:p>
              <a:pPr algn="ctr"/>
              <a:r>
                <a:rPr lang="nb-NO" altLang="nb-NO" dirty="0"/>
                <a:t>Proteinkodende gener</a:t>
              </a:r>
            </a:p>
          </p:txBody>
        </p:sp>
        <p:pic>
          <p:nvPicPr>
            <p:cNvPr id="8" name="Picture 8" descr="File:Adult Caenorhabditis elegans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5" y="1919"/>
              <a:ext cx="1982" cy="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 Box 19"/>
            <p:cNvSpPr txBox="1">
              <a:spLocks noChangeArrowheads="1"/>
            </p:cNvSpPr>
            <p:nvPr/>
          </p:nvSpPr>
          <p:spPr bwMode="auto">
            <a:xfrm>
              <a:off x="2242" y="1490"/>
              <a:ext cx="7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nb-NO" altLang="nb-NO"/>
                <a:t>Rundorm</a:t>
              </a:r>
            </a:p>
          </p:txBody>
        </p:sp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1830" y="3128"/>
              <a:ext cx="15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nb-NO" altLang="nb-NO"/>
                <a:t>~19.000</a:t>
              </a:r>
            </a:p>
            <a:p>
              <a:pPr algn="ctr"/>
              <a:r>
                <a:rPr lang="nb-NO" altLang="nb-NO"/>
                <a:t>Proteinkodende gener</a:t>
              </a:r>
            </a:p>
          </p:txBody>
        </p:sp>
        <p:pic>
          <p:nvPicPr>
            <p:cNvPr id="11" name="Picture 14" descr="File:Hinohikari.jp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7" y="1554"/>
              <a:ext cx="1911" cy="1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2" name="Text Box 20"/>
            <p:cNvSpPr txBox="1">
              <a:spLocks noChangeArrowheads="1"/>
            </p:cNvSpPr>
            <p:nvPr/>
          </p:nvSpPr>
          <p:spPr bwMode="auto">
            <a:xfrm>
              <a:off x="4410" y="1260"/>
              <a:ext cx="3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nb-NO" altLang="nb-NO"/>
                <a:t>Ris</a:t>
              </a:r>
            </a:p>
          </p:txBody>
        </p:sp>
        <p:sp>
          <p:nvSpPr>
            <p:cNvPr id="13" name="Text Box 23"/>
            <p:cNvSpPr txBox="1">
              <a:spLocks noChangeArrowheads="1"/>
            </p:cNvSpPr>
            <p:nvPr/>
          </p:nvSpPr>
          <p:spPr bwMode="auto">
            <a:xfrm>
              <a:off x="3806" y="3128"/>
              <a:ext cx="15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nb-NO" altLang="nb-NO"/>
                <a:t>~40.000</a:t>
              </a:r>
            </a:p>
            <a:p>
              <a:pPr algn="ctr"/>
              <a:r>
                <a:rPr lang="nb-NO" altLang="nb-NO"/>
                <a:t>Proteinkodende gener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517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mRNA</a:t>
            </a:r>
            <a:r>
              <a:rPr lang="nb-NO" dirty="0" smtClean="0"/>
              <a:t> </a:t>
            </a:r>
            <a:r>
              <a:rPr lang="nb-NO" dirty="0"/>
              <a:t>s</a:t>
            </a:r>
            <a:r>
              <a:rPr lang="nb-NO" dirty="0" smtClean="0"/>
              <a:t>pleising</a:t>
            </a:r>
            <a:endParaRPr lang="nb-NO" dirty="0"/>
          </a:p>
        </p:txBody>
      </p:sp>
      <p:pic>
        <p:nvPicPr>
          <p:cNvPr id="2050" name="Picture 2" descr="Splice site consensus sequence for U2-dependent (a) and U12-dependent introns (b), also known as major and minor introns, respectively. This is a graphical representation where the consensus sequence are depicted and the size of the letters represents frequency of the sequences found at that position for all introns [47]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7" t="1273" r="9610" b="60423"/>
          <a:stretch/>
        </p:blipFill>
        <p:spPr bwMode="auto">
          <a:xfrm>
            <a:off x="2281900" y="2015490"/>
            <a:ext cx="7285299" cy="208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941" y="4576645"/>
            <a:ext cx="8002117" cy="16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Rett linje 43"/>
          <p:cNvCxnSpPr/>
          <p:nvPr/>
        </p:nvCxnSpPr>
        <p:spPr>
          <a:xfrm flipV="1">
            <a:off x="844392" y="3502501"/>
            <a:ext cx="4559300" cy="127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tt linje 40"/>
          <p:cNvCxnSpPr/>
          <p:nvPr/>
        </p:nvCxnSpPr>
        <p:spPr>
          <a:xfrm flipV="1">
            <a:off x="845900" y="2401094"/>
            <a:ext cx="4559300" cy="127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ktangel 3"/>
          <p:cNvSpPr/>
          <p:nvPr/>
        </p:nvSpPr>
        <p:spPr>
          <a:xfrm>
            <a:off x="1096090" y="2274094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/>
          <p:cNvSpPr/>
          <p:nvPr/>
        </p:nvSpPr>
        <p:spPr>
          <a:xfrm>
            <a:off x="2650570" y="2274094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/>
          <p:cNvSpPr/>
          <p:nvPr/>
        </p:nvSpPr>
        <p:spPr>
          <a:xfrm>
            <a:off x="4205050" y="2274094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8" name="Rett linje 7"/>
          <p:cNvCxnSpPr/>
          <p:nvPr/>
        </p:nvCxnSpPr>
        <p:spPr>
          <a:xfrm flipV="1">
            <a:off x="2086690" y="1990725"/>
            <a:ext cx="281940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linje 11"/>
          <p:cNvCxnSpPr/>
          <p:nvPr/>
        </p:nvCxnSpPr>
        <p:spPr>
          <a:xfrm>
            <a:off x="2352438" y="1990725"/>
            <a:ext cx="298132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linje 18"/>
          <p:cNvCxnSpPr/>
          <p:nvPr/>
        </p:nvCxnSpPr>
        <p:spPr>
          <a:xfrm flipV="1">
            <a:off x="3641170" y="1990725"/>
            <a:ext cx="281940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linje 19"/>
          <p:cNvCxnSpPr/>
          <p:nvPr/>
        </p:nvCxnSpPr>
        <p:spPr>
          <a:xfrm>
            <a:off x="3906918" y="1990725"/>
            <a:ext cx="298132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/>
          <p:cNvCxnSpPr/>
          <p:nvPr/>
        </p:nvCxnSpPr>
        <p:spPr>
          <a:xfrm>
            <a:off x="2082880" y="2560559"/>
            <a:ext cx="1098233" cy="30646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tt linje 24"/>
          <p:cNvCxnSpPr/>
          <p:nvPr/>
        </p:nvCxnSpPr>
        <p:spPr>
          <a:xfrm flipV="1">
            <a:off x="3181113" y="2557463"/>
            <a:ext cx="1023937" cy="30956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tjerne med 5 tagger 26"/>
          <p:cNvSpPr/>
          <p:nvPr/>
        </p:nvSpPr>
        <p:spPr>
          <a:xfrm>
            <a:off x="2598659" y="2521031"/>
            <a:ext cx="45719" cy="4571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Stjerne med 5 tagger 27"/>
          <p:cNvSpPr/>
          <p:nvPr/>
        </p:nvSpPr>
        <p:spPr>
          <a:xfrm>
            <a:off x="3647362" y="2519483"/>
            <a:ext cx="45719" cy="4571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/>
          <p:cNvSpPr/>
          <p:nvPr/>
        </p:nvSpPr>
        <p:spPr>
          <a:xfrm>
            <a:off x="1096090" y="3357086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/>
          <p:cNvSpPr/>
          <p:nvPr/>
        </p:nvSpPr>
        <p:spPr>
          <a:xfrm>
            <a:off x="2650570" y="3357086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/>
          <p:cNvSpPr/>
          <p:nvPr/>
        </p:nvSpPr>
        <p:spPr>
          <a:xfrm>
            <a:off x="4205050" y="3357086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32" name="Rett linje 31"/>
          <p:cNvCxnSpPr/>
          <p:nvPr/>
        </p:nvCxnSpPr>
        <p:spPr>
          <a:xfrm flipV="1">
            <a:off x="2086690" y="3073717"/>
            <a:ext cx="281940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tt linje 32"/>
          <p:cNvCxnSpPr/>
          <p:nvPr/>
        </p:nvCxnSpPr>
        <p:spPr>
          <a:xfrm>
            <a:off x="2352438" y="3073717"/>
            <a:ext cx="298132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tt linje 33"/>
          <p:cNvCxnSpPr/>
          <p:nvPr/>
        </p:nvCxnSpPr>
        <p:spPr>
          <a:xfrm flipV="1">
            <a:off x="3641170" y="3073717"/>
            <a:ext cx="281940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linje 34"/>
          <p:cNvCxnSpPr/>
          <p:nvPr/>
        </p:nvCxnSpPr>
        <p:spPr>
          <a:xfrm>
            <a:off x="3906918" y="3073717"/>
            <a:ext cx="298132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tt linje 35"/>
          <p:cNvCxnSpPr/>
          <p:nvPr/>
        </p:nvCxnSpPr>
        <p:spPr>
          <a:xfrm>
            <a:off x="2082880" y="3643551"/>
            <a:ext cx="418624" cy="24534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/>
          <p:cNvCxnSpPr>
            <a:endCxn id="38" idx="3"/>
          </p:cNvCxnSpPr>
          <p:nvPr/>
        </p:nvCxnSpPr>
        <p:spPr>
          <a:xfrm flipV="1">
            <a:off x="2494441" y="3645852"/>
            <a:ext cx="399096" cy="24304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tjerne med 5 tagger 37"/>
          <p:cNvSpPr/>
          <p:nvPr/>
        </p:nvSpPr>
        <p:spPr>
          <a:xfrm>
            <a:off x="2856550" y="3600133"/>
            <a:ext cx="45719" cy="4571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45" name="Rett linje 44"/>
          <p:cNvCxnSpPr/>
          <p:nvPr/>
        </p:nvCxnSpPr>
        <p:spPr>
          <a:xfrm flipV="1">
            <a:off x="838200" y="4477664"/>
            <a:ext cx="4559300" cy="127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ktangel 45"/>
          <p:cNvSpPr/>
          <p:nvPr/>
        </p:nvSpPr>
        <p:spPr>
          <a:xfrm>
            <a:off x="1089898" y="4332249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/>
          <p:cNvSpPr/>
          <p:nvPr/>
        </p:nvSpPr>
        <p:spPr>
          <a:xfrm>
            <a:off x="2644378" y="4332249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/>
          <p:cNvSpPr/>
          <p:nvPr/>
        </p:nvSpPr>
        <p:spPr>
          <a:xfrm>
            <a:off x="4198858" y="4332249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49" name="Rett linje 48"/>
          <p:cNvCxnSpPr/>
          <p:nvPr/>
        </p:nvCxnSpPr>
        <p:spPr>
          <a:xfrm flipV="1">
            <a:off x="2080498" y="4048880"/>
            <a:ext cx="281940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ett linje 49"/>
          <p:cNvCxnSpPr/>
          <p:nvPr/>
        </p:nvCxnSpPr>
        <p:spPr>
          <a:xfrm>
            <a:off x="2346246" y="4048880"/>
            <a:ext cx="298132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tt linje 50"/>
          <p:cNvCxnSpPr/>
          <p:nvPr/>
        </p:nvCxnSpPr>
        <p:spPr>
          <a:xfrm flipV="1">
            <a:off x="3634978" y="4048880"/>
            <a:ext cx="281940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tt linje 51"/>
          <p:cNvCxnSpPr/>
          <p:nvPr/>
        </p:nvCxnSpPr>
        <p:spPr>
          <a:xfrm>
            <a:off x="3900726" y="4048880"/>
            <a:ext cx="298132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ett linje 52"/>
          <p:cNvCxnSpPr/>
          <p:nvPr/>
        </p:nvCxnSpPr>
        <p:spPr>
          <a:xfrm>
            <a:off x="2064622" y="4604447"/>
            <a:ext cx="109697" cy="18903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tt linje 53"/>
          <p:cNvCxnSpPr/>
          <p:nvPr/>
        </p:nvCxnSpPr>
        <p:spPr>
          <a:xfrm flipV="1">
            <a:off x="2174319" y="4618417"/>
            <a:ext cx="72629" cy="1750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ktangel 56"/>
          <p:cNvSpPr/>
          <p:nvPr/>
        </p:nvSpPr>
        <p:spPr>
          <a:xfrm>
            <a:off x="2246948" y="4329154"/>
            <a:ext cx="173196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Stjerne med 5 tagger 55"/>
          <p:cNvSpPr/>
          <p:nvPr/>
        </p:nvSpPr>
        <p:spPr>
          <a:xfrm>
            <a:off x="2393314" y="4460599"/>
            <a:ext cx="45719" cy="4571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66" name="Rett linje 65"/>
          <p:cNvCxnSpPr/>
          <p:nvPr/>
        </p:nvCxnSpPr>
        <p:spPr>
          <a:xfrm>
            <a:off x="2425737" y="4616650"/>
            <a:ext cx="109697" cy="18903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ett linje 66"/>
          <p:cNvCxnSpPr/>
          <p:nvPr/>
        </p:nvCxnSpPr>
        <p:spPr>
          <a:xfrm flipV="1">
            <a:off x="2535434" y="4630620"/>
            <a:ext cx="108944" cy="1750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kstSylinder 69"/>
          <p:cNvSpPr txBox="1"/>
          <p:nvPr/>
        </p:nvSpPr>
        <p:spPr>
          <a:xfrm>
            <a:off x="5602050" y="2195870"/>
            <a:ext cx="1460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 smtClean="0"/>
              <a:t>Exon</a:t>
            </a:r>
            <a:r>
              <a:rPr lang="nb-NO" dirty="0" smtClean="0"/>
              <a:t> </a:t>
            </a:r>
            <a:r>
              <a:rPr lang="nb-NO" dirty="0" err="1" smtClean="0"/>
              <a:t>skipping</a:t>
            </a:r>
            <a:endParaRPr lang="nb-NO" dirty="0"/>
          </a:p>
        </p:txBody>
      </p:sp>
      <p:sp>
        <p:nvSpPr>
          <p:cNvPr id="71" name="TekstSylinder 70"/>
          <p:cNvSpPr txBox="1"/>
          <p:nvPr/>
        </p:nvSpPr>
        <p:spPr>
          <a:xfrm>
            <a:off x="5602050" y="3317200"/>
            <a:ext cx="3273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Aktivering av </a:t>
            </a:r>
            <a:r>
              <a:rPr lang="nb-NO" dirty="0" err="1" smtClean="0"/>
              <a:t>krypitsk</a:t>
            </a:r>
            <a:r>
              <a:rPr lang="nb-NO" dirty="0" smtClean="0"/>
              <a:t> spleisesete</a:t>
            </a:r>
            <a:endParaRPr lang="nb-NO" dirty="0"/>
          </a:p>
        </p:txBody>
      </p:sp>
      <p:sp>
        <p:nvSpPr>
          <p:cNvPr id="72" name="TekstSylinder 71"/>
          <p:cNvSpPr txBox="1"/>
          <p:nvPr/>
        </p:nvSpPr>
        <p:spPr>
          <a:xfrm>
            <a:off x="5602050" y="4275933"/>
            <a:ext cx="2787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Aktivering av </a:t>
            </a:r>
            <a:r>
              <a:rPr lang="nb-NO" dirty="0" err="1" smtClean="0"/>
              <a:t>krypitsk</a:t>
            </a:r>
            <a:r>
              <a:rPr lang="nb-NO" dirty="0" smtClean="0"/>
              <a:t> </a:t>
            </a:r>
            <a:r>
              <a:rPr lang="nb-NO" dirty="0" err="1" smtClean="0"/>
              <a:t>ekson</a:t>
            </a:r>
            <a:endParaRPr lang="nb-NO" dirty="0"/>
          </a:p>
        </p:txBody>
      </p:sp>
      <p:cxnSp>
        <p:nvCxnSpPr>
          <p:cNvPr id="73" name="Rett linje 72"/>
          <p:cNvCxnSpPr/>
          <p:nvPr/>
        </p:nvCxnSpPr>
        <p:spPr>
          <a:xfrm flipV="1">
            <a:off x="838200" y="5482552"/>
            <a:ext cx="4559300" cy="127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ktangel 73"/>
          <p:cNvSpPr/>
          <p:nvPr/>
        </p:nvSpPr>
        <p:spPr>
          <a:xfrm>
            <a:off x="1088390" y="5355552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/>
          <p:cNvSpPr/>
          <p:nvPr/>
        </p:nvSpPr>
        <p:spPr>
          <a:xfrm>
            <a:off x="2642870" y="5355552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/>
          <p:cNvSpPr/>
          <p:nvPr/>
        </p:nvSpPr>
        <p:spPr>
          <a:xfrm>
            <a:off x="4197350" y="5355552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77" name="Rett linje 76"/>
          <p:cNvCxnSpPr/>
          <p:nvPr/>
        </p:nvCxnSpPr>
        <p:spPr>
          <a:xfrm flipV="1">
            <a:off x="2078990" y="5072183"/>
            <a:ext cx="281940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ett linje 77"/>
          <p:cNvCxnSpPr/>
          <p:nvPr/>
        </p:nvCxnSpPr>
        <p:spPr>
          <a:xfrm>
            <a:off x="2344738" y="5072183"/>
            <a:ext cx="298132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Rett linje 78"/>
          <p:cNvCxnSpPr/>
          <p:nvPr/>
        </p:nvCxnSpPr>
        <p:spPr>
          <a:xfrm flipV="1">
            <a:off x="3633470" y="5072183"/>
            <a:ext cx="281940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Rett linje 79"/>
          <p:cNvCxnSpPr/>
          <p:nvPr/>
        </p:nvCxnSpPr>
        <p:spPr>
          <a:xfrm>
            <a:off x="3899218" y="5072183"/>
            <a:ext cx="298132" cy="283369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ktangel 84"/>
          <p:cNvSpPr/>
          <p:nvPr/>
        </p:nvSpPr>
        <p:spPr>
          <a:xfrm>
            <a:off x="3633470" y="5356822"/>
            <a:ext cx="571580" cy="28956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TekstSylinder 85"/>
          <p:cNvSpPr txBox="1"/>
          <p:nvPr/>
        </p:nvSpPr>
        <p:spPr>
          <a:xfrm>
            <a:off x="5602049" y="5298518"/>
            <a:ext cx="1702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 smtClean="0"/>
              <a:t>Intron</a:t>
            </a:r>
            <a:r>
              <a:rPr lang="nb-NO" dirty="0" smtClean="0"/>
              <a:t> retensjon</a:t>
            </a:r>
            <a:endParaRPr lang="nb-NO" dirty="0"/>
          </a:p>
        </p:txBody>
      </p:sp>
      <p:sp>
        <p:nvSpPr>
          <p:cNvPr id="87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mRNA</a:t>
            </a:r>
            <a:r>
              <a:rPr lang="nb-NO" dirty="0" smtClean="0"/>
              <a:t> </a:t>
            </a:r>
            <a:r>
              <a:rPr lang="nb-NO" dirty="0"/>
              <a:t>s</a:t>
            </a:r>
            <a:r>
              <a:rPr lang="nb-NO" dirty="0" smtClean="0"/>
              <a:t>pleising</a:t>
            </a:r>
            <a:endParaRPr lang="nb-NO" dirty="0"/>
          </a:p>
        </p:txBody>
      </p:sp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838200" y="5987574"/>
            <a:ext cx="10515600" cy="623056"/>
          </a:xfrm>
        </p:spPr>
        <p:txBody>
          <a:bodyPr/>
          <a:lstStyle/>
          <a:p>
            <a:r>
              <a:rPr lang="nb-NO" dirty="0" smtClean="0"/>
              <a:t>Effekten er ofte en prediksjon, må analysere </a:t>
            </a:r>
            <a:r>
              <a:rPr lang="nb-NO" dirty="0" err="1" smtClean="0"/>
              <a:t>mRNA</a:t>
            </a:r>
            <a:r>
              <a:rPr lang="nb-NO" dirty="0" smtClean="0"/>
              <a:t> for å bekrefte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14395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Effekt av feilspleising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Endret leseramme – </a:t>
            </a:r>
            <a:r>
              <a:rPr lang="nb-NO" dirty="0" err="1" smtClean="0"/>
              <a:t>nonsense-mediated</a:t>
            </a:r>
            <a:r>
              <a:rPr lang="nb-NO" dirty="0" smtClean="0"/>
              <a:t> </a:t>
            </a:r>
            <a:r>
              <a:rPr lang="nb-NO" dirty="0" err="1" smtClean="0"/>
              <a:t>decay</a:t>
            </a:r>
            <a:r>
              <a:rPr lang="nb-NO" dirty="0" smtClean="0"/>
              <a:t> (NMD)</a:t>
            </a:r>
          </a:p>
          <a:p>
            <a:r>
              <a:rPr lang="nb-NO" dirty="0" smtClean="0"/>
              <a:t>In-</a:t>
            </a:r>
            <a:r>
              <a:rPr lang="nb-NO" dirty="0" err="1" smtClean="0"/>
              <a:t>frame</a:t>
            </a:r>
            <a:r>
              <a:rPr lang="nb-NO" dirty="0" smtClean="0"/>
              <a:t> – leserammen beholdes -&gt; endring av proteinet</a:t>
            </a:r>
          </a:p>
          <a:p>
            <a:r>
              <a:rPr lang="nb-NO" dirty="0" smtClean="0"/>
              <a:t>Target for </a:t>
            </a:r>
            <a:r>
              <a:rPr lang="nb-NO" dirty="0" err="1" smtClean="0"/>
              <a:t>behanding</a:t>
            </a:r>
            <a:r>
              <a:rPr lang="nb-NO" dirty="0" smtClean="0"/>
              <a:t>, </a:t>
            </a:r>
            <a:r>
              <a:rPr lang="nb-NO" dirty="0" err="1" smtClean="0"/>
              <a:t>f.eks</a:t>
            </a:r>
            <a:r>
              <a:rPr lang="nb-NO" dirty="0" smtClean="0"/>
              <a:t> </a:t>
            </a:r>
            <a:r>
              <a:rPr lang="nb-NO" dirty="0" err="1" smtClean="0"/>
              <a:t>dystrofinopati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743325"/>
            <a:ext cx="3129407" cy="217666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0685" y="4001294"/>
            <a:ext cx="3272140" cy="1675623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904" y="3941433"/>
            <a:ext cx="4201272" cy="185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05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1551</TotalTime>
  <Words>92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Office-tema</vt:lpstr>
      <vt:lpstr>RNA spleising</vt:lpstr>
      <vt:lpstr>mRNA spleising</vt:lpstr>
      <vt:lpstr>Hvorfor mRNA spleising?</vt:lpstr>
      <vt:lpstr>mRNA spleising</vt:lpstr>
      <vt:lpstr>mRNA spleising</vt:lpstr>
      <vt:lpstr>Effekt av feilspleising</vt:lpstr>
    </vt:vector>
  </TitlesOfParts>
  <Company>Helse Sør-Øst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RNA spleising</dc:title>
  <dc:creator>Kristian Tveten</dc:creator>
  <cp:lastModifiedBy>Kristian Tveten</cp:lastModifiedBy>
  <cp:revision>17</cp:revision>
  <dcterms:created xsi:type="dcterms:W3CDTF">2024-10-01T11:31:34Z</dcterms:created>
  <dcterms:modified xsi:type="dcterms:W3CDTF">2024-10-11T05:50:05Z</dcterms:modified>
</cp:coreProperties>
</file>