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49" r:id="rId2"/>
    <p:sldId id="551" r:id="rId3"/>
    <p:sldId id="468" r:id="rId4"/>
    <p:sldId id="476" r:id="rId5"/>
    <p:sldId id="477" r:id="rId6"/>
    <p:sldId id="550" r:id="rId7"/>
    <p:sldId id="422" r:id="rId8"/>
    <p:sldId id="335" r:id="rId9"/>
    <p:sldId id="523" r:id="rId10"/>
    <p:sldId id="452" r:id="rId11"/>
    <p:sldId id="424" r:id="rId12"/>
    <p:sldId id="425" r:id="rId13"/>
    <p:sldId id="460" r:id="rId14"/>
  </p:sldIdLst>
  <p:sldSz cx="10287000" cy="6858000" type="35mm"/>
  <p:notesSz cx="6642100" cy="9779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1C1C1C"/>
    <a:srgbClr val="000F40"/>
    <a:srgbClr val="996633"/>
    <a:srgbClr val="370000"/>
    <a:srgbClr val="A2C1FE"/>
    <a:srgbClr val="618FFD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CE1BD0-6ACC-44E4-BA61-8DA2E61E8211}" v="2" dt="2024-10-07T11:12:56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26"/>
    <p:restoredTop sz="94726"/>
  </p:normalViewPr>
  <p:slideViewPr>
    <p:cSldViewPr>
      <p:cViewPr varScale="1">
        <p:scale>
          <a:sx n="110" d="100"/>
          <a:sy n="110" d="100"/>
        </p:scale>
        <p:origin x="1608" y="96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32CE1BD0-6ACC-44E4-BA61-8DA2E61E8211}"/>
    <pc:docChg chg="undo custSel modSld">
      <pc:chgData name="Houge, Gunnar Douzgos" userId="b526d8a4-cd77-4bd4-81c4-36d713539214" providerId="ADAL" clId="{32CE1BD0-6ACC-44E4-BA61-8DA2E61E8211}" dt="2024-10-11T09:20:35.236" v="560" actId="1076"/>
      <pc:docMkLst>
        <pc:docMk/>
      </pc:docMkLst>
      <pc:sldChg chg="addSp modSp mod">
        <pc:chgData name="Houge, Gunnar Douzgos" userId="b526d8a4-cd77-4bd4-81c4-36d713539214" providerId="ADAL" clId="{32CE1BD0-6ACC-44E4-BA61-8DA2E61E8211}" dt="2024-10-11T09:20:35.236" v="560" actId="1076"/>
        <pc:sldMkLst>
          <pc:docMk/>
          <pc:sldMk cId="0" sldId="335"/>
        </pc:sldMkLst>
        <pc:spChg chg="mod">
          <ac:chgData name="Houge, Gunnar Douzgos" userId="b526d8a4-cd77-4bd4-81c4-36d713539214" providerId="ADAL" clId="{32CE1BD0-6ACC-44E4-BA61-8DA2E61E8211}" dt="2024-10-07T11:12:47.160" v="80" actId="1076"/>
          <ac:spMkLst>
            <pc:docMk/>
            <pc:sldMk cId="0" sldId="335"/>
            <ac:spMk id="2" creationId="{00000000-0000-0000-0000-000000000000}"/>
          </ac:spMkLst>
        </pc:spChg>
        <pc:spChg chg="add mod">
          <ac:chgData name="Houge, Gunnar Douzgos" userId="b526d8a4-cd77-4bd4-81c4-36d713539214" providerId="ADAL" clId="{32CE1BD0-6ACC-44E4-BA61-8DA2E61E8211}" dt="2024-10-11T09:20:35.236" v="560" actId="1076"/>
          <ac:spMkLst>
            <pc:docMk/>
            <pc:sldMk cId="0" sldId="335"/>
            <ac:spMk id="3" creationId="{29E2A400-8E12-C35C-8887-ABFB4A395681}"/>
          </ac:spMkLst>
        </pc:spChg>
        <pc:spChg chg="mod">
          <ac:chgData name="Houge, Gunnar Douzgos" userId="b526d8a4-cd77-4bd4-81c4-36d713539214" providerId="ADAL" clId="{32CE1BD0-6ACC-44E4-BA61-8DA2E61E8211}" dt="2024-10-07T11:12:43.936" v="79" actId="1076"/>
          <ac:spMkLst>
            <pc:docMk/>
            <pc:sldMk cId="0" sldId="335"/>
            <ac:spMk id="96258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07T11:18:08.924" v="258" actId="20577"/>
        <pc:sldMkLst>
          <pc:docMk/>
          <pc:sldMk cId="0" sldId="425"/>
        </pc:sldMkLst>
        <pc:spChg chg="mod">
          <ac:chgData name="Houge, Gunnar Douzgos" userId="b526d8a4-cd77-4bd4-81c4-36d713539214" providerId="ADAL" clId="{32CE1BD0-6ACC-44E4-BA61-8DA2E61E8211}" dt="2024-10-07T11:18:08.924" v="258" actId="20577"/>
          <ac:spMkLst>
            <pc:docMk/>
            <pc:sldMk cId="0" sldId="425"/>
            <ac:spMk id="100354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07T11:17:48.894" v="257" actId="20577"/>
        <pc:sldMkLst>
          <pc:docMk/>
          <pc:sldMk cId="0" sldId="452"/>
        </pc:sldMkLst>
        <pc:spChg chg="mod">
          <ac:chgData name="Houge, Gunnar Douzgos" userId="b526d8a4-cd77-4bd4-81c4-36d713539214" providerId="ADAL" clId="{32CE1BD0-6ACC-44E4-BA61-8DA2E61E8211}" dt="2024-10-07T11:17:48.894" v="257" actId="20577"/>
          <ac:spMkLst>
            <pc:docMk/>
            <pc:sldMk cId="0" sldId="452"/>
            <ac:spMk id="98306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07T11:18:55.816" v="275" actId="20577"/>
        <pc:sldMkLst>
          <pc:docMk/>
          <pc:sldMk cId="0" sldId="460"/>
        </pc:sldMkLst>
        <pc:spChg chg="mod">
          <ac:chgData name="Houge, Gunnar Douzgos" userId="b526d8a4-cd77-4bd4-81c4-36d713539214" providerId="ADAL" clId="{32CE1BD0-6ACC-44E4-BA61-8DA2E61E8211}" dt="2024-10-07T11:18:55.816" v="275" actId="20577"/>
          <ac:spMkLst>
            <pc:docMk/>
            <pc:sldMk cId="0" sldId="460"/>
            <ac:spMk id="102402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11T09:13:41.418" v="371" actId="20577"/>
        <pc:sldMkLst>
          <pc:docMk/>
          <pc:sldMk cId="0" sldId="468"/>
        </pc:sldMkLst>
        <pc:spChg chg="mod">
          <ac:chgData name="Houge, Gunnar Douzgos" userId="b526d8a4-cd77-4bd4-81c4-36d713539214" providerId="ADAL" clId="{32CE1BD0-6ACC-44E4-BA61-8DA2E61E8211}" dt="2024-10-11T09:13:41.418" v="371" actId="20577"/>
          <ac:spMkLst>
            <pc:docMk/>
            <pc:sldMk cId="0" sldId="468"/>
            <ac:spMk id="19459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11T09:15:24.450" v="445" actId="20577"/>
        <pc:sldMkLst>
          <pc:docMk/>
          <pc:sldMk cId="0" sldId="476"/>
        </pc:sldMkLst>
        <pc:spChg chg="mod">
          <ac:chgData name="Houge, Gunnar Douzgos" userId="b526d8a4-cd77-4bd4-81c4-36d713539214" providerId="ADAL" clId="{32CE1BD0-6ACC-44E4-BA61-8DA2E61E8211}" dt="2024-10-11T09:15:24.450" v="445" actId="20577"/>
          <ac:spMkLst>
            <pc:docMk/>
            <pc:sldMk cId="0" sldId="476"/>
            <ac:spMk id="49154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11T09:19:21.056" v="553" actId="20577"/>
        <pc:sldMkLst>
          <pc:docMk/>
          <pc:sldMk cId="0" sldId="477"/>
        </pc:sldMkLst>
        <pc:spChg chg="mod">
          <ac:chgData name="Houge, Gunnar Douzgos" userId="b526d8a4-cd77-4bd4-81c4-36d713539214" providerId="ADAL" clId="{32CE1BD0-6ACC-44E4-BA61-8DA2E61E8211}" dt="2024-10-11T09:18:36.024" v="534" actId="20577"/>
          <ac:spMkLst>
            <pc:docMk/>
            <pc:sldMk cId="0" sldId="477"/>
            <ac:spMk id="2" creationId="{00000000-0000-0000-0000-000000000000}"/>
          </ac:spMkLst>
        </pc:spChg>
        <pc:spChg chg="mod">
          <ac:chgData name="Houge, Gunnar Douzgos" userId="b526d8a4-cd77-4bd4-81c4-36d713539214" providerId="ADAL" clId="{32CE1BD0-6ACC-44E4-BA61-8DA2E61E8211}" dt="2024-10-11T09:19:21.056" v="553" actId="20577"/>
          <ac:spMkLst>
            <pc:docMk/>
            <pc:sldMk cId="0" sldId="477"/>
            <ac:spMk id="50178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07T11:16:10.283" v="205" actId="20577"/>
        <pc:sldMkLst>
          <pc:docMk/>
          <pc:sldMk cId="0" sldId="523"/>
        </pc:sldMkLst>
        <pc:spChg chg="mod">
          <ac:chgData name="Houge, Gunnar Douzgos" userId="b526d8a4-cd77-4bd4-81c4-36d713539214" providerId="ADAL" clId="{32CE1BD0-6ACC-44E4-BA61-8DA2E61E8211}" dt="2024-10-07T11:16:10.283" v="205" actId="20577"/>
          <ac:spMkLst>
            <pc:docMk/>
            <pc:sldMk cId="0" sldId="523"/>
            <ac:spMk id="97282" creationId="{00000000-0000-0000-0000-000000000000}"/>
          </ac:spMkLst>
        </pc:spChg>
      </pc:sldChg>
      <pc:sldChg chg="modSp mod">
        <pc:chgData name="Houge, Gunnar Douzgos" userId="b526d8a4-cd77-4bd4-81c4-36d713539214" providerId="ADAL" clId="{32CE1BD0-6ACC-44E4-BA61-8DA2E61E8211}" dt="2024-10-11T09:12:25.383" v="306" actId="1076"/>
        <pc:sldMkLst>
          <pc:docMk/>
          <pc:sldMk cId="1378337111" sldId="549"/>
        </pc:sldMkLst>
        <pc:spChg chg="mod">
          <ac:chgData name="Houge, Gunnar Douzgos" userId="b526d8a4-cd77-4bd4-81c4-36d713539214" providerId="ADAL" clId="{32CE1BD0-6ACC-44E4-BA61-8DA2E61E8211}" dt="2024-10-11T09:12:25.383" v="306" actId="1076"/>
          <ac:spMkLst>
            <pc:docMk/>
            <pc:sldMk cId="1378337111" sldId="549"/>
            <ac:spMk id="45058" creationId="{00000000-0000-0000-0000-000000000000}"/>
          </ac:spMkLst>
        </pc:spChg>
      </pc:sldChg>
    </pc:docChg>
  </pc:docChgLst>
  <pc:docChgLst>
    <pc:chgData name="Houge, Gunnar Douzgos" userId="b526d8a4-cd77-4bd4-81c4-36d713539214" providerId="ADAL" clId="{0D5DD2D3-B375-4543-9864-1D657F31B050}"/>
    <pc:docChg chg="undo custSel addSld modSld">
      <pc:chgData name="Houge, Gunnar Douzgos" userId="b526d8a4-cd77-4bd4-81c4-36d713539214" providerId="ADAL" clId="{0D5DD2D3-B375-4543-9864-1D657F31B050}" dt="2024-10-02T07:21:58.021" v="186" actId="12"/>
      <pc:docMkLst>
        <pc:docMk/>
      </pc:docMkLst>
      <pc:sldChg chg="modSp mod">
        <pc:chgData name="Houge, Gunnar Douzgos" userId="b526d8a4-cd77-4bd4-81c4-36d713539214" providerId="ADAL" clId="{0D5DD2D3-B375-4543-9864-1D657F31B050}" dt="2024-10-02T07:21:39.468" v="185" actId="12"/>
        <pc:sldMkLst>
          <pc:docMk/>
          <pc:sldMk cId="0" sldId="452"/>
        </pc:sldMkLst>
        <pc:spChg chg="mod">
          <ac:chgData name="Houge, Gunnar Douzgos" userId="b526d8a4-cd77-4bd4-81c4-36d713539214" providerId="ADAL" clId="{0D5DD2D3-B375-4543-9864-1D657F31B050}" dt="2024-10-02T07:21:39.468" v="185" actId="12"/>
          <ac:spMkLst>
            <pc:docMk/>
            <pc:sldMk cId="0" sldId="452"/>
            <ac:spMk id="98306" creationId="{00000000-0000-0000-0000-000000000000}"/>
          </ac:spMkLst>
        </pc:spChg>
      </pc:sldChg>
      <pc:sldChg chg="modSp mod">
        <pc:chgData name="Houge, Gunnar Douzgos" userId="b526d8a4-cd77-4bd4-81c4-36d713539214" providerId="ADAL" clId="{0D5DD2D3-B375-4543-9864-1D657F31B050}" dt="2024-10-02T07:21:58.021" v="186" actId="12"/>
        <pc:sldMkLst>
          <pc:docMk/>
          <pc:sldMk cId="0" sldId="460"/>
        </pc:sldMkLst>
        <pc:spChg chg="mod">
          <ac:chgData name="Houge, Gunnar Douzgos" userId="b526d8a4-cd77-4bd4-81c4-36d713539214" providerId="ADAL" clId="{0D5DD2D3-B375-4543-9864-1D657F31B050}" dt="2024-10-02T07:21:58.021" v="186" actId="12"/>
          <ac:spMkLst>
            <pc:docMk/>
            <pc:sldMk cId="0" sldId="460"/>
            <ac:spMk id="102402" creationId="{00000000-0000-0000-0000-000000000000}"/>
          </ac:spMkLst>
        </pc:spChg>
      </pc:sldChg>
      <pc:sldChg chg="modSp add mod">
        <pc:chgData name="Houge, Gunnar Douzgos" userId="b526d8a4-cd77-4bd4-81c4-36d713539214" providerId="ADAL" clId="{0D5DD2D3-B375-4543-9864-1D657F31B050}" dt="2024-10-02T07:20:01.456" v="178" actId="20577"/>
        <pc:sldMkLst>
          <pc:docMk/>
          <pc:sldMk cId="0" sldId="468"/>
        </pc:sldMkLst>
        <pc:spChg chg="mod">
          <ac:chgData name="Houge, Gunnar Douzgos" userId="b526d8a4-cd77-4bd4-81c4-36d713539214" providerId="ADAL" clId="{0D5DD2D3-B375-4543-9864-1D657F31B050}" dt="2024-10-02T07:20:01.456" v="178" actId="20577"/>
          <ac:spMkLst>
            <pc:docMk/>
            <pc:sldMk cId="0" sldId="468"/>
            <ac:spMk id="19459" creationId="{00000000-0000-0000-0000-000000000000}"/>
          </ac:spMkLst>
        </pc:spChg>
      </pc:sldChg>
      <pc:sldChg chg="modSp mod">
        <pc:chgData name="Houge, Gunnar Douzgos" userId="b526d8a4-cd77-4bd4-81c4-36d713539214" providerId="ADAL" clId="{0D5DD2D3-B375-4543-9864-1D657F31B050}" dt="2024-10-02T07:20:53.133" v="179" actId="12"/>
        <pc:sldMkLst>
          <pc:docMk/>
          <pc:sldMk cId="0" sldId="476"/>
        </pc:sldMkLst>
        <pc:spChg chg="mod">
          <ac:chgData name="Houge, Gunnar Douzgos" userId="b526d8a4-cd77-4bd4-81c4-36d713539214" providerId="ADAL" clId="{0D5DD2D3-B375-4543-9864-1D657F31B050}" dt="2024-10-02T07:20:53.133" v="179" actId="12"/>
          <ac:spMkLst>
            <pc:docMk/>
            <pc:sldMk cId="0" sldId="476"/>
            <ac:spMk id="49154" creationId="{00000000-0000-0000-0000-000000000000}"/>
          </ac:spMkLst>
        </pc:spChg>
      </pc:sldChg>
      <pc:sldChg chg="modSp mod">
        <pc:chgData name="Houge, Gunnar Douzgos" userId="b526d8a4-cd77-4bd4-81c4-36d713539214" providerId="ADAL" clId="{0D5DD2D3-B375-4543-9864-1D657F31B050}" dt="2024-10-02T07:21:11.837" v="182" actId="12"/>
        <pc:sldMkLst>
          <pc:docMk/>
          <pc:sldMk cId="0" sldId="477"/>
        </pc:sldMkLst>
        <pc:spChg chg="mod">
          <ac:chgData name="Houge, Gunnar Douzgos" userId="b526d8a4-cd77-4bd4-81c4-36d713539214" providerId="ADAL" clId="{0D5DD2D3-B375-4543-9864-1D657F31B050}" dt="2024-10-02T07:21:06.600" v="181" actId="12"/>
          <ac:spMkLst>
            <pc:docMk/>
            <pc:sldMk cId="0" sldId="477"/>
            <ac:spMk id="2" creationId="{00000000-0000-0000-0000-000000000000}"/>
          </ac:spMkLst>
        </pc:spChg>
        <pc:spChg chg="mod">
          <ac:chgData name="Houge, Gunnar Douzgos" userId="b526d8a4-cd77-4bd4-81c4-36d713539214" providerId="ADAL" clId="{0D5DD2D3-B375-4543-9864-1D657F31B050}" dt="2024-10-02T07:21:11.837" v="182" actId="12"/>
          <ac:spMkLst>
            <pc:docMk/>
            <pc:sldMk cId="0" sldId="477"/>
            <ac:spMk id="50178" creationId="{00000000-0000-0000-0000-000000000000}"/>
          </ac:spMkLst>
        </pc:spChg>
      </pc:sldChg>
      <pc:sldChg chg="modSp mod">
        <pc:chgData name="Houge, Gunnar Douzgos" userId="b526d8a4-cd77-4bd4-81c4-36d713539214" providerId="ADAL" clId="{0D5DD2D3-B375-4543-9864-1D657F31B050}" dt="2024-10-02T07:21:29.501" v="183" actId="12"/>
        <pc:sldMkLst>
          <pc:docMk/>
          <pc:sldMk cId="0" sldId="523"/>
        </pc:sldMkLst>
        <pc:spChg chg="mod">
          <ac:chgData name="Houge, Gunnar Douzgos" userId="b526d8a4-cd77-4bd4-81c4-36d713539214" providerId="ADAL" clId="{0D5DD2D3-B375-4543-9864-1D657F31B050}" dt="2024-10-02T07:21:29.501" v="183" actId="12"/>
          <ac:spMkLst>
            <pc:docMk/>
            <pc:sldMk cId="0" sldId="523"/>
            <ac:spMk id="9728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76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450" y="46482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noProof="0"/>
              <a:t>Klikk for å redigere notatmalstiler i delmalen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7713" y="849313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1940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0624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9228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958013" y="271463"/>
            <a:ext cx="1943100" cy="559593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125538" y="271463"/>
            <a:ext cx="5680075" cy="559593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91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038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43190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25538" y="1685925"/>
            <a:ext cx="3805237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83175" y="1685925"/>
            <a:ext cx="3805238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972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9339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26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59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4311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n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4083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F40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5538" y="271463"/>
            <a:ext cx="7775575" cy="11763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25538" y="1685925"/>
            <a:ext cx="7762875" cy="41814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text styles</a:t>
            </a:r>
          </a:p>
          <a:p>
            <a:pPr lvl="1"/>
            <a:r>
              <a:rPr lang="nn-NO"/>
              <a:t>Second level</a:t>
            </a:r>
          </a:p>
          <a:p>
            <a:pPr lvl="2"/>
            <a:r>
              <a:rPr lang="nn-NO"/>
              <a:t>Third level</a:t>
            </a:r>
          </a:p>
          <a:p>
            <a:pPr lvl="3"/>
            <a:r>
              <a:rPr lang="nn-NO"/>
              <a:t>Fourth level</a:t>
            </a:r>
          </a:p>
          <a:p>
            <a:pPr lvl="4"/>
            <a:r>
              <a:rPr lang="nn-NO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229600" y="6400800"/>
            <a:ext cx="1533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nn-NO" altLang="nb-NO" sz="1200" dirty="0">
                <a:solidFill>
                  <a:schemeClr val="accent1"/>
                </a:solidFill>
                <a:cs typeface="+mn-cs"/>
              </a:rPr>
              <a:t>GH/2016/MGM/HUS</a:t>
            </a:r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9544050" y="6191250"/>
            <a:ext cx="522288" cy="434975"/>
            <a:chOff x="6012" y="3900"/>
            <a:chExt cx="329" cy="274"/>
          </a:xfrm>
        </p:grpSpPr>
        <p:sp>
          <p:nvSpPr>
            <p:cNvPr id="1068" name="Freeform 5"/>
            <p:cNvSpPr>
              <a:spLocks/>
            </p:cNvSpPr>
            <p:nvPr/>
          </p:nvSpPr>
          <p:spPr bwMode="auto">
            <a:xfrm>
              <a:off x="6057" y="3900"/>
              <a:ext cx="18" cy="48"/>
            </a:xfrm>
            <a:custGeom>
              <a:avLst/>
              <a:gdLst>
                <a:gd name="T0" fmla="*/ 0 w 18"/>
                <a:gd name="T1" fmla="*/ 0 h 48"/>
                <a:gd name="T2" fmla="*/ 3 w 18"/>
                <a:gd name="T3" fmla="*/ 1 h 48"/>
                <a:gd name="T4" fmla="*/ 5 w 18"/>
                <a:gd name="T5" fmla="*/ 2 h 48"/>
                <a:gd name="T6" fmla="*/ 7 w 18"/>
                <a:gd name="T7" fmla="*/ 4 h 48"/>
                <a:gd name="T8" fmla="*/ 9 w 18"/>
                <a:gd name="T9" fmla="*/ 6 h 48"/>
                <a:gd name="T10" fmla="*/ 10 w 18"/>
                <a:gd name="T11" fmla="*/ 10 h 48"/>
                <a:gd name="T12" fmla="*/ 11 w 18"/>
                <a:gd name="T13" fmla="*/ 13 h 48"/>
                <a:gd name="T14" fmla="*/ 12 w 18"/>
                <a:gd name="T15" fmla="*/ 16 h 48"/>
                <a:gd name="T16" fmla="*/ 12 w 18"/>
                <a:gd name="T17" fmla="*/ 20 h 48"/>
                <a:gd name="T18" fmla="*/ 12 w 18"/>
                <a:gd name="T19" fmla="*/ 24 h 48"/>
                <a:gd name="T20" fmla="*/ 12 w 18"/>
                <a:gd name="T21" fmla="*/ 28 h 48"/>
                <a:gd name="T22" fmla="*/ 13 w 18"/>
                <a:gd name="T23" fmla="*/ 33 h 48"/>
                <a:gd name="T24" fmla="*/ 15 w 18"/>
                <a:gd name="T25" fmla="*/ 38 h 48"/>
                <a:gd name="T26" fmla="*/ 17 w 18"/>
                <a:gd name="T27" fmla="*/ 47 h 48"/>
                <a:gd name="T28" fmla="*/ 11 w 18"/>
                <a:gd name="T29" fmla="*/ 39 h 48"/>
                <a:gd name="T30" fmla="*/ 9 w 18"/>
                <a:gd name="T31" fmla="*/ 36 h 48"/>
                <a:gd name="T32" fmla="*/ 7 w 18"/>
                <a:gd name="T33" fmla="*/ 34 h 48"/>
                <a:gd name="T34" fmla="*/ 4 w 18"/>
                <a:gd name="T35" fmla="*/ 31 h 48"/>
                <a:gd name="T36" fmla="*/ 3 w 18"/>
                <a:gd name="T37" fmla="*/ 28 h 48"/>
                <a:gd name="T38" fmla="*/ 3 w 18"/>
                <a:gd name="T39" fmla="*/ 24 h 48"/>
                <a:gd name="T40" fmla="*/ 3 w 18"/>
                <a:gd name="T41" fmla="*/ 21 h 48"/>
                <a:gd name="T42" fmla="*/ 3 w 18"/>
                <a:gd name="T43" fmla="*/ 16 h 48"/>
                <a:gd name="T44" fmla="*/ 4 w 18"/>
                <a:gd name="T45" fmla="*/ 13 h 48"/>
                <a:gd name="T46" fmla="*/ 4 w 18"/>
                <a:gd name="T47" fmla="*/ 10 h 48"/>
                <a:gd name="T48" fmla="*/ 3 w 18"/>
                <a:gd name="T49" fmla="*/ 6 h 48"/>
                <a:gd name="T50" fmla="*/ 2 w 18"/>
                <a:gd name="T51" fmla="*/ 4 h 48"/>
                <a:gd name="T52" fmla="*/ 0 w 18"/>
                <a:gd name="T53" fmla="*/ 0 h 4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8" h="4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6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2" y="24"/>
                  </a:lnTo>
                  <a:lnTo>
                    <a:pt x="12" y="28"/>
                  </a:lnTo>
                  <a:lnTo>
                    <a:pt x="13" y="33"/>
                  </a:lnTo>
                  <a:lnTo>
                    <a:pt x="15" y="38"/>
                  </a:lnTo>
                  <a:lnTo>
                    <a:pt x="17" y="47"/>
                  </a:lnTo>
                  <a:lnTo>
                    <a:pt x="11" y="39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3" y="24"/>
                  </a:lnTo>
                  <a:lnTo>
                    <a:pt x="3" y="21"/>
                  </a:lnTo>
                  <a:lnTo>
                    <a:pt x="3" y="16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69" name="Freeform 6"/>
            <p:cNvSpPr>
              <a:spLocks/>
            </p:cNvSpPr>
            <p:nvPr/>
          </p:nvSpPr>
          <p:spPr bwMode="auto">
            <a:xfrm>
              <a:off x="6012" y="3945"/>
              <a:ext cx="108" cy="106"/>
            </a:xfrm>
            <a:custGeom>
              <a:avLst/>
              <a:gdLst>
                <a:gd name="T0" fmla="*/ 58 w 108"/>
                <a:gd name="T1" fmla="*/ 3 h 106"/>
                <a:gd name="T2" fmla="*/ 64 w 108"/>
                <a:gd name="T3" fmla="*/ 12 h 106"/>
                <a:gd name="T4" fmla="*/ 67 w 108"/>
                <a:gd name="T5" fmla="*/ 24 h 106"/>
                <a:gd name="T6" fmla="*/ 70 w 108"/>
                <a:gd name="T7" fmla="*/ 38 h 106"/>
                <a:gd name="T8" fmla="*/ 68 w 108"/>
                <a:gd name="T9" fmla="*/ 52 h 106"/>
                <a:gd name="T10" fmla="*/ 66 w 108"/>
                <a:gd name="T11" fmla="*/ 66 h 106"/>
                <a:gd name="T12" fmla="*/ 59 w 108"/>
                <a:gd name="T13" fmla="*/ 73 h 106"/>
                <a:gd name="T14" fmla="*/ 52 w 108"/>
                <a:gd name="T15" fmla="*/ 78 h 106"/>
                <a:gd name="T16" fmla="*/ 45 w 108"/>
                <a:gd name="T17" fmla="*/ 80 h 106"/>
                <a:gd name="T18" fmla="*/ 35 w 108"/>
                <a:gd name="T19" fmla="*/ 78 h 106"/>
                <a:gd name="T20" fmla="*/ 26 w 108"/>
                <a:gd name="T21" fmla="*/ 75 h 106"/>
                <a:gd name="T22" fmla="*/ 19 w 108"/>
                <a:gd name="T23" fmla="*/ 69 h 106"/>
                <a:gd name="T24" fmla="*/ 11 w 108"/>
                <a:gd name="T25" fmla="*/ 59 h 106"/>
                <a:gd name="T26" fmla="*/ 8 w 108"/>
                <a:gd name="T27" fmla="*/ 56 h 106"/>
                <a:gd name="T28" fmla="*/ 0 w 108"/>
                <a:gd name="T29" fmla="*/ 52 h 106"/>
                <a:gd name="T30" fmla="*/ 5 w 108"/>
                <a:gd name="T31" fmla="*/ 56 h 106"/>
                <a:gd name="T32" fmla="*/ 8 w 108"/>
                <a:gd name="T33" fmla="*/ 62 h 106"/>
                <a:gd name="T34" fmla="*/ 11 w 108"/>
                <a:gd name="T35" fmla="*/ 67 h 106"/>
                <a:gd name="T36" fmla="*/ 16 w 108"/>
                <a:gd name="T37" fmla="*/ 73 h 106"/>
                <a:gd name="T38" fmla="*/ 19 w 108"/>
                <a:gd name="T39" fmla="*/ 80 h 106"/>
                <a:gd name="T40" fmla="*/ 25 w 108"/>
                <a:gd name="T41" fmla="*/ 87 h 106"/>
                <a:gd name="T42" fmla="*/ 32 w 108"/>
                <a:gd name="T43" fmla="*/ 91 h 106"/>
                <a:gd name="T44" fmla="*/ 40 w 108"/>
                <a:gd name="T45" fmla="*/ 95 h 106"/>
                <a:gd name="T46" fmla="*/ 52 w 108"/>
                <a:gd name="T47" fmla="*/ 98 h 106"/>
                <a:gd name="T48" fmla="*/ 70 w 108"/>
                <a:gd name="T49" fmla="*/ 100 h 106"/>
                <a:gd name="T50" fmla="*/ 81 w 108"/>
                <a:gd name="T51" fmla="*/ 100 h 106"/>
                <a:gd name="T52" fmla="*/ 88 w 108"/>
                <a:gd name="T53" fmla="*/ 103 h 106"/>
                <a:gd name="T54" fmla="*/ 87 w 108"/>
                <a:gd name="T55" fmla="*/ 98 h 106"/>
                <a:gd name="T56" fmla="*/ 82 w 108"/>
                <a:gd name="T57" fmla="*/ 91 h 106"/>
                <a:gd name="T58" fmla="*/ 82 w 108"/>
                <a:gd name="T59" fmla="*/ 86 h 106"/>
                <a:gd name="T60" fmla="*/ 85 w 108"/>
                <a:gd name="T61" fmla="*/ 79 h 106"/>
                <a:gd name="T62" fmla="*/ 94 w 108"/>
                <a:gd name="T63" fmla="*/ 77 h 106"/>
                <a:gd name="T64" fmla="*/ 107 w 108"/>
                <a:gd name="T65" fmla="*/ 83 h 106"/>
                <a:gd name="T66" fmla="*/ 99 w 108"/>
                <a:gd name="T67" fmla="*/ 71 h 106"/>
                <a:gd name="T68" fmla="*/ 93 w 108"/>
                <a:gd name="T69" fmla="*/ 52 h 106"/>
                <a:gd name="T70" fmla="*/ 88 w 108"/>
                <a:gd name="T71" fmla="*/ 37 h 106"/>
                <a:gd name="T72" fmla="*/ 82 w 108"/>
                <a:gd name="T73" fmla="*/ 27 h 106"/>
                <a:gd name="T74" fmla="*/ 74 w 108"/>
                <a:gd name="T75" fmla="*/ 14 h 106"/>
                <a:gd name="T76" fmla="*/ 66 w 108"/>
                <a:gd name="T77" fmla="*/ 9 h 1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8" h="106">
                  <a:moveTo>
                    <a:pt x="57" y="0"/>
                  </a:moveTo>
                  <a:lnTo>
                    <a:pt x="58" y="3"/>
                  </a:lnTo>
                  <a:lnTo>
                    <a:pt x="62" y="9"/>
                  </a:lnTo>
                  <a:lnTo>
                    <a:pt x="64" y="12"/>
                  </a:lnTo>
                  <a:lnTo>
                    <a:pt x="66" y="18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70" y="38"/>
                  </a:lnTo>
                  <a:lnTo>
                    <a:pt x="68" y="46"/>
                  </a:lnTo>
                  <a:lnTo>
                    <a:pt x="68" y="52"/>
                  </a:lnTo>
                  <a:lnTo>
                    <a:pt x="67" y="58"/>
                  </a:lnTo>
                  <a:lnTo>
                    <a:pt x="66" y="66"/>
                  </a:lnTo>
                  <a:lnTo>
                    <a:pt x="62" y="71"/>
                  </a:lnTo>
                  <a:lnTo>
                    <a:pt x="59" y="73"/>
                  </a:lnTo>
                  <a:lnTo>
                    <a:pt x="56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5" y="80"/>
                  </a:lnTo>
                  <a:lnTo>
                    <a:pt x="41" y="79"/>
                  </a:lnTo>
                  <a:lnTo>
                    <a:pt x="35" y="78"/>
                  </a:lnTo>
                  <a:lnTo>
                    <a:pt x="31" y="77"/>
                  </a:lnTo>
                  <a:lnTo>
                    <a:pt x="26" y="75"/>
                  </a:lnTo>
                  <a:lnTo>
                    <a:pt x="22" y="71"/>
                  </a:lnTo>
                  <a:lnTo>
                    <a:pt x="19" y="69"/>
                  </a:lnTo>
                  <a:lnTo>
                    <a:pt x="17" y="67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0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6" y="73"/>
                  </a:lnTo>
                  <a:lnTo>
                    <a:pt x="17" y="77"/>
                  </a:lnTo>
                  <a:lnTo>
                    <a:pt x="19" y="80"/>
                  </a:lnTo>
                  <a:lnTo>
                    <a:pt x="22" y="83"/>
                  </a:lnTo>
                  <a:lnTo>
                    <a:pt x="25" y="87"/>
                  </a:lnTo>
                  <a:lnTo>
                    <a:pt x="28" y="89"/>
                  </a:lnTo>
                  <a:lnTo>
                    <a:pt x="32" y="91"/>
                  </a:lnTo>
                  <a:lnTo>
                    <a:pt x="35" y="94"/>
                  </a:lnTo>
                  <a:lnTo>
                    <a:pt x="40" y="95"/>
                  </a:lnTo>
                  <a:lnTo>
                    <a:pt x="45" y="97"/>
                  </a:lnTo>
                  <a:lnTo>
                    <a:pt x="52" y="98"/>
                  </a:lnTo>
                  <a:lnTo>
                    <a:pt x="59" y="99"/>
                  </a:lnTo>
                  <a:lnTo>
                    <a:pt x="70" y="100"/>
                  </a:lnTo>
                  <a:lnTo>
                    <a:pt x="75" y="100"/>
                  </a:lnTo>
                  <a:lnTo>
                    <a:pt x="81" y="100"/>
                  </a:lnTo>
                  <a:lnTo>
                    <a:pt x="83" y="101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87" y="98"/>
                  </a:lnTo>
                  <a:lnTo>
                    <a:pt x="84" y="95"/>
                  </a:lnTo>
                  <a:lnTo>
                    <a:pt x="82" y="91"/>
                  </a:lnTo>
                  <a:lnTo>
                    <a:pt x="81" y="88"/>
                  </a:lnTo>
                  <a:lnTo>
                    <a:pt x="82" y="86"/>
                  </a:lnTo>
                  <a:lnTo>
                    <a:pt x="83" y="81"/>
                  </a:lnTo>
                  <a:lnTo>
                    <a:pt x="85" y="79"/>
                  </a:lnTo>
                  <a:lnTo>
                    <a:pt x="88" y="78"/>
                  </a:lnTo>
                  <a:lnTo>
                    <a:pt x="94" y="77"/>
                  </a:lnTo>
                  <a:lnTo>
                    <a:pt x="100" y="79"/>
                  </a:lnTo>
                  <a:lnTo>
                    <a:pt x="107" y="83"/>
                  </a:lnTo>
                  <a:lnTo>
                    <a:pt x="102" y="77"/>
                  </a:lnTo>
                  <a:lnTo>
                    <a:pt x="99" y="71"/>
                  </a:lnTo>
                  <a:lnTo>
                    <a:pt x="96" y="63"/>
                  </a:lnTo>
                  <a:lnTo>
                    <a:pt x="93" y="52"/>
                  </a:lnTo>
                  <a:lnTo>
                    <a:pt x="91" y="44"/>
                  </a:lnTo>
                  <a:lnTo>
                    <a:pt x="88" y="37"/>
                  </a:lnTo>
                  <a:lnTo>
                    <a:pt x="85" y="33"/>
                  </a:lnTo>
                  <a:lnTo>
                    <a:pt x="82" y="27"/>
                  </a:lnTo>
                  <a:lnTo>
                    <a:pt x="79" y="22"/>
                  </a:lnTo>
                  <a:lnTo>
                    <a:pt x="74" y="14"/>
                  </a:lnTo>
                  <a:lnTo>
                    <a:pt x="70" y="11"/>
                  </a:lnTo>
                  <a:lnTo>
                    <a:pt x="66" y="9"/>
                  </a:lnTo>
                  <a:lnTo>
                    <a:pt x="57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0" name="Freeform 7"/>
            <p:cNvSpPr>
              <a:spLocks/>
            </p:cNvSpPr>
            <p:nvPr/>
          </p:nvSpPr>
          <p:spPr bwMode="auto">
            <a:xfrm>
              <a:off x="6101" y="4028"/>
              <a:ext cx="240" cy="146"/>
            </a:xfrm>
            <a:custGeom>
              <a:avLst/>
              <a:gdLst>
                <a:gd name="T0" fmla="*/ 16 w 240"/>
                <a:gd name="T1" fmla="*/ 0 h 146"/>
                <a:gd name="T2" fmla="*/ 1 w 240"/>
                <a:gd name="T3" fmla="*/ 20 h 146"/>
                <a:gd name="T4" fmla="*/ 7 w 240"/>
                <a:gd name="T5" fmla="*/ 24 h 146"/>
                <a:gd name="T6" fmla="*/ 12 w 240"/>
                <a:gd name="T7" fmla="*/ 30 h 146"/>
                <a:gd name="T8" fmla="*/ 32 w 240"/>
                <a:gd name="T9" fmla="*/ 57 h 146"/>
                <a:gd name="T10" fmla="*/ 48 w 240"/>
                <a:gd name="T11" fmla="*/ 83 h 146"/>
                <a:gd name="T12" fmla="*/ 69 w 240"/>
                <a:gd name="T13" fmla="*/ 107 h 146"/>
                <a:gd name="T14" fmla="*/ 90 w 240"/>
                <a:gd name="T15" fmla="*/ 121 h 146"/>
                <a:gd name="T16" fmla="*/ 106 w 240"/>
                <a:gd name="T17" fmla="*/ 131 h 146"/>
                <a:gd name="T18" fmla="*/ 123 w 240"/>
                <a:gd name="T19" fmla="*/ 138 h 146"/>
                <a:gd name="T20" fmla="*/ 141 w 240"/>
                <a:gd name="T21" fmla="*/ 143 h 146"/>
                <a:gd name="T22" fmla="*/ 165 w 240"/>
                <a:gd name="T23" fmla="*/ 145 h 146"/>
                <a:gd name="T24" fmla="*/ 187 w 240"/>
                <a:gd name="T25" fmla="*/ 144 h 146"/>
                <a:gd name="T26" fmla="*/ 210 w 240"/>
                <a:gd name="T27" fmla="*/ 142 h 146"/>
                <a:gd name="T28" fmla="*/ 219 w 240"/>
                <a:gd name="T29" fmla="*/ 139 h 146"/>
                <a:gd name="T30" fmla="*/ 226 w 240"/>
                <a:gd name="T31" fmla="*/ 137 h 146"/>
                <a:gd name="T32" fmla="*/ 233 w 240"/>
                <a:gd name="T33" fmla="*/ 133 h 146"/>
                <a:gd name="T34" fmla="*/ 236 w 240"/>
                <a:gd name="T35" fmla="*/ 128 h 146"/>
                <a:gd name="T36" fmla="*/ 239 w 240"/>
                <a:gd name="T37" fmla="*/ 121 h 146"/>
                <a:gd name="T38" fmla="*/ 239 w 240"/>
                <a:gd name="T39" fmla="*/ 114 h 146"/>
                <a:gd name="T40" fmla="*/ 236 w 240"/>
                <a:gd name="T41" fmla="*/ 106 h 146"/>
                <a:gd name="T42" fmla="*/ 231 w 240"/>
                <a:gd name="T43" fmla="*/ 84 h 146"/>
                <a:gd name="T44" fmla="*/ 222 w 240"/>
                <a:gd name="T45" fmla="*/ 63 h 146"/>
                <a:gd name="T46" fmla="*/ 208 w 240"/>
                <a:gd name="T47" fmla="*/ 39 h 146"/>
                <a:gd name="T48" fmla="*/ 193 w 240"/>
                <a:gd name="T49" fmla="*/ 25 h 146"/>
                <a:gd name="T50" fmla="*/ 178 w 240"/>
                <a:gd name="T51" fmla="*/ 15 h 146"/>
                <a:gd name="T52" fmla="*/ 160 w 240"/>
                <a:gd name="T53" fmla="*/ 8 h 146"/>
                <a:gd name="T54" fmla="*/ 140 w 240"/>
                <a:gd name="T55" fmla="*/ 6 h 146"/>
                <a:gd name="T56" fmla="*/ 123 w 240"/>
                <a:gd name="T57" fmla="*/ 5 h 146"/>
                <a:gd name="T58" fmla="*/ 85 w 240"/>
                <a:gd name="T59" fmla="*/ 6 h 146"/>
                <a:gd name="T60" fmla="*/ 42 w 240"/>
                <a:gd name="T61" fmla="*/ 11 h 146"/>
                <a:gd name="T62" fmla="*/ 24 w 240"/>
                <a:gd name="T63" fmla="*/ 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146">
                  <a:moveTo>
                    <a:pt x="21" y="3"/>
                  </a:moveTo>
                  <a:lnTo>
                    <a:pt x="16" y="0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21" y="40"/>
                  </a:lnTo>
                  <a:lnTo>
                    <a:pt x="32" y="57"/>
                  </a:lnTo>
                  <a:lnTo>
                    <a:pt x="38" y="70"/>
                  </a:lnTo>
                  <a:lnTo>
                    <a:pt x="48" y="83"/>
                  </a:lnTo>
                  <a:lnTo>
                    <a:pt x="56" y="94"/>
                  </a:lnTo>
                  <a:lnTo>
                    <a:pt x="69" y="107"/>
                  </a:lnTo>
                  <a:lnTo>
                    <a:pt x="80" y="116"/>
                  </a:lnTo>
                  <a:lnTo>
                    <a:pt x="90" y="121"/>
                  </a:lnTo>
                  <a:lnTo>
                    <a:pt x="99" y="127"/>
                  </a:lnTo>
                  <a:lnTo>
                    <a:pt x="106" y="131"/>
                  </a:lnTo>
                  <a:lnTo>
                    <a:pt x="114" y="134"/>
                  </a:lnTo>
                  <a:lnTo>
                    <a:pt x="123" y="138"/>
                  </a:lnTo>
                  <a:lnTo>
                    <a:pt x="132" y="140"/>
                  </a:lnTo>
                  <a:lnTo>
                    <a:pt x="141" y="143"/>
                  </a:lnTo>
                  <a:lnTo>
                    <a:pt x="152" y="144"/>
                  </a:lnTo>
                  <a:lnTo>
                    <a:pt x="165" y="145"/>
                  </a:lnTo>
                  <a:lnTo>
                    <a:pt x="173" y="145"/>
                  </a:lnTo>
                  <a:lnTo>
                    <a:pt x="187" y="144"/>
                  </a:lnTo>
                  <a:lnTo>
                    <a:pt x="200" y="143"/>
                  </a:lnTo>
                  <a:lnTo>
                    <a:pt x="210" y="142"/>
                  </a:lnTo>
                  <a:lnTo>
                    <a:pt x="214" y="140"/>
                  </a:lnTo>
                  <a:lnTo>
                    <a:pt x="219" y="139"/>
                  </a:lnTo>
                  <a:lnTo>
                    <a:pt x="222" y="138"/>
                  </a:lnTo>
                  <a:lnTo>
                    <a:pt x="226" y="137"/>
                  </a:lnTo>
                  <a:lnTo>
                    <a:pt x="230" y="134"/>
                  </a:lnTo>
                  <a:lnTo>
                    <a:pt x="233" y="133"/>
                  </a:lnTo>
                  <a:lnTo>
                    <a:pt x="234" y="130"/>
                  </a:lnTo>
                  <a:lnTo>
                    <a:pt x="236" y="128"/>
                  </a:lnTo>
                  <a:lnTo>
                    <a:pt x="237" y="125"/>
                  </a:lnTo>
                  <a:lnTo>
                    <a:pt x="239" y="121"/>
                  </a:lnTo>
                  <a:lnTo>
                    <a:pt x="239" y="117"/>
                  </a:lnTo>
                  <a:lnTo>
                    <a:pt x="239" y="114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4" y="96"/>
                  </a:lnTo>
                  <a:lnTo>
                    <a:pt x="231" y="84"/>
                  </a:lnTo>
                  <a:lnTo>
                    <a:pt x="227" y="74"/>
                  </a:lnTo>
                  <a:lnTo>
                    <a:pt x="222" y="63"/>
                  </a:lnTo>
                  <a:lnTo>
                    <a:pt x="216" y="53"/>
                  </a:lnTo>
                  <a:lnTo>
                    <a:pt x="208" y="39"/>
                  </a:lnTo>
                  <a:lnTo>
                    <a:pt x="200" y="31"/>
                  </a:lnTo>
                  <a:lnTo>
                    <a:pt x="193" y="25"/>
                  </a:lnTo>
                  <a:lnTo>
                    <a:pt x="187" y="20"/>
                  </a:lnTo>
                  <a:lnTo>
                    <a:pt x="178" y="15"/>
                  </a:lnTo>
                  <a:lnTo>
                    <a:pt x="170" y="11"/>
                  </a:lnTo>
                  <a:lnTo>
                    <a:pt x="160" y="8"/>
                  </a:lnTo>
                  <a:lnTo>
                    <a:pt x="152" y="7"/>
                  </a:lnTo>
                  <a:lnTo>
                    <a:pt x="140" y="6"/>
                  </a:lnTo>
                  <a:lnTo>
                    <a:pt x="132" y="5"/>
                  </a:lnTo>
                  <a:lnTo>
                    <a:pt x="123" y="5"/>
                  </a:lnTo>
                  <a:lnTo>
                    <a:pt x="111" y="3"/>
                  </a:lnTo>
                  <a:lnTo>
                    <a:pt x="85" y="6"/>
                  </a:lnTo>
                  <a:lnTo>
                    <a:pt x="51" y="11"/>
                  </a:lnTo>
                  <a:lnTo>
                    <a:pt x="42" y="11"/>
                  </a:lnTo>
                  <a:lnTo>
                    <a:pt x="28" y="7"/>
                  </a:lnTo>
                  <a:lnTo>
                    <a:pt x="24" y="6"/>
                  </a:lnTo>
                  <a:lnTo>
                    <a:pt x="21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1" name="Oval 8"/>
            <p:cNvSpPr>
              <a:spLocks noChangeArrowheads="1"/>
            </p:cNvSpPr>
            <p:nvPr/>
          </p:nvSpPr>
          <p:spPr bwMode="auto">
            <a:xfrm>
              <a:off x="6098" y="4027"/>
              <a:ext cx="19" cy="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</p:grpSp>
      <p:sp>
        <p:nvSpPr>
          <p:cNvPr id="1030" name="Freeform 10"/>
          <p:cNvSpPr>
            <a:spLocks/>
          </p:cNvSpPr>
          <p:nvPr/>
        </p:nvSpPr>
        <p:spPr bwMode="auto">
          <a:xfrm>
            <a:off x="9772650" y="6573838"/>
            <a:ext cx="74613" cy="30162"/>
          </a:xfrm>
          <a:custGeom>
            <a:avLst/>
            <a:gdLst>
              <a:gd name="T0" fmla="*/ 2147483647 w 47"/>
              <a:gd name="T1" fmla="*/ 2147483647 h 19"/>
              <a:gd name="T2" fmla="*/ 2147483647 w 47"/>
              <a:gd name="T3" fmla="*/ 2147483647 h 19"/>
              <a:gd name="T4" fmla="*/ 2147483647 w 47"/>
              <a:gd name="T5" fmla="*/ 2147483647 h 19"/>
              <a:gd name="T6" fmla="*/ 2147483647 w 47"/>
              <a:gd name="T7" fmla="*/ 2147483647 h 19"/>
              <a:gd name="T8" fmla="*/ 2147483647 w 47"/>
              <a:gd name="T9" fmla="*/ 2147483647 h 19"/>
              <a:gd name="T10" fmla="*/ 2147483647 w 47"/>
              <a:gd name="T11" fmla="*/ 2147483647 h 19"/>
              <a:gd name="T12" fmla="*/ 2147483647 w 47"/>
              <a:gd name="T13" fmla="*/ 2147483647 h 19"/>
              <a:gd name="T14" fmla="*/ 2147483647 w 47"/>
              <a:gd name="T15" fmla="*/ 2147483647 h 19"/>
              <a:gd name="T16" fmla="*/ 2147483647 w 47"/>
              <a:gd name="T17" fmla="*/ 2147483647 h 19"/>
              <a:gd name="T18" fmla="*/ 2147483647 w 47"/>
              <a:gd name="T19" fmla="*/ 2147483647 h 19"/>
              <a:gd name="T20" fmla="*/ 2147483647 w 47"/>
              <a:gd name="T21" fmla="*/ 2147483647 h 19"/>
              <a:gd name="T22" fmla="*/ 2147483647 w 47"/>
              <a:gd name="T23" fmla="*/ 0 h 19"/>
              <a:gd name="T24" fmla="*/ 2147483647 w 47"/>
              <a:gd name="T25" fmla="*/ 2147483647 h 19"/>
              <a:gd name="T26" fmla="*/ 0 w 47"/>
              <a:gd name="T27" fmla="*/ 2147483647 h 19"/>
              <a:gd name="T28" fmla="*/ 0 w 47"/>
              <a:gd name="T29" fmla="*/ 2147483647 h 19"/>
              <a:gd name="T30" fmla="*/ 2147483647 w 47"/>
              <a:gd name="T31" fmla="*/ 2147483647 h 19"/>
              <a:gd name="T32" fmla="*/ 2147483647 w 47"/>
              <a:gd name="T33" fmla="*/ 2147483647 h 19"/>
              <a:gd name="T34" fmla="*/ 2147483647 w 47"/>
              <a:gd name="T35" fmla="*/ 2147483647 h 19"/>
              <a:gd name="T36" fmla="*/ 2147483647 w 47"/>
              <a:gd name="T37" fmla="*/ 2147483647 h 19"/>
              <a:gd name="T38" fmla="*/ 2147483647 w 47"/>
              <a:gd name="T39" fmla="*/ 2147483647 h 19"/>
              <a:gd name="T40" fmla="*/ 2147483647 w 47"/>
              <a:gd name="T41" fmla="*/ 2147483647 h 19"/>
              <a:gd name="T42" fmla="*/ 2147483647 w 47"/>
              <a:gd name="T43" fmla="*/ 2147483647 h 19"/>
              <a:gd name="T44" fmla="*/ 2147483647 w 47"/>
              <a:gd name="T45" fmla="*/ 2147483647 h 19"/>
              <a:gd name="T46" fmla="*/ 2147483647 w 47"/>
              <a:gd name="T47" fmla="*/ 2147483647 h 19"/>
              <a:gd name="T48" fmla="*/ 2147483647 w 47"/>
              <a:gd name="T49" fmla="*/ 2147483647 h 19"/>
              <a:gd name="T50" fmla="*/ 2147483647 w 47"/>
              <a:gd name="T51" fmla="*/ 2147483647 h 19"/>
              <a:gd name="T52" fmla="*/ 2147483647 w 47"/>
              <a:gd name="T53" fmla="*/ 2147483647 h 1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7" h="19">
                <a:moveTo>
                  <a:pt x="21" y="1"/>
                </a:moveTo>
                <a:lnTo>
                  <a:pt x="21" y="3"/>
                </a:lnTo>
                <a:lnTo>
                  <a:pt x="21" y="5"/>
                </a:lnTo>
                <a:lnTo>
                  <a:pt x="19" y="7"/>
                </a:lnTo>
                <a:lnTo>
                  <a:pt x="19" y="9"/>
                </a:lnTo>
                <a:lnTo>
                  <a:pt x="18" y="9"/>
                </a:lnTo>
                <a:lnTo>
                  <a:pt x="16" y="11"/>
                </a:lnTo>
                <a:lnTo>
                  <a:pt x="13" y="11"/>
                </a:lnTo>
                <a:lnTo>
                  <a:pt x="9" y="9"/>
                </a:lnTo>
                <a:lnTo>
                  <a:pt x="6" y="7"/>
                </a:lnTo>
                <a:lnTo>
                  <a:pt x="5" y="6"/>
                </a:lnTo>
                <a:lnTo>
                  <a:pt x="3" y="0"/>
                </a:lnTo>
                <a:lnTo>
                  <a:pt x="1" y="2"/>
                </a:lnTo>
                <a:lnTo>
                  <a:pt x="0" y="4"/>
                </a:lnTo>
                <a:lnTo>
                  <a:pt x="0" y="7"/>
                </a:lnTo>
                <a:lnTo>
                  <a:pt x="6" y="12"/>
                </a:lnTo>
                <a:lnTo>
                  <a:pt x="8" y="14"/>
                </a:lnTo>
                <a:lnTo>
                  <a:pt x="11" y="15"/>
                </a:lnTo>
                <a:lnTo>
                  <a:pt x="14" y="16"/>
                </a:lnTo>
                <a:lnTo>
                  <a:pt x="18" y="17"/>
                </a:lnTo>
                <a:lnTo>
                  <a:pt x="23" y="18"/>
                </a:lnTo>
                <a:lnTo>
                  <a:pt x="27" y="18"/>
                </a:lnTo>
                <a:lnTo>
                  <a:pt x="31" y="18"/>
                </a:lnTo>
                <a:lnTo>
                  <a:pt x="36" y="16"/>
                </a:lnTo>
                <a:lnTo>
                  <a:pt x="42" y="16"/>
                </a:lnTo>
                <a:lnTo>
                  <a:pt x="46" y="16"/>
                </a:lnTo>
                <a:lnTo>
                  <a:pt x="21" y="1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10018713" y="6569075"/>
            <a:ext cx="47625" cy="49213"/>
          </a:xfrm>
          <a:custGeom>
            <a:avLst/>
            <a:gdLst>
              <a:gd name="T0" fmla="*/ 2147483647 w 30"/>
              <a:gd name="T1" fmla="*/ 0 h 31"/>
              <a:gd name="T2" fmla="*/ 2147483647 w 30"/>
              <a:gd name="T3" fmla="*/ 2147483647 h 31"/>
              <a:gd name="T4" fmla="*/ 2147483647 w 30"/>
              <a:gd name="T5" fmla="*/ 2147483647 h 31"/>
              <a:gd name="T6" fmla="*/ 2147483647 w 30"/>
              <a:gd name="T7" fmla="*/ 2147483647 h 31"/>
              <a:gd name="T8" fmla="*/ 2147483647 w 30"/>
              <a:gd name="T9" fmla="*/ 2147483647 h 31"/>
              <a:gd name="T10" fmla="*/ 2147483647 w 30"/>
              <a:gd name="T11" fmla="*/ 2147483647 h 31"/>
              <a:gd name="T12" fmla="*/ 2147483647 w 30"/>
              <a:gd name="T13" fmla="*/ 2147483647 h 31"/>
              <a:gd name="T14" fmla="*/ 2147483647 w 30"/>
              <a:gd name="T15" fmla="*/ 2147483647 h 31"/>
              <a:gd name="T16" fmla="*/ 2147483647 w 30"/>
              <a:gd name="T17" fmla="*/ 2147483647 h 31"/>
              <a:gd name="T18" fmla="*/ 2147483647 w 30"/>
              <a:gd name="T19" fmla="*/ 2147483647 h 31"/>
              <a:gd name="T20" fmla="*/ 2147483647 w 30"/>
              <a:gd name="T21" fmla="*/ 2147483647 h 31"/>
              <a:gd name="T22" fmla="*/ 2147483647 w 30"/>
              <a:gd name="T23" fmla="*/ 2147483647 h 31"/>
              <a:gd name="T24" fmla="*/ 2147483647 w 30"/>
              <a:gd name="T25" fmla="*/ 2147483647 h 31"/>
              <a:gd name="T26" fmla="*/ 2147483647 w 30"/>
              <a:gd name="T27" fmla="*/ 2147483647 h 31"/>
              <a:gd name="T28" fmla="*/ 2147483647 w 30"/>
              <a:gd name="T29" fmla="*/ 2147483647 h 31"/>
              <a:gd name="T30" fmla="*/ 0 w 30"/>
              <a:gd name="T31" fmla="*/ 2147483647 h 31"/>
              <a:gd name="T32" fmla="*/ 0 w 30"/>
              <a:gd name="T33" fmla="*/ 2147483647 h 31"/>
              <a:gd name="T34" fmla="*/ 0 w 30"/>
              <a:gd name="T35" fmla="*/ 2147483647 h 31"/>
              <a:gd name="T36" fmla="*/ 0 w 30"/>
              <a:gd name="T37" fmla="*/ 2147483647 h 31"/>
              <a:gd name="T38" fmla="*/ 2147483647 w 30"/>
              <a:gd name="T39" fmla="*/ 2147483647 h 31"/>
              <a:gd name="T40" fmla="*/ 2147483647 w 30"/>
              <a:gd name="T41" fmla="*/ 2147483647 h 31"/>
              <a:gd name="T42" fmla="*/ 2147483647 w 30"/>
              <a:gd name="T43" fmla="*/ 2147483647 h 31"/>
              <a:gd name="T44" fmla="*/ 2147483647 w 30"/>
              <a:gd name="T45" fmla="*/ 2147483647 h 31"/>
              <a:gd name="T46" fmla="*/ 2147483647 w 30"/>
              <a:gd name="T47" fmla="*/ 2147483647 h 31"/>
              <a:gd name="T48" fmla="*/ 2147483647 w 30"/>
              <a:gd name="T49" fmla="*/ 2147483647 h 31"/>
              <a:gd name="T50" fmla="*/ 2147483647 w 30"/>
              <a:gd name="T51" fmla="*/ 2147483647 h 31"/>
              <a:gd name="T52" fmla="*/ 2147483647 w 30"/>
              <a:gd name="T53" fmla="*/ 2147483647 h 31"/>
              <a:gd name="T54" fmla="*/ 2147483647 w 30"/>
              <a:gd name="T55" fmla="*/ 2147483647 h 31"/>
              <a:gd name="T56" fmla="*/ 2147483647 w 30"/>
              <a:gd name="T57" fmla="*/ 2147483647 h 31"/>
              <a:gd name="T58" fmla="*/ 2147483647 w 30"/>
              <a:gd name="T59" fmla="*/ 2147483647 h 31"/>
              <a:gd name="T60" fmla="*/ 2147483647 w 30"/>
              <a:gd name="T61" fmla="*/ 2147483647 h 31"/>
              <a:gd name="T62" fmla="*/ 2147483647 w 30"/>
              <a:gd name="T63" fmla="*/ 2147483647 h 31"/>
              <a:gd name="T64" fmla="*/ 2147483647 w 30"/>
              <a:gd name="T65" fmla="*/ 2147483647 h 31"/>
              <a:gd name="T66" fmla="*/ 2147483647 w 30"/>
              <a:gd name="T67" fmla="*/ 2147483647 h 31"/>
              <a:gd name="T68" fmla="*/ 2147483647 w 30"/>
              <a:gd name="T69" fmla="*/ 2147483647 h 31"/>
              <a:gd name="T70" fmla="*/ 2147483647 w 30"/>
              <a:gd name="T71" fmla="*/ 2147483647 h 31"/>
              <a:gd name="T72" fmla="*/ 2147483647 w 30"/>
              <a:gd name="T73" fmla="*/ 2147483647 h 31"/>
              <a:gd name="T74" fmla="*/ 2147483647 w 30"/>
              <a:gd name="T75" fmla="*/ 2147483647 h 31"/>
              <a:gd name="T76" fmla="*/ 2147483647 w 30"/>
              <a:gd name="T77" fmla="*/ 0 h 3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0" h="31">
                <a:moveTo>
                  <a:pt x="27" y="0"/>
                </a:moveTo>
                <a:lnTo>
                  <a:pt x="25" y="2"/>
                </a:lnTo>
                <a:lnTo>
                  <a:pt x="23" y="3"/>
                </a:lnTo>
                <a:lnTo>
                  <a:pt x="22" y="5"/>
                </a:lnTo>
                <a:lnTo>
                  <a:pt x="20" y="7"/>
                </a:lnTo>
                <a:lnTo>
                  <a:pt x="18" y="9"/>
                </a:lnTo>
                <a:lnTo>
                  <a:pt x="17" y="10"/>
                </a:lnTo>
                <a:lnTo>
                  <a:pt x="15" y="10"/>
                </a:lnTo>
                <a:lnTo>
                  <a:pt x="13" y="12"/>
                </a:lnTo>
                <a:lnTo>
                  <a:pt x="12" y="13"/>
                </a:lnTo>
                <a:lnTo>
                  <a:pt x="8" y="13"/>
                </a:lnTo>
                <a:lnTo>
                  <a:pt x="6" y="13"/>
                </a:lnTo>
                <a:lnTo>
                  <a:pt x="5" y="13"/>
                </a:lnTo>
                <a:lnTo>
                  <a:pt x="3" y="12"/>
                </a:lnTo>
                <a:lnTo>
                  <a:pt x="1" y="12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3" y="20"/>
                </a:lnTo>
                <a:lnTo>
                  <a:pt x="5" y="22"/>
                </a:lnTo>
                <a:lnTo>
                  <a:pt x="6" y="24"/>
                </a:lnTo>
                <a:lnTo>
                  <a:pt x="6" y="27"/>
                </a:lnTo>
                <a:lnTo>
                  <a:pt x="6" y="30"/>
                </a:lnTo>
                <a:lnTo>
                  <a:pt x="12" y="29"/>
                </a:lnTo>
                <a:lnTo>
                  <a:pt x="15" y="29"/>
                </a:lnTo>
                <a:lnTo>
                  <a:pt x="17" y="27"/>
                </a:lnTo>
                <a:lnTo>
                  <a:pt x="18" y="27"/>
                </a:lnTo>
                <a:lnTo>
                  <a:pt x="22" y="24"/>
                </a:lnTo>
                <a:lnTo>
                  <a:pt x="24" y="22"/>
                </a:lnTo>
                <a:lnTo>
                  <a:pt x="26" y="20"/>
                </a:lnTo>
                <a:lnTo>
                  <a:pt x="27" y="20"/>
                </a:lnTo>
                <a:lnTo>
                  <a:pt x="28" y="17"/>
                </a:lnTo>
                <a:lnTo>
                  <a:pt x="29" y="14"/>
                </a:lnTo>
                <a:lnTo>
                  <a:pt x="29" y="10"/>
                </a:lnTo>
                <a:lnTo>
                  <a:pt x="29" y="7"/>
                </a:lnTo>
                <a:lnTo>
                  <a:pt x="28" y="3"/>
                </a:lnTo>
                <a:lnTo>
                  <a:pt x="27" y="0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2" name="Freeform 12"/>
          <p:cNvSpPr>
            <a:spLocks/>
          </p:cNvSpPr>
          <p:nvPr/>
        </p:nvSpPr>
        <p:spPr bwMode="auto">
          <a:xfrm>
            <a:off x="10026650" y="6597650"/>
            <a:ext cx="38100" cy="9525"/>
          </a:xfrm>
          <a:custGeom>
            <a:avLst/>
            <a:gdLst>
              <a:gd name="T0" fmla="*/ 0 w 24"/>
              <a:gd name="T1" fmla="*/ 0 h 6"/>
              <a:gd name="T2" fmla="*/ 2147483647 w 24"/>
              <a:gd name="T3" fmla="*/ 2147483647 h 6"/>
              <a:gd name="T4" fmla="*/ 2147483647 w 24"/>
              <a:gd name="T5" fmla="*/ 2147483647 h 6"/>
              <a:gd name="T6" fmla="*/ 2147483647 w 24"/>
              <a:gd name="T7" fmla="*/ 2147483647 h 6"/>
              <a:gd name="T8" fmla="*/ 2147483647 w 24"/>
              <a:gd name="T9" fmla="*/ 2147483647 h 6"/>
              <a:gd name="T10" fmla="*/ 2147483647 w 24"/>
              <a:gd name="T11" fmla="*/ 2147483647 h 6"/>
              <a:gd name="T12" fmla="*/ 2147483647 w 24"/>
              <a:gd name="T13" fmla="*/ 2147483647 h 6"/>
              <a:gd name="T14" fmla="*/ 2147483647 w 24"/>
              <a:gd name="T15" fmla="*/ 2147483647 h 6"/>
              <a:gd name="T16" fmla="*/ 2147483647 w 24"/>
              <a:gd name="T17" fmla="*/ 2147483647 h 6"/>
              <a:gd name="T18" fmla="*/ 2147483647 w 24"/>
              <a:gd name="T19" fmla="*/ 2147483647 h 6"/>
              <a:gd name="T20" fmla="*/ 2147483647 w 24"/>
              <a:gd name="T21" fmla="*/ 2147483647 h 6"/>
              <a:gd name="T22" fmla="*/ 2147483647 w 24"/>
              <a:gd name="T23" fmla="*/ 2147483647 h 6"/>
              <a:gd name="T24" fmla="*/ 2147483647 w 24"/>
              <a:gd name="T25" fmla="*/ 0 h 6"/>
              <a:gd name="T26" fmla="*/ 2147483647 w 24"/>
              <a:gd name="T27" fmla="*/ 2147483647 h 6"/>
              <a:gd name="T28" fmla="*/ 2147483647 w 24"/>
              <a:gd name="T29" fmla="*/ 2147483647 h 6"/>
              <a:gd name="T30" fmla="*/ 2147483647 w 24"/>
              <a:gd name="T31" fmla="*/ 2147483647 h 6"/>
              <a:gd name="T32" fmla="*/ 2147483647 w 24"/>
              <a:gd name="T33" fmla="*/ 2147483647 h 6"/>
              <a:gd name="T34" fmla="*/ 2147483647 w 24"/>
              <a:gd name="T35" fmla="*/ 2147483647 h 6"/>
              <a:gd name="T36" fmla="*/ 2147483647 w 24"/>
              <a:gd name="T37" fmla="*/ 2147483647 h 6"/>
              <a:gd name="T38" fmla="*/ 2147483647 w 24"/>
              <a:gd name="T39" fmla="*/ 2147483647 h 6"/>
              <a:gd name="T40" fmla="*/ 2147483647 w 24"/>
              <a:gd name="T41" fmla="*/ 2147483647 h 6"/>
              <a:gd name="T42" fmla="*/ 2147483647 w 24"/>
              <a:gd name="T43" fmla="*/ 2147483647 h 6"/>
              <a:gd name="T44" fmla="*/ 2147483647 w 24"/>
              <a:gd name="T45" fmla="*/ 2147483647 h 6"/>
              <a:gd name="T46" fmla="*/ 2147483647 w 24"/>
              <a:gd name="T47" fmla="*/ 2147483647 h 6"/>
              <a:gd name="T48" fmla="*/ 2147483647 w 24"/>
              <a:gd name="T49" fmla="*/ 2147483647 h 6"/>
              <a:gd name="T50" fmla="*/ 2147483647 w 24"/>
              <a:gd name="T51" fmla="*/ 2147483647 h 6"/>
              <a:gd name="T52" fmla="*/ 2147483647 w 24"/>
              <a:gd name="T53" fmla="*/ 2147483647 h 6"/>
              <a:gd name="T54" fmla="*/ 2147483647 w 24"/>
              <a:gd name="T55" fmla="*/ 2147483647 h 6"/>
              <a:gd name="T56" fmla="*/ 2147483647 w 24"/>
              <a:gd name="T57" fmla="*/ 2147483647 h 6"/>
              <a:gd name="T58" fmla="*/ 2147483647 w 24"/>
              <a:gd name="T59" fmla="*/ 2147483647 h 6"/>
              <a:gd name="T60" fmla="*/ 0 w 24"/>
              <a:gd name="T61" fmla="*/ 0 h 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4" h="6">
                <a:moveTo>
                  <a:pt x="0" y="0"/>
                </a:moveTo>
                <a:lnTo>
                  <a:pt x="3" y="1"/>
                </a:lnTo>
                <a:lnTo>
                  <a:pt x="5" y="3"/>
                </a:lnTo>
                <a:lnTo>
                  <a:pt x="7" y="3"/>
                </a:lnTo>
                <a:lnTo>
                  <a:pt x="8" y="3"/>
                </a:lnTo>
                <a:lnTo>
                  <a:pt x="11" y="4"/>
                </a:lnTo>
                <a:lnTo>
                  <a:pt x="12" y="4"/>
                </a:lnTo>
                <a:lnTo>
                  <a:pt x="14" y="4"/>
                </a:lnTo>
                <a:lnTo>
                  <a:pt x="16" y="3"/>
                </a:lnTo>
                <a:lnTo>
                  <a:pt x="18" y="3"/>
                </a:lnTo>
                <a:lnTo>
                  <a:pt x="20" y="2"/>
                </a:lnTo>
                <a:lnTo>
                  <a:pt x="22" y="1"/>
                </a:lnTo>
                <a:lnTo>
                  <a:pt x="23" y="0"/>
                </a:lnTo>
                <a:lnTo>
                  <a:pt x="23" y="1"/>
                </a:lnTo>
                <a:lnTo>
                  <a:pt x="22" y="2"/>
                </a:lnTo>
                <a:lnTo>
                  <a:pt x="22" y="3"/>
                </a:lnTo>
                <a:lnTo>
                  <a:pt x="20" y="3"/>
                </a:lnTo>
                <a:lnTo>
                  <a:pt x="20" y="4"/>
                </a:lnTo>
                <a:lnTo>
                  <a:pt x="18" y="4"/>
                </a:lnTo>
                <a:lnTo>
                  <a:pt x="17" y="5"/>
                </a:lnTo>
                <a:lnTo>
                  <a:pt x="15" y="5"/>
                </a:lnTo>
                <a:lnTo>
                  <a:pt x="13" y="5"/>
                </a:lnTo>
                <a:lnTo>
                  <a:pt x="11" y="5"/>
                </a:lnTo>
                <a:lnTo>
                  <a:pt x="8" y="5"/>
                </a:lnTo>
                <a:lnTo>
                  <a:pt x="6" y="4"/>
                </a:lnTo>
                <a:lnTo>
                  <a:pt x="4" y="4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solidFill>
            <a:srgbClr val="7FFFD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3" name="Freeform 13"/>
          <p:cNvSpPr>
            <a:spLocks/>
          </p:cNvSpPr>
          <p:nvPr/>
        </p:nvSpPr>
        <p:spPr bwMode="auto">
          <a:xfrm>
            <a:off x="9704388" y="6535738"/>
            <a:ext cx="152400" cy="142875"/>
          </a:xfrm>
          <a:custGeom>
            <a:avLst/>
            <a:gdLst>
              <a:gd name="T0" fmla="*/ 2147483647 w 96"/>
              <a:gd name="T1" fmla="*/ 2147483647 h 90"/>
              <a:gd name="T2" fmla="*/ 0 w 96"/>
              <a:gd name="T3" fmla="*/ 2147483647 h 90"/>
              <a:gd name="T4" fmla="*/ 0 w 96"/>
              <a:gd name="T5" fmla="*/ 2147483647 h 90"/>
              <a:gd name="T6" fmla="*/ 0 w 96"/>
              <a:gd name="T7" fmla="*/ 2147483647 h 90"/>
              <a:gd name="T8" fmla="*/ 2147483647 w 96"/>
              <a:gd name="T9" fmla="*/ 2147483647 h 90"/>
              <a:gd name="T10" fmla="*/ 2147483647 w 96"/>
              <a:gd name="T11" fmla="*/ 2147483647 h 90"/>
              <a:gd name="T12" fmla="*/ 2147483647 w 96"/>
              <a:gd name="T13" fmla="*/ 2147483647 h 90"/>
              <a:gd name="T14" fmla="*/ 2147483647 w 96"/>
              <a:gd name="T15" fmla="*/ 2147483647 h 90"/>
              <a:gd name="T16" fmla="*/ 2147483647 w 96"/>
              <a:gd name="T17" fmla="*/ 2147483647 h 90"/>
              <a:gd name="T18" fmla="*/ 2147483647 w 96"/>
              <a:gd name="T19" fmla="*/ 2147483647 h 90"/>
              <a:gd name="T20" fmla="*/ 2147483647 w 96"/>
              <a:gd name="T21" fmla="*/ 2147483647 h 90"/>
              <a:gd name="T22" fmla="*/ 2147483647 w 96"/>
              <a:gd name="T23" fmla="*/ 2147483647 h 90"/>
              <a:gd name="T24" fmla="*/ 2147483647 w 96"/>
              <a:gd name="T25" fmla="*/ 2147483647 h 90"/>
              <a:gd name="T26" fmla="*/ 2147483647 w 96"/>
              <a:gd name="T27" fmla="*/ 2147483647 h 90"/>
              <a:gd name="T28" fmla="*/ 2147483647 w 96"/>
              <a:gd name="T29" fmla="*/ 2147483647 h 90"/>
              <a:gd name="T30" fmla="*/ 2147483647 w 96"/>
              <a:gd name="T31" fmla="*/ 2147483647 h 90"/>
              <a:gd name="T32" fmla="*/ 2147483647 w 96"/>
              <a:gd name="T33" fmla="*/ 2147483647 h 90"/>
              <a:gd name="T34" fmla="*/ 2147483647 w 96"/>
              <a:gd name="T35" fmla="*/ 2147483647 h 90"/>
              <a:gd name="T36" fmla="*/ 2147483647 w 96"/>
              <a:gd name="T37" fmla="*/ 2147483647 h 90"/>
              <a:gd name="T38" fmla="*/ 2147483647 w 96"/>
              <a:gd name="T39" fmla="*/ 2147483647 h 90"/>
              <a:gd name="T40" fmla="*/ 2147483647 w 96"/>
              <a:gd name="T41" fmla="*/ 2147483647 h 90"/>
              <a:gd name="T42" fmla="*/ 2147483647 w 96"/>
              <a:gd name="T43" fmla="*/ 2147483647 h 90"/>
              <a:gd name="T44" fmla="*/ 2147483647 w 96"/>
              <a:gd name="T45" fmla="*/ 2147483647 h 90"/>
              <a:gd name="T46" fmla="*/ 2147483647 w 96"/>
              <a:gd name="T47" fmla="*/ 2147483647 h 90"/>
              <a:gd name="T48" fmla="*/ 2147483647 w 96"/>
              <a:gd name="T49" fmla="*/ 2147483647 h 90"/>
              <a:gd name="T50" fmla="*/ 2147483647 w 96"/>
              <a:gd name="T51" fmla="*/ 2147483647 h 90"/>
              <a:gd name="T52" fmla="*/ 2147483647 w 96"/>
              <a:gd name="T53" fmla="*/ 2147483647 h 90"/>
              <a:gd name="T54" fmla="*/ 2147483647 w 96"/>
              <a:gd name="T55" fmla="*/ 2147483647 h 90"/>
              <a:gd name="T56" fmla="*/ 2147483647 w 96"/>
              <a:gd name="T57" fmla="*/ 2147483647 h 90"/>
              <a:gd name="T58" fmla="*/ 2147483647 w 96"/>
              <a:gd name="T59" fmla="*/ 2147483647 h 90"/>
              <a:gd name="T60" fmla="*/ 2147483647 w 96"/>
              <a:gd name="T61" fmla="*/ 2147483647 h 90"/>
              <a:gd name="T62" fmla="*/ 2147483647 w 96"/>
              <a:gd name="T63" fmla="*/ 2147483647 h 90"/>
              <a:gd name="T64" fmla="*/ 2147483647 w 96"/>
              <a:gd name="T65" fmla="*/ 2147483647 h 90"/>
              <a:gd name="T66" fmla="*/ 2147483647 w 96"/>
              <a:gd name="T67" fmla="*/ 2147483647 h 9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90">
                <a:moveTo>
                  <a:pt x="6" y="0"/>
                </a:moveTo>
                <a:lnTo>
                  <a:pt x="3" y="3"/>
                </a:lnTo>
                <a:lnTo>
                  <a:pt x="1" y="6"/>
                </a:lnTo>
                <a:lnTo>
                  <a:pt x="0" y="11"/>
                </a:lnTo>
                <a:lnTo>
                  <a:pt x="0" y="17"/>
                </a:lnTo>
                <a:lnTo>
                  <a:pt x="0" y="21"/>
                </a:lnTo>
                <a:lnTo>
                  <a:pt x="0" y="24"/>
                </a:lnTo>
                <a:lnTo>
                  <a:pt x="0" y="29"/>
                </a:lnTo>
                <a:lnTo>
                  <a:pt x="6" y="41"/>
                </a:lnTo>
                <a:lnTo>
                  <a:pt x="21" y="51"/>
                </a:lnTo>
                <a:lnTo>
                  <a:pt x="28" y="53"/>
                </a:lnTo>
                <a:lnTo>
                  <a:pt x="36" y="56"/>
                </a:lnTo>
                <a:lnTo>
                  <a:pt x="48" y="64"/>
                </a:lnTo>
                <a:lnTo>
                  <a:pt x="57" y="72"/>
                </a:lnTo>
                <a:lnTo>
                  <a:pt x="66" y="79"/>
                </a:lnTo>
                <a:lnTo>
                  <a:pt x="74" y="86"/>
                </a:lnTo>
                <a:lnTo>
                  <a:pt x="76" y="88"/>
                </a:lnTo>
                <a:lnTo>
                  <a:pt x="81" y="89"/>
                </a:lnTo>
                <a:lnTo>
                  <a:pt x="85" y="89"/>
                </a:lnTo>
                <a:lnTo>
                  <a:pt x="87" y="88"/>
                </a:lnTo>
                <a:lnTo>
                  <a:pt x="89" y="84"/>
                </a:lnTo>
                <a:lnTo>
                  <a:pt x="93" y="80"/>
                </a:lnTo>
                <a:lnTo>
                  <a:pt x="93" y="78"/>
                </a:lnTo>
                <a:lnTo>
                  <a:pt x="95" y="73"/>
                </a:lnTo>
                <a:lnTo>
                  <a:pt x="93" y="69"/>
                </a:lnTo>
                <a:lnTo>
                  <a:pt x="91" y="67"/>
                </a:lnTo>
                <a:lnTo>
                  <a:pt x="89" y="64"/>
                </a:lnTo>
                <a:lnTo>
                  <a:pt x="87" y="64"/>
                </a:lnTo>
                <a:lnTo>
                  <a:pt x="85" y="64"/>
                </a:lnTo>
                <a:lnTo>
                  <a:pt x="82" y="64"/>
                </a:lnTo>
                <a:lnTo>
                  <a:pt x="80" y="67"/>
                </a:lnTo>
                <a:lnTo>
                  <a:pt x="80" y="68"/>
                </a:lnTo>
                <a:lnTo>
                  <a:pt x="80" y="70"/>
                </a:lnTo>
                <a:lnTo>
                  <a:pt x="80" y="72"/>
                </a:lnTo>
                <a:lnTo>
                  <a:pt x="82" y="73"/>
                </a:lnTo>
                <a:lnTo>
                  <a:pt x="84" y="73"/>
                </a:lnTo>
                <a:lnTo>
                  <a:pt x="85" y="73"/>
                </a:lnTo>
                <a:lnTo>
                  <a:pt x="84" y="72"/>
                </a:lnTo>
                <a:lnTo>
                  <a:pt x="82" y="72"/>
                </a:lnTo>
                <a:lnTo>
                  <a:pt x="82" y="69"/>
                </a:lnTo>
                <a:lnTo>
                  <a:pt x="82" y="67"/>
                </a:lnTo>
                <a:lnTo>
                  <a:pt x="84" y="67"/>
                </a:lnTo>
                <a:lnTo>
                  <a:pt x="85" y="65"/>
                </a:lnTo>
                <a:lnTo>
                  <a:pt x="88" y="67"/>
                </a:lnTo>
                <a:lnTo>
                  <a:pt x="89" y="68"/>
                </a:lnTo>
                <a:lnTo>
                  <a:pt x="90" y="70"/>
                </a:lnTo>
                <a:lnTo>
                  <a:pt x="91" y="73"/>
                </a:lnTo>
                <a:lnTo>
                  <a:pt x="91" y="77"/>
                </a:lnTo>
                <a:lnTo>
                  <a:pt x="89" y="79"/>
                </a:lnTo>
                <a:lnTo>
                  <a:pt x="87" y="83"/>
                </a:lnTo>
                <a:lnTo>
                  <a:pt x="85" y="83"/>
                </a:lnTo>
                <a:lnTo>
                  <a:pt x="82" y="83"/>
                </a:lnTo>
                <a:lnTo>
                  <a:pt x="80" y="80"/>
                </a:lnTo>
                <a:lnTo>
                  <a:pt x="77" y="78"/>
                </a:lnTo>
                <a:lnTo>
                  <a:pt x="76" y="75"/>
                </a:lnTo>
                <a:lnTo>
                  <a:pt x="76" y="73"/>
                </a:lnTo>
                <a:lnTo>
                  <a:pt x="76" y="72"/>
                </a:lnTo>
                <a:lnTo>
                  <a:pt x="74" y="69"/>
                </a:lnTo>
                <a:lnTo>
                  <a:pt x="74" y="68"/>
                </a:lnTo>
                <a:lnTo>
                  <a:pt x="74" y="64"/>
                </a:lnTo>
                <a:lnTo>
                  <a:pt x="76" y="62"/>
                </a:lnTo>
                <a:lnTo>
                  <a:pt x="76" y="60"/>
                </a:lnTo>
                <a:lnTo>
                  <a:pt x="77" y="59"/>
                </a:lnTo>
                <a:lnTo>
                  <a:pt x="80" y="58"/>
                </a:lnTo>
                <a:lnTo>
                  <a:pt x="89" y="53"/>
                </a:lnTo>
                <a:lnTo>
                  <a:pt x="49" y="40"/>
                </a:lnTo>
                <a:lnTo>
                  <a:pt x="39" y="32"/>
                </a:lnTo>
                <a:lnTo>
                  <a:pt x="21" y="17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4" name="Freeform 14"/>
          <p:cNvSpPr>
            <a:spLocks/>
          </p:cNvSpPr>
          <p:nvPr/>
        </p:nvSpPr>
        <p:spPr bwMode="auto">
          <a:xfrm>
            <a:off x="9766300" y="6588125"/>
            <a:ext cx="33338" cy="58738"/>
          </a:xfrm>
          <a:custGeom>
            <a:avLst/>
            <a:gdLst>
              <a:gd name="T0" fmla="*/ 2147483647 w 21"/>
              <a:gd name="T1" fmla="*/ 2147483647 h 37"/>
              <a:gd name="T2" fmla="*/ 2147483647 w 21"/>
              <a:gd name="T3" fmla="*/ 0 h 37"/>
              <a:gd name="T4" fmla="*/ 2147483647 w 21"/>
              <a:gd name="T5" fmla="*/ 0 h 37"/>
              <a:gd name="T6" fmla="*/ 2147483647 w 21"/>
              <a:gd name="T7" fmla="*/ 2147483647 h 37"/>
              <a:gd name="T8" fmla="*/ 2147483647 w 21"/>
              <a:gd name="T9" fmla="*/ 2147483647 h 37"/>
              <a:gd name="T10" fmla="*/ 2147483647 w 21"/>
              <a:gd name="T11" fmla="*/ 2147483647 h 37"/>
              <a:gd name="T12" fmla="*/ 0 w 21"/>
              <a:gd name="T13" fmla="*/ 2147483647 h 37"/>
              <a:gd name="T14" fmla="*/ 0 w 21"/>
              <a:gd name="T15" fmla="*/ 2147483647 h 37"/>
              <a:gd name="T16" fmla="*/ 0 w 21"/>
              <a:gd name="T17" fmla="*/ 2147483647 h 37"/>
              <a:gd name="T18" fmla="*/ 2147483647 w 21"/>
              <a:gd name="T19" fmla="*/ 2147483647 h 37"/>
              <a:gd name="T20" fmla="*/ 2147483647 w 21"/>
              <a:gd name="T21" fmla="*/ 2147483647 h 37"/>
              <a:gd name="T22" fmla="*/ 2147483647 w 21"/>
              <a:gd name="T23" fmla="*/ 2147483647 h 37"/>
              <a:gd name="T24" fmla="*/ 2147483647 w 21"/>
              <a:gd name="T25" fmla="*/ 214748364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7">
                <a:moveTo>
                  <a:pt x="20" y="3"/>
                </a:moveTo>
                <a:lnTo>
                  <a:pt x="17" y="0"/>
                </a:lnTo>
                <a:lnTo>
                  <a:pt x="10" y="0"/>
                </a:lnTo>
                <a:lnTo>
                  <a:pt x="6" y="3"/>
                </a:lnTo>
                <a:lnTo>
                  <a:pt x="2" y="6"/>
                </a:lnTo>
                <a:lnTo>
                  <a:pt x="1" y="11"/>
                </a:lnTo>
                <a:lnTo>
                  <a:pt x="0" y="15"/>
                </a:lnTo>
                <a:lnTo>
                  <a:pt x="0" y="21"/>
                </a:lnTo>
                <a:lnTo>
                  <a:pt x="0" y="25"/>
                </a:lnTo>
                <a:lnTo>
                  <a:pt x="2" y="29"/>
                </a:lnTo>
                <a:lnTo>
                  <a:pt x="6" y="33"/>
                </a:lnTo>
                <a:lnTo>
                  <a:pt x="10" y="35"/>
                </a:lnTo>
                <a:lnTo>
                  <a:pt x="13" y="36"/>
                </a:lnTo>
              </a:path>
            </a:pathLst>
          </a:custGeom>
          <a:noFill/>
          <a:ln w="12700" cap="rnd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grpSp>
        <p:nvGrpSpPr>
          <p:cNvPr id="1035" name="Group 21"/>
          <p:cNvGrpSpPr>
            <a:grpSpLocks/>
          </p:cNvGrpSpPr>
          <p:nvPr/>
        </p:nvGrpSpPr>
        <p:grpSpPr bwMode="auto">
          <a:xfrm>
            <a:off x="9942513" y="6516688"/>
            <a:ext cx="34925" cy="38100"/>
            <a:chOff x="6263" y="4105"/>
            <a:chExt cx="22" cy="24"/>
          </a:xfrm>
        </p:grpSpPr>
        <p:sp>
          <p:nvSpPr>
            <p:cNvPr id="1062" name="Oval 15"/>
            <p:cNvSpPr>
              <a:spLocks noChangeArrowheads="1"/>
            </p:cNvSpPr>
            <p:nvPr/>
          </p:nvSpPr>
          <p:spPr bwMode="auto">
            <a:xfrm>
              <a:off x="6263" y="4105"/>
              <a:ext cx="22" cy="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3" name="Oval 16"/>
            <p:cNvSpPr>
              <a:spLocks noChangeArrowheads="1"/>
            </p:cNvSpPr>
            <p:nvPr/>
          </p:nvSpPr>
          <p:spPr bwMode="auto">
            <a:xfrm>
              <a:off x="6264" y="4105"/>
              <a:ext cx="20" cy="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4" name="Oval 17"/>
            <p:cNvSpPr>
              <a:spLocks noChangeArrowheads="1"/>
            </p:cNvSpPr>
            <p:nvPr/>
          </p:nvSpPr>
          <p:spPr bwMode="auto">
            <a:xfrm>
              <a:off x="6265" y="4106"/>
              <a:ext cx="17" cy="2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5" name="Oval 18"/>
            <p:cNvSpPr>
              <a:spLocks noChangeArrowheads="1"/>
            </p:cNvSpPr>
            <p:nvPr/>
          </p:nvSpPr>
          <p:spPr bwMode="auto">
            <a:xfrm>
              <a:off x="6273" y="4113"/>
              <a:ext cx="2" cy="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6" name="Oval 19"/>
            <p:cNvSpPr>
              <a:spLocks noChangeArrowheads="1"/>
            </p:cNvSpPr>
            <p:nvPr/>
          </p:nvSpPr>
          <p:spPr bwMode="auto">
            <a:xfrm flipH="1" flipV="1">
              <a:off x="6275" y="4113"/>
              <a:ext cx="6" cy="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7" name="Oval 20"/>
            <p:cNvSpPr>
              <a:spLocks noChangeArrowheads="1"/>
            </p:cNvSpPr>
            <p:nvPr/>
          </p:nvSpPr>
          <p:spPr bwMode="auto">
            <a:xfrm flipH="1" flipV="1">
              <a:off x="6279" y="4111"/>
              <a:ext cx="3" cy="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</p:grpSp>
      <p:grpSp>
        <p:nvGrpSpPr>
          <p:cNvPr id="1036" name="Group 24"/>
          <p:cNvGrpSpPr>
            <a:grpSpLocks/>
          </p:cNvGrpSpPr>
          <p:nvPr/>
        </p:nvGrpSpPr>
        <p:grpSpPr bwMode="auto">
          <a:xfrm>
            <a:off x="9912350" y="6518275"/>
            <a:ext cx="6350" cy="31750"/>
            <a:chOff x="6244" y="4106"/>
            <a:chExt cx="4" cy="20"/>
          </a:xfrm>
        </p:grpSpPr>
        <p:sp>
          <p:nvSpPr>
            <p:cNvPr id="1060" name="Bue 22"/>
            <p:cNvSpPr>
              <a:spLocks/>
            </p:cNvSpPr>
            <p:nvPr/>
          </p:nvSpPr>
          <p:spPr bwMode="auto">
            <a:xfrm>
              <a:off x="6244" y="4107"/>
              <a:ext cx="3" cy="17"/>
            </a:xfrm>
            <a:custGeom>
              <a:avLst/>
              <a:gdLst>
                <a:gd name="T0" fmla="*/ 0 w 21600"/>
                <a:gd name="T1" fmla="*/ 0 h 39752"/>
                <a:gd name="T2" fmla="*/ 0 w 21600"/>
                <a:gd name="T3" fmla="*/ 0 h 39752"/>
                <a:gd name="T4" fmla="*/ 0 w 21600"/>
                <a:gd name="T5" fmla="*/ 0 h 397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9752" fill="none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</a:path>
                <a:path w="21600" h="39752" stroke="0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  <a:lnTo>
                    <a:pt x="21600" y="20055"/>
                  </a:lnTo>
                  <a:lnTo>
                    <a:pt x="12736" y="397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61" name="Bue 23"/>
            <p:cNvSpPr>
              <a:spLocks/>
            </p:cNvSpPr>
            <p:nvPr/>
          </p:nvSpPr>
          <p:spPr bwMode="auto">
            <a:xfrm>
              <a:off x="6247" y="4106"/>
              <a:ext cx="1" cy="20"/>
            </a:xfrm>
            <a:custGeom>
              <a:avLst/>
              <a:gdLst>
                <a:gd name="T0" fmla="*/ 0 w 21600"/>
                <a:gd name="T1" fmla="*/ 0 h 36873"/>
                <a:gd name="T2" fmla="*/ 0 w 21600"/>
                <a:gd name="T3" fmla="*/ 0 h 36873"/>
                <a:gd name="T4" fmla="*/ 0 w 21600"/>
                <a:gd name="T5" fmla="*/ 0 h 3687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6873" fill="none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</a:path>
                <a:path w="21600" h="36873" stroke="0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  <a:lnTo>
                    <a:pt x="21600" y="15273"/>
                  </a:lnTo>
                  <a:lnTo>
                    <a:pt x="21600" y="3687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037" name="Group 31"/>
          <p:cNvGrpSpPr>
            <a:grpSpLocks/>
          </p:cNvGrpSpPr>
          <p:nvPr/>
        </p:nvGrpSpPr>
        <p:grpSpPr bwMode="auto">
          <a:xfrm>
            <a:off x="9807575" y="6513513"/>
            <a:ext cx="87313" cy="71437"/>
            <a:chOff x="6178" y="4103"/>
            <a:chExt cx="55" cy="45"/>
          </a:xfrm>
        </p:grpSpPr>
        <p:grpSp>
          <p:nvGrpSpPr>
            <p:cNvPr id="1054" name="Group 27"/>
            <p:cNvGrpSpPr>
              <a:grpSpLocks/>
            </p:cNvGrpSpPr>
            <p:nvPr/>
          </p:nvGrpSpPr>
          <p:grpSpPr bwMode="auto">
            <a:xfrm>
              <a:off x="6178" y="4108"/>
              <a:ext cx="53" cy="40"/>
              <a:chOff x="6178" y="4108"/>
              <a:chExt cx="53" cy="40"/>
            </a:xfrm>
          </p:grpSpPr>
          <p:sp>
            <p:nvSpPr>
              <p:cNvPr id="1058" name="Freeform 25"/>
              <p:cNvSpPr>
                <a:spLocks/>
              </p:cNvSpPr>
              <p:nvPr/>
            </p:nvSpPr>
            <p:spPr bwMode="auto">
              <a:xfrm>
                <a:off x="6178" y="4108"/>
                <a:ext cx="34" cy="33"/>
              </a:xfrm>
              <a:custGeom>
                <a:avLst/>
                <a:gdLst>
                  <a:gd name="T0" fmla="*/ 6 w 34"/>
                  <a:gd name="T1" fmla="*/ 0 h 33"/>
                  <a:gd name="T2" fmla="*/ 4 w 34"/>
                  <a:gd name="T3" fmla="*/ 3 h 33"/>
                  <a:gd name="T4" fmla="*/ 4 w 34"/>
                  <a:gd name="T5" fmla="*/ 6 h 33"/>
                  <a:gd name="T6" fmla="*/ 1 w 34"/>
                  <a:gd name="T7" fmla="*/ 9 h 33"/>
                  <a:gd name="T8" fmla="*/ 0 w 34"/>
                  <a:gd name="T9" fmla="*/ 12 h 33"/>
                  <a:gd name="T10" fmla="*/ 0 w 34"/>
                  <a:gd name="T11" fmla="*/ 16 h 33"/>
                  <a:gd name="T12" fmla="*/ 0 w 34"/>
                  <a:gd name="T13" fmla="*/ 18 h 33"/>
                  <a:gd name="T14" fmla="*/ 1 w 34"/>
                  <a:gd name="T15" fmla="*/ 22 h 33"/>
                  <a:gd name="T16" fmla="*/ 4 w 34"/>
                  <a:gd name="T17" fmla="*/ 26 h 33"/>
                  <a:gd name="T18" fmla="*/ 4 w 34"/>
                  <a:gd name="T19" fmla="*/ 28 h 33"/>
                  <a:gd name="T20" fmla="*/ 9 w 34"/>
                  <a:gd name="T21" fmla="*/ 30 h 33"/>
                  <a:gd name="T22" fmla="*/ 16 w 34"/>
                  <a:gd name="T23" fmla="*/ 32 h 33"/>
                  <a:gd name="T24" fmla="*/ 22 w 34"/>
                  <a:gd name="T25" fmla="*/ 32 h 33"/>
                  <a:gd name="T26" fmla="*/ 31 w 34"/>
                  <a:gd name="T27" fmla="*/ 31 h 33"/>
                  <a:gd name="T28" fmla="*/ 33 w 34"/>
                  <a:gd name="T29" fmla="*/ 23 h 33"/>
                  <a:gd name="T30" fmla="*/ 25 w 34"/>
                  <a:gd name="T31" fmla="*/ 13 h 33"/>
                  <a:gd name="T32" fmla="*/ 18 w 34"/>
                  <a:gd name="T33" fmla="*/ 7 h 33"/>
                  <a:gd name="T34" fmla="*/ 13 w 34"/>
                  <a:gd name="T35" fmla="*/ 3 h 33"/>
                  <a:gd name="T36" fmla="*/ 6 w 34"/>
                  <a:gd name="T37" fmla="*/ 0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4" h="33">
                    <a:moveTo>
                      <a:pt x="6" y="0"/>
                    </a:moveTo>
                    <a:lnTo>
                      <a:pt x="4" y="3"/>
                    </a:lnTo>
                    <a:lnTo>
                      <a:pt x="4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6"/>
                    </a:lnTo>
                    <a:lnTo>
                      <a:pt x="4" y="28"/>
                    </a:lnTo>
                    <a:lnTo>
                      <a:pt x="9" y="30"/>
                    </a:lnTo>
                    <a:lnTo>
                      <a:pt x="16" y="32"/>
                    </a:lnTo>
                    <a:lnTo>
                      <a:pt x="22" y="32"/>
                    </a:lnTo>
                    <a:lnTo>
                      <a:pt x="31" y="31"/>
                    </a:lnTo>
                    <a:lnTo>
                      <a:pt x="33" y="23"/>
                    </a:lnTo>
                    <a:lnTo>
                      <a:pt x="25" y="13"/>
                    </a:lnTo>
                    <a:lnTo>
                      <a:pt x="18" y="7"/>
                    </a:lnTo>
                    <a:lnTo>
                      <a:pt x="13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9" name="Freeform 26"/>
              <p:cNvSpPr>
                <a:spLocks/>
              </p:cNvSpPr>
              <p:nvPr/>
            </p:nvSpPr>
            <p:spPr bwMode="auto">
              <a:xfrm>
                <a:off x="6211" y="4127"/>
                <a:ext cx="20" cy="21"/>
              </a:xfrm>
              <a:custGeom>
                <a:avLst/>
                <a:gdLst>
                  <a:gd name="T0" fmla="*/ 10 w 20"/>
                  <a:gd name="T1" fmla="*/ 0 h 21"/>
                  <a:gd name="T2" fmla="*/ 9 w 20"/>
                  <a:gd name="T3" fmla="*/ 1 h 21"/>
                  <a:gd name="T4" fmla="*/ 6 w 20"/>
                  <a:gd name="T5" fmla="*/ 2 h 21"/>
                  <a:gd name="T6" fmla="*/ 4 w 20"/>
                  <a:gd name="T7" fmla="*/ 4 h 21"/>
                  <a:gd name="T8" fmla="*/ 3 w 20"/>
                  <a:gd name="T9" fmla="*/ 6 h 21"/>
                  <a:gd name="T10" fmla="*/ 2 w 20"/>
                  <a:gd name="T11" fmla="*/ 8 h 21"/>
                  <a:gd name="T12" fmla="*/ 1 w 20"/>
                  <a:gd name="T13" fmla="*/ 11 h 21"/>
                  <a:gd name="T14" fmla="*/ 1 w 20"/>
                  <a:gd name="T15" fmla="*/ 13 h 21"/>
                  <a:gd name="T16" fmla="*/ 0 w 20"/>
                  <a:gd name="T17" fmla="*/ 15 h 21"/>
                  <a:gd name="T18" fmla="*/ 1 w 20"/>
                  <a:gd name="T19" fmla="*/ 17 h 21"/>
                  <a:gd name="T20" fmla="*/ 4 w 20"/>
                  <a:gd name="T21" fmla="*/ 19 h 21"/>
                  <a:gd name="T22" fmla="*/ 6 w 20"/>
                  <a:gd name="T23" fmla="*/ 20 h 21"/>
                  <a:gd name="T24" fmla="*/ 10 w 20"/>
                  <a:gd name="T25" fmla="*/ 20 h 21"/>
                  <a:gd name="T26" fmla="*/ 13 w 20"/>
                  <a:gd name="T27" fmla="*/ 19 h 21"/>
                  <a:gd name="T28" fmla="*/ 16 w 20"/>
                  <a:gd name="T29" fmla="*/ 18 h 21"/>
                  <a:gd name="T30" fmla="*/ 18 w 20"/>
                  <a:gd name="T31" fmla="*/ 17 h 21"/>
                  <a:gd name="T32" fmla="*/ 18 w 20"/>
                  <a:gd name="T33" fmla="*/ 14 h 21"/>
                  <a:gd name="T34" fmla="*/ 19 w 20"/>
                  <a:gd name="T35" fmla="*/ 13 h 21"/>
                  <a:gd name="T36" fmla="*/ 19 w 20"/>
                  <a:gd name="T37" fmla="*/ 11 h 21"/>
                  <a:gd name="T38" fmla="*/ 17 w 20"/>
                  <a:gd name="T39" fmla="*/ 8 h 21"/>
                  <a:gd name="T40" fmla="*/ 14 w 20"/>
                  <a:gd name="T41" fmla="*/ 4 h 21"/>
                  <a:gd name="T42" fmla="*/ 12 w 20"/>
                  <a:gd name="T43" fmla="*/ 2 h 21"/>
                  <a:gd name="T44" fmla="*/ 10 w 20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1">
                    <a:moveTo>
                      <a:pt x="10" y="0"/>
                    </a:move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10" y="20"/>
                    </a:lnTo>
                    <a:lnTo>
                      <a:pt x="13" y="19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8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55" name="Group 30"/>
            <p:cNvGrpSpPr>
              <a:grpSpLocks/>
            </p:cNvGrpSpPr>
            <p:nvPr/>
          </p:nvGrpSpPr>
          <p:grpSpPr bwMode="auto">
            <a:xfrm>
              <a:off x="6181" y="4103"/>
              <a:ext cx="52" cy="45"/>
              <a:chOff x="6181" y="4103"/>
              <a:chExt cx="52" cy="45"/>
            </a:xfrm>
          </p:grpSpPr>
          <p:sp>
            <p:nvSpPr>
              <p:cNvPr id="1056" name="Freeform 28"/>
              <p:cNvSpPr>
                <a:spLocks/>
              </p:cNvSpPr>
              <p:nvPr/>
            </p:nvSpPr>
            <p:spPr bwMode="auto">
              <a:xfrm>
                <a:off x="6213" y="4126"/>
                <a:ext cx="20" cy="22"/>
              </a:xfrm>
              <a:custGeom>
                <a:avLst/>
                <a:gdLst>
                  <a:gd name="T0" fmla="*/ 10 w 20"/>
                  <a:gd name="T1" fmla="*/ 0 h 22"/>
                  <a:gd name="T2" fmla="*/ 7 w 20"/>
                  <a:gd name="T3" fmla="*/ 1 h 22"/>
                  <a:gd name="T4" fmla="*/ 6 w 20"/>
                  <a:gd name="T5" fmla="*/ 3 h 22"/>
                  <a:gd name="T6" fmla="*/ 4 w 20"/>
                  <a:gd name="T7" fmla="*/ 5 h 22"/>
                  <a:gd name="T8" fmla="*/ 3 w 20"/>
                  <a:gd name="T9" fmla="*/ 7 h 22"/>
                  <a:gd name="T10" fmla="*/ 2 w 20"/>
                  <a:gd name="T11" fmla="*/ 9 h 22"/>
                  <a:gd name="T12" fmla="*/ 1 w 20"/>
                  <a:gd name="T13" fmla="*/ 11 h 22"/>
                  <a:gd name="T14" fmla="*/ 0 w 20"/>
                  <a:gd name="T15" fmla="*/ 12 h 22"/>
                  <a:gd name="T16" fmla="*/ 0 w 20"/>
                  <a:gd name="T17" fmla="*/ 16 h 22"/>
                  <a:gd name="T18" fmla="*/ 1 w 20"/>
                  <a:gd name="T19" fmla="*/ 18 h 22"/>
                  <a:gd name="T20" fmla="*/ 3 w 20"/>
                  <a:gd name="T21" fmla="*/ 19 h 22"/>
                  <a:gd name="T22" fmla="*/ 6 w 20"/>
                  <a:gd name="T23" fmla="*/ 20 h 22"/>
                  <a:gd name="T24" fmla="*/ 9 w 20"/>
                  <a:gd name="T25" fmla="*/ 21 h 22"/>
                  <a:gd name="T26" fmla="*/ 13 w 20"/>
                  <a:gd name="T27" fmla="*/ 20 h 22"/>
                  <a:gd name="T28" fmla="*/ 16 w 20"/>
                  <a:gd name="T29" fmla="*/ 18 h 22"/>
                  <a:gd name="T30" fmla="*/ 18 w 20"/>
                  <a:gd name="T31" fmla="*/ 16 h 22"/>
                  <a:gd name="T32" fmla="*/ 19 w 20"/>
                  <a:gd name="T33" fmla="*/ 14 h 22"/>
                  <a:gd name="T34" fmla="*/ 19 w 20"/>
                  <a:gd name="T35" fmla="*/ 12 h 22"/>
                  <a:gd name="T36" fmla="*/ 19 w 20"/>
                  <a:gd name="T37" fmla="*/ 11 h 22"/>
                  <a:gd name="T38" fmla="*/ 17 w 20"/>
                  <a:gd name="T39" fmla="*/ 8 h 22"/>
                  <a:gd name="T40" fmla="*/ 15 w 20"/>
                  <a:gd name="T41" fmla="*/ 5 h 22"/>
                  <a:gd name="T42" fmla="*/ 13 w 20"/>
                  <a:gd name="T43" fmla="*/ 2 h 22"/>
                  <a:gd name="T44" fmla="*/ 10 w 20"/>
                  <a:gd name="T45" fmla="*/ 0 h 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2">
                    <a:moveTo>
                      <a:pt x="10" y="0"/>
                    </a:moveTo>
                    <a:lnTo>
                      <a:pt x="7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3" y="19"/>
                    </a:lnTo>
                    <a:lnTo>
                      <a:pt x="6" y="20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19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8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7" name="Freeform 29"/>
              <p:cNvSpPr>
                <a:spLocks/>
              </p:cNvSpPr>
              <p:nvPr/>
            </p:nvSpPr>
            <p:spPr bwMode="auto">
              <a:xfrm>
                <a:off x="6181" y="4103"/>
                <a:ext cx="32" cy="35"/>
              </a:xfrm>
              <a:custGeom>
                <a:avLst/>
                <a:gdLst>
                  <a:gd name="T0" fmla="*/ 6 w 32"/>
                  <a:gd name="T1" fmla="*/ 0 h 35"/>
                  <a:gd name="T2" fmla="*/ 4 w 32"/>
                  <a:gd name="T3" fmla="*/ 2 h 35"/>
                  <a:gd name="T4" fmla="*/ 2 w 32"/>
                  <a:gd name="T5" fmla="*/ 6 h 35"/>
                  <a:gd name="T6" fmla="*/ 1 w 32"/>
                  <a:gd name="T7" fmla="*/ 9 h 35"/>
                  <a:gd name="T8" fmla="*/ 0 w 32"/>
                  <a:gd name="T9" fmla="*/ 12 h 35"/>
                  <a:gd name="T10" fmla="*/ 0 w 32"/>
                  <a:gd name="T11" fmla="*/ 16 h 35"/>
                  <a:gd name="T12" fmla="*/ 0 w 32"/>
                  <a:gd name="T13" fmla="*/ 19 h 35"/>
                  <a:gd name="T14" fmla="*/ 1 w 32"/>
                  <a:gd name="T15" fmla="*/ 22 h 35"/>
                  <a:gd name="T16" fmla="*/ 2 w 32"/>
                  <a:gd name="T17" fmla="*/ 25 h 35"/>
                  <a:gd name="T18" fmla="*/ 4 w 32"/>
                  <a:gd name="T19" fmla="*/ 28 h 35"/>
                  <a:gd name="T20" fmla="*/ 8 w 32"/>
                  <a:gd name="T21" fmla="*/ 30 h 35"/>
                  <a:gd name="T22" fmla="*/ 14 w 32"/>
                  <a:gd name="T23" fmla="*/ 32 h 35"/>
                  <a:gd name="T24" fmla="*/ 21 w 32"/>
                  <a:gd name="T25" fmla="*/ 33 h 35"/>
                  <a:gd name="T26" fmla="*/ 28 w 32"/>
                  <a:gd name="T27" fmla="*/ 34 h 35"/>
                  <a:gd name="T28" fmla="*/ 31 w 32"/>
                  <a:gd name="T29" fmla="*/ 23 h 35"/>
                  <a:gd name="T30" fmla="*/ 23 w 32"/>
                  <a:gd name="T31" fmla="*/ 13 h 35"/>
                  <a:gd name="T32" fmla="*/ 18 w 32"/>
                  <a:gd name="T33" fmla="*/ 7 h 35"/>
                  <a:gd name="T34" fmla="*/ 12 w 32"/>
                  <a:gd name="T35" fmla="*/ 3 h 35"/>
                  <a:gd name="T36" fmla="*/ 6 w 32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35">
                    <a:moveTo>
                      <a:pt x="6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5"/>
                    </a:lnTo>
                    <a:lnTo>
                      <a:pt x="4" y="28"/>
                    </a:lnTo>
                    <a:lnTo>
                      <a:pt x="8" y="30"/>
                    </a:lnTo>
                    <a:lnTo>
                      <a:pt x="14" y="32"/>
                    </a:lnTo>
                    <a:lnTo>
                      <a:pt x="21" y="33"/>
                    </a:lnTo>
                    <a:lnTo>
                      <a:pt x="28" y="34"/>
                    </a:lnTo>
                    <a:lnTo>
                      <a:pt x="31" y="23"/>
                    </a:lnTo>
                    <a:lnTo>
                      <a:pt x="23" y="13"/>
                    </a:lnTo>
                    <a:lnTo>
                      <a:pt x="18" y="7"/>
                    </a:lnTo>
                    <a:lnTo>
                      <a:pt x="12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7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</p:grpSp>
      <p:grpSp>
        <p:nvGrpSpPr>
          <p:cNvPr id="1038" name="Group 47"/>
          <p:cNvGrpSpPr>
            <a:grpSpLocks/>
          </p:cNvGrpSpPr>
          <p:nvPr/>
        </p:nvGrpSpPr>
        <p:grpSpPr bwMode="auto">
          <a:xfrm>
            <a:off x="9753600" y="6234113"/>
            <a:ext cx="376238" cy="234950"/>
            <a:chOff x="6144" y="3927"/>
            <a:chExt cx="237" cy="148"/>
          </a:xfrm>
        </p:grpSpPr>
        <p:grpSp>
          <p:nvGrpSpPr>
            <p:cNvPr id="1039" name="Group 34"/>
            <p:cNvGrpSpPr>
              <a:grpSpLocks/>
            </p:cNvGrpSpPr>
            <p:nvPr/>
          </p:nvGrpSpPr>
          <p:grpSpPr bwMode="auto">
            <a:xfrm>
              <a:off x="6222" y="4032"/>
              <a:ext cx="94" cy="43"/>
              <a:chOff x="6222" y="4032"/>
              <a:chExt cx="94" cy="43"/>
            </a:xfrm>
          </p:grpSpPr>
          <p:sp>
            <p:nvSpPr>
              <p:cNvPr id="1052" name="Bue 32"/>
              <p:cNvSpPr>
                <a:spLocks/>
              </p:cNvSpPr>
              <p:nvPr/>
            </p:nvSpPr>
            <p:spPr bwMode="auto">
              <a:xfrm>
                <a:off x="6222" y="4032"/>
                <a:ext cx="94" cy="43"/>
              </a:xfrm>
              <a:custGeom>
                <a:avLst/>
                <a:gdLst>
                  <a:gd name="T0" fmla="*/ 0 w 34662"/>
                  <a:gd name="T1" fmla="*/ 0 h 23182"/>
                  <a:gd name="T2" fmla="*/ 0 w 34662"/>
                  <a:gd name="T3" fmla="*/ 0 h 23182"/>
                  <a:gd name="T4" fmla="*/ 0 w 34662"/>
                  <a:gd name="T5" fmla="*/ 0 h 2318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662" h="23182" fill="none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</a:path>
                  <a:path w="34662" h="23182" stroke="0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  <a:lnTo>
                      <a:pt x="21600" y="1582"/>
                    </a:lnTo>
                    <a:lnTo>
                      <a:pt x="34662" y="1878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53" name="Freeform 33"/>
              <p:cNvSpPr>
                <a:spLocks/>
              </p:cNvSpPr>
              <p:nvPr/>
            </p:nvSpPr>
            <p:spPr bwMode="auto">
              <a:xfrm>
                <a:off x="6227" y="4033"/>
                <a:ext cx="85" cy="35"/>
              </a:xfrm>
              <a:custGeom>
                <a:avLst/>
                <a:gdLst>
                  <a:gd name="T0" fmla="*/ 84 w 85"/>
                  <a:gd name="T1" fmla="*/ 34 h 35"/>
                  <a:gd name="T2" fmla="*/ 84 w 85"/>
                  <a:gd name="T3" fmla="*/ 5 h 35"/>
                  <a:gd name="T4" fmla="*/ 0 w 85"/>
                  <a:gd name="T5" fmla="*/ 0 h 35"/>
                  <a:gd name="T6" fmla="*/ 84 w 85"/>
                  <a:gd name="T7" fmla="*/ 34 h 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5" h="35">
                    <a:moveTo>
                      <a:pt x="84" y="34"/>
                    </a:moveTo>
                    <a:lnTo>
                      <a:pt x="84" y="5"/>
                    </a:lnTo>
                    <a:lnTo>
                      <a:pt x="0" y="0"/>
                    </a:lnTo>
                    <a:lnTo>
                      <a:pt x="84" y="34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0" name="Group 38"/>
            <p:cNvGrpSpPr>
              <a:grpSpLocks/>
            </p:cNvGrpSpPr>
            <p:nvPr/>
          </p:nvGrpSpPr>
          <p:grpSpPr bwMode="auto">
            <a:xfrm>
              <a:off x="6176" y="3992"/>
              <a:ext cx="205" cy="69"/>
              <a:chOff x="6176" y="3992"/>
              <a:chExt cx="205" cy="69"/>
            </a:xfrm>
          </p:grpSpPr>
          <p:sp>
            <p:nvSpPr>
              <p:cNvPr id="1049" name="Freeform 35"/>
              <p:cNvSpPr>
                <a:spLocks/>
              </p:cNvSpPr>
              <p:nvPr/>
            </p:nvSpPr>
            <p:spPr bwMode="auto">
              <a:xfrm>
                <a:off x="6176" y="3992"/>
                <a:ext cx="205" cy="65"/>
              </a:xfrm>
              <a:custGeom>
                <a:avLst/>
                <a:gdLst>
                  <a:gd name="T0" fmla="*/ 0 w 205"/>
                  <a:gd name="T1" fmla="*/ 17 h 65"/>
                  <a:gd name="T2" fmla="*/ 80 w 205"/>
                  <a:gd name="T3" fmla="*/ 0 h 65"/>
                  <a:gd name="T4" fmla="*/ 204 w 205"/>
                  <a:gd name="T5" fmla="*/ 35 h 65"/>
                  <a:gd name="T6" fmla="*/ 119 w 205"/>
                  <a:gd name="T7" fmla="*/ 64 h 65"/>
                  <a:gd name="T8" fmla="*/ 0 w 205"/>
                  <a:gd name="T9" fmla="*/ 17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5" h="65">
                    <a:moveTo>
                      <a:pt x="0" y="17"/>
                    </a:moveTo>
                    <a:lnTo>
                      <a:pt x="80" y="0"/>
                    </a:lnTo>
                    <a:lnTo>
                      <a:pt x="204" y="35"/>
                    </a:lnTo>
                    <a:lnTo>
                      <a:pt x="119" y="64"/>
                    </a:lnTo>
                    <a:lnTo>
                      <a:pt x="0" y="17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0" name="Freeform 36"/>
              <p:cNvSpPr>
                <a:spLocks/>
              </p:cNvSpPr>
              <p:nvPr/>
            </p:nvSpPr>
            <p:spPr bwMode="auto">
              <a:xfrm>
                <a:off x="6299" y="4032"/>
                <a:ext cx="82" cy="28"/>
              </a:xfrm>
              <a:custGeom>
                <a:avLst/>
                <a:gdLst>
                  <a:gd name="T0" fmla="*/ 0 w 82"/>
                  <a:gd name="T1" fmla="*/ 25 h 28"/>
                  <a:gd name="T2" fmla="*/ 0 w 82"/>
                  <a:gd name="T3" fmla="*/ 27 h 28"/>
                  <a:gd name="T4" fmla="*/ 81 w 82"/>
                  <a:gd name="T5" fmla="*/ 3 h 28"/>
                  <a:gd name="T6" fmla="*/ 81 w 82"/>
                  <a:gd name="T7" fmla="*/ 0 h 28"/>
                  <a:gd name="T8" fmla="*/ 0 w 82"/>
                  <a:gd name="T9" fmla="*/ 25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2" h="28">
                    <a:moveTo>
                      <a:pt x="0" y="25"/>
                    </a:moveTo>
                    <a:lnTo>
                      <a:pt x="0" y="27"/>
                    </a:lnTo>
                    <a:lnTo>
                      <a:pt x="81" y="3"/>
                    </a:lnTo>
                    <a:lnTo>
                      <a:pt x="81" y="0"/>
                    </a:lnTo>
                    <a:lnTo>
                      <a:pt x="0" y="25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1" name="Freeform 37"/>
              <p:cNvSpPr>
                <a:spLocks/>
              </p:cNvSpPr>
              <p:nvPr/>
            </p:nvSpPr>
            <p:spPr bwMode="auto">
              <a:xfrm>
                <a:off x="6176" y="4011"/>
                <a:ext cx="117" cy="50"/>
              </a:xfrm>
              <a:custGeom>
                <a:avLst/>
                <a:gdLst>
                  <a:gd name="T0" fmla="*/ 0 w 117"/>
                  <a:gd name="T1" fmla="*/ 0 h 50"/>
                  <a:gd name="T2" fmla="*/ 0 w 117"/>
                  <a:gd name="T3" fmla="*/ 2 h 50"/>
                  <a:gd name="T4" fmla="*/ 116 w 117"/>
                  <a:gd name="T5" fmla="*/ 49 h 50"/>
                  <a:gd name="T6" fmla="*/ 116 w 117"/>
                  <a:gd name="T7" fmla="*/ 46 h 50"/>
                  <a:gd name="T8" fmla="*/ 0 w 117"/>
                  <a:gd name="T9" fmla="*/ 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" h="50">
                    <a:moveTo>
                      <a:pt x="0" y="0"/>
                    </a:moveTo>
                    <a:lnTo>
                      <a:pt x="0" y="2"/>
                    </a:lnTo>
                    <a:lnTo>
                      <a:pt x="116" y="49"/>
                    </a:lnTo>
                    <a:lnTo>
                      <a:pt x="116" y="4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1" name="Group 43"/>
            <p:cNvGrpSpPr>
              <a:grpSpLocks/>
            </p:cNvGrpSpPr>
            <p:nvPr/>
          </p:nvGrpSpPr>
          <p:grpSpPr bwMode="auto">
            <a:xfrm>
              <a:off x="6144" y="3927"/>
              <a:ext cx="124" cy="94"/>
              <a:chOff x="6144" y="3927"/>
              <a:chExt cx="124" cy="94"/>
            </a:xfrm>
          </p:grpSpPr>
          <p:grpSp>
            <p:nvGrpSpPr>
              <p:cNvPr id="1045" name="Group 41"/>
              <p:cNvGrpSpPr>
                <a:grpSpLocks/>
              </p:cNvGrpSpPr>
              <p:nvPr/>
            </p:nvGrpSpPr>
            <p:grpSpPr bwMode="auto">
              <a:xfrm>
                <a:off x="6217" y="3980"/>
                <a:ext cx="51" cy="41"/>
                <a:chOff x="6217" y="3980"/>
                <a:chExt cx="51" cy="41"/>
              </a:xfrm>
            </p:grpSpPr>
            <p:sp>
              <p:nvSpPr>
                <p:cNvPr id="1047" name="Oval 39"/>
                <p:cNvSpPr>
                  <a:spLocks noChangeArrowheads="1"/>
                </p:cNvSpPr>
                <p:nvPr/>
              </p:nvSpPr>
              <p:spPr bwMode="auto">
                <a:xfrm>
                  <a:off x="6217" y="3980"/>
                  <a:ext cx="7" cy="6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>
                    <a:defRPr/>
                  </a:pPr>
                  <a:endParaRPr lang="nb-NO" altLang="nb-NO">
                    <a:cs typeface="+mn-cs"/>
                  </a:endParaRPr>
                </a:p>
              </p:txBody>
            </p:sp>
            <p:sp>
              <p:nvSpPr>
                <p:cNvPr id="1048" name="Freeform 40"/>
                <p:cNvSpPr>
                  <a:spLocks/>
                </p:cNvSpPr>
                <p:nvPr/>
              </p:nvSpPr>
              <p:spPr bwMode="auto">
                <a:xfrm>
                  <a:off x="6226" y="3990"/>
                  <a:ext cx="42" cy="31"/>
                </a:xfrm>
                <a:custGeom>
                  <a:avLst/>
                  <a:gdLst>
                    <a:gd name="T0" fmla="*/ 0 w 42"/>
                    <a:gd name="T1" fmla="*/ 0 h 31"/>
                    <a:gd name="T2" fmla="*/ 4 w 42"/>
                    <a:gd name="T3" fmla="*/ 6 h 31"/>
                    <a:gd name="T4" fmla="*/ 9 w 42"/>
                    <a:gd name="T5" fmla="*/ 9 h 31"/>
                    <a:gd name="T6" fmla="*/ 16 w 42"/>
                    <a:gd name="T7" fmla="*/ 16 h 31"/>
                    <a:gd name="T8" fmla="*/ 21 w 42"/>
                    <a:gd name="T9" fmla="*/ 21 h 31"/>
                    <a:gd name="T10" fmla="*/ 27 w 42"/>
                    <a:gd name="T11" fmla="*/ 25 h 31"/>
                    <a:gd name="T12" fmla="*/ 33 w 42"/>
                    <a:gd name="T13" fmla="*/ 27 h 31"/>
                    <a:gd name="T14" fmla="*/ 41 w 42"/>
                    <a:gd name="T15" fmla="*/ 30 h 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2" h="31">
                      <a:moveTo>
                        <a:pt x="0" y="0"/>
                      </a:moveTo>
                      <a:lnTo>
                        <a:pt x="4" y="6"/>
                      </a:lnTo>
                      <a:lnTo>
                        <a:pt x="9" y="9"/>
                      </a:lnTo>
                      <a:lnTo>
                        <a:pt x="16" y="16"/>
                      </a:lnTo>
                      <a:lnTo>
                        <a:pt x="21" y="21"/>
                      </a:lnTo>
                      <a:lnTo>
                        <a:pt x="27" y="25"/>
                      </a:lnTo>
                      <a:lnTo>
                        <a:pt x="33" y="27"/>
                      </a:lnTo>
                      <a:lnTo>
                        <a:pt x="41" y="30"/>
                      </a:lnTo>
                    </a:path>
                  </a:pathLst>
                </a:custGeom>
                <a:solidFill>
                  <a:schemeClr val="bg2"/>
                </a:solidFill>
                <a:ln w="1270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</p:grpSp>
          <p:sp>
            <p:nvSpPr>
              <p:cNvPr id="1046" name="Freeform 42"/>
              <p:cNvSpPr>
                <a:spLocks/>
              </p:cNvSpPr>
              <p:nvPr/>
            </p:nvSpPr>
            <p:spPr bwMode="auto">
              <a:xfrm>
                <a:off x="6144" y="3927"/>
                <a:ext cx="71" cy="53"/>
              </a:xfrm>
              <a:custGeom>
                <a:avLst/>
                <a:gdLst>
                  <a:gd name="T0" fmla="*/ 2 w 71"/>
                  <a:gd name="T1" fmla="*/ 23 h 53"/>
                  <a:gd name="T2" fmla="*/ 0 w 71"/>
                  <a:gd name="T3" fmla="*/ 26 h 53"/>
                  <a:gd name="T4" fmla="*/ 19 w 71"/>
                  <a:gd name="T5" fmla="*/ 37 h 53"/>
                  <a:gd name="T6" fmla="*/ 30 w 71"/>
                  <a:gd name="T7" fmla="*/ 41 h 53"/>
                  <a:gd name="T8" fmla="*/ 36 w 71"/>
                  <a:gd name="T9" fmla="*/ 44 h 53"/>
                  <a:gd name="T10" fmla="*/ 46 w 71"/>
                  <a:gd name="T11" fmla="*/ 47 h 53"/>
                  <a:gd name="T12" fmla="*/ 57 w 71"/>
                  <a:gd name="T13" fmla="*/ 50 h 53"/>
                  <a:gd name="T14" fmla="*/ 62 w 71"/>
                  <a:gd name="T15" fmla="*/ 52 h 53"/>
                  <a:gd name="T16" fmla="*/ 66 w 71"/>
                  <a:gd name="T17" fmla="*/ 52 h 53"/>
                  <a:gd name="T18" fmla="*/ 68 w 71"/>
                  <a:gd name="T19" fmla="*/ 50 h 53"/>
                  <a:gd name="T20" fmla="*/ 70 w 71"/>
                  <a:gd name="T21" fmla="*/ 47 h 53"/>
                  <a:gd name="T22" fmla="*/ 68 w 71"/>
                  <a:gd name="T23" fmla="*/ 42 h 53"/>
                  <a:gd name="T24" fmla="*/ 66 w 71"/>
                  <a:gd name="T25" fmla="*/ 40 h 53"/>
                  <a:gd name="T26" fmla="*/ 65 w 71"/>
                  <a:gd name="T27" fmla="*/ 39 h 53"/>
                  <a:gd name="T28" fmla="*/ 59 w 71"/>
                  <a:gd name="T29" fmla="*/ 31 h 53"/>
                  <a:gd name="T30" fmla="*/ 54 w 71"/>
                  <a:gd name="T31" fmla="*/ 24 h 53"/>
                  <a:gd name="T32" fmla="*/ 47 w 71"/>
                  <a:gd name="T33" fmla="*/ 19 h 53"/>
                  <a:gd name="T34" fmla="*/ 46 w 71"/>
                  <a:gd name="T35" fmla="*/ 15 h 53"/>
                  <a:gd name="T36" fmla="*/ 44 w 71"/>
                  <a:gd name="T37" fmla="*/ 15 h 53"/>
                  <a:gd name="T38" fmla="*/ 44 w 71"/>
                  <a:gd name="T39" fmla="*/ 17 h 53"/>
                  <a:gd name="T40" fmla="*/ 47 w 71"/>
                  <a:gd name="T41" fmla="*/ 20 h 53"/>
                  <a:gd name="T42" fmla="*/ 40 w 71"/>
                  <a:gd name="T43" fmla="*/ 15 h 53"/>
                  <a:gd name="T44" fmla="*/ 36 w 71"/>
                  <a:gd name="T45" fmla="*/ 10 h 53"/>
                  <a:gd name="T46" fmla="*/ 26 w 71"/>
                  <a:gd name="T47" fmla="*/ 5 h 53"/>
                  <a:gd name="T48" fmla="*/ 22 w 71"/>
                  <a:gd name="T49" fmla="*/ 0 h 53"/>
                  <a:gd name="T50" fmla="*/ 19 w 71"/>
                  <a:gd name="T51" fmla="*/ 2 h 53"/>
                  <a:gd name="T52" fmla="*/ 23 w 71"/>
                  <a:gd name="T53" fmla="*/ 6 h 53"/>
                  <a:gd name="T54" fmla="*/ 33 w 71"/>
                  <a:gd name="T55" fmla="*/ 11 h 53"/>
                  <a:gd name="T56" fmla="*/ 47 w 71"/>
                  <a:gd name="T57" fmla="*/ 26 h 53"/>
                  <a:gd name="T58" fmla="*/ 30 w 71"/>
                  <a:gd name="T59" fmla="*/ 13 h 53"/>
                  <a:gd name="T60" fmla="*/ 17 w 71"/>
                  <a:gd name="T61" fmla="*/ 6 h 53"/>
                  <a:gd name="T62" fmla="*/ 14 w 71"/>
                  <a:gd name="T63" fmla="*/ 8 h 53"/>
                  <a:gd name="T64" fmla="*/ 19 w 71"/>
                  <a:gd name="T65" fmla="*/ 11 h 53"/>
                  <a:gd name="T66" fmla="*/ 22 w 71"/>
                  <a:gd name="T67" fmla="*/ 11 h 53"/>
                  <a:gd name="T68" fmla="*/ 30 w 71"/>
                  <a:gd name="T69" fmla="*/ 16 h 53"/>
                  <a:gd name="T70" fmla="*/ 36 w 71"/>
                  <a:gd name="T71" fmla="*/ 21 h 53"/>
                  <a:gd name="T72" fmla="*/ 39 w 71"/>
                  <a:gd name="T73" fmla="*/ 24 h 53"/>
                  <a:gd name="T74" fmla="*/ 54 w 71"/>
                  <a:gd name="T75" fmla="*/ 36 h 53"/>
                  <a:gd name="T76" fmla="*/ 50 w 71"/>
                  <a:gd name="T77" fmla="*/ 36 h 53"/>
                  <a:gd name="T78" fmla="*/ 36 w 71"/>
                  <a:gd name="T79" fmla="*/ 26 h 53"/>
                  <a:gd name="T80" fmla="*/ 33 w 71"/>
                  <a:gd name="T81" fmla="*/ 24 h 53"/>
                  <a:gd name="T82" fmla="*/ 30 w 71"/>
                  <a:gd name="T83" fmla="*/ 20 h 53"/>
                  <a:gd name="T84" fmla="*/ 19 w 71"/>
                  <a:gd name="T85" fmla="*/ 16 h 53"/>
                  <a:gd name="T86" fmla="*/ 14 w 71"/>
                  <a:gd name="T87" fmla="*/ 14 h 53"/>
                  <a:gd name="T88" fmla="*/ 12 w 71"/>
                  <a:gd name="T89" fmla="*/ 15 h 53"/>
                  <a:gd name="T90" fmla="*/ 19 w 71"/>
                  <a:gd name="T91" fmla="*/ 18 h 53"/>
                  <a:gd name="T92" fmla="*/ 30 w 71"/>
                  <a:gd name="T93" fmla="*/ 26 h 53"/>
                  <a:gd name="T94" fmla="*/ 16 w 71"/>
                  <a:gd name="T95" fmla="*/ 18 h 53"/>
                  <a:gd name="T96" fmla="*/ 11 w 71"/>
                  <a:gd name="T97" fmla="*/ 17 h 53"/>
                  <a:gd name="T98" fmla="*/ 9 w 71"/>
                  <a:gd name="T99" fmla="*/ 18 h 53"/>
                  <a:gd name="T100" fmla="*/ 12 w 71"/>
                  <a:gd name="T101" fmla="*/ 19 h 53"/>
                  <a:gd name="T102" fmla="*/ 20 w 71"/>
                  <a:gd name="T103" fmla="*/ 23 h 53"/>
                  <a:gd name="T104" fmla="*/ 27 w 71"/>
                  <a:gd name="T105" fmla="*/ 26 h 53"/>
                  <a:gd name="T106" fmla="*/ 22 w 71"/>
                  <a:gd name="T107" fmla="*/ 26 h 53"/>
                  <a:gd name="T108" fmla="*/ 9 w 71"/>
                  <a:gd name="T109" fmla="*/ 20 h 53"/>
                  <a:gd name="T110" fmla="*/ 5 w 71"/>
                  <a:gd name="T111" fmla="*/ 21 h 53"/>
                  <a:gd name="T112" fmla="*/ 11 w 71"/>
                  <a:gd name="T113" fmla="*/ 23 h 53"/>
                  <a:gd name="T114" fmla="*/ 14 w 71"/>
                  <a:gd name="T115" fmla="*/ 26 h 53"/>
                  <a:gd name="T116" fmla="*/ 2 w 71"/>
                  <a:gd name="T117" fmla="*/ 23 h 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1" h="53">
                    <a:moveTo>
                      <a:pt x="2" y="23"/>
                    </a:moveTo>
                    <a:lnTo>
                      <a:pt x="0" y="26"/>
                    </a:lnTo>
                    <a:lnTo>
                      <a:pt x="19" y="37"/>
                    </a:lnTo>
                    <a:lnTo>
                      <a:pt x="30" y="41"/>
                    </a:lnTo>
                    <a:lnTo>
                      <a:pt x="36" y="44"/>
                    </a:lnTo>
                    <a:lnTo>
                      <a:pt x="46" y="47"/>
                    </a:lnTo>
                    <a:lnTo>
                      <a:pt x="57" y="50"/>
                    </a:lnTo>
                    <a:lnTo>
                      <a:pt x="62" y="5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70" y="47"/>
                    </a:lnTo>
                    <a:lnTo>
                      <a:pt x="68" y="42"/>
                    </a:lnTo>
                    <a:lnTo>
                      <a:pt x="66" y="40"/>
                    </a:lnTo>
                    <a:lnTo>
                      <a:pt x="65" y="39"/>
                    </a:lnTo>
                    <a:lnTo>
                      <a:pt x="59" y="31"/>
                    </a:lnTo>
                    <a:lnTo>
                      <a:pt x="54" y="24"/>
                    </a:lnTo>
                    <a:lnTo>
                      <a:pt x="47" y="19"/>
                    </a:lnTo>
                    <a:lnTo>
                      <a:pt x="46" y="15"/>
                    </a:lnTo>
                    <a:lnTo>
                      <a:pt x="44" y="15"/>
                    </a:lnTo>
                    <a:lnTo>
                      <a:pt x="44" y="17"/>
                    </a:lnTo>
                    <a:lnTo>
                      <a:pt x="47" y="20"/>
                    </a:lnTo>
                    <a:lnTo>
                      <a:pt x="40" y="15"/>
                    </a:lnTo>
                    <a:lnTo>
                      <a:pt x="36" y="10"/>
                    </a:lnTo>
                    <a:lnTo>
                      <a:pt x="26" y="5"/>
                    </a:lnTo>
                    <a:lnTo>
                      <a:pt x="22" y="0"/>
                    </a:lnTo>
                    <a:lnTo>
                      <a:pt x="19" y="2"/>
                    </a:lnTo>
                    <a:lnTo>
                      <a:pt x="23" y="6"/>
                    </a:lnTo>
                    <a:lnTo>
                      <a:pt x="33" y="11"/>
                    </a:lnTo>
                    <a:lnTo>
                      <a:pt x="47" y="26"/>
                    </a:lnTo>
                    <a:lnTo>
                      <a:pt x="30" y="13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9" y="11"/>
                    </a:lnTo>
                    <a:lnTo>
                      <a:pt x="22" y="11"/>
                    </a:lnTo>
                    <a:lnTo>
                      <a:pt x="30" y="16"/>
                    </a:lnTo>
                    <a:lnTo>
                      <a:pt x="36" y="21"/>
                    </a:lnTo>
                    <a:lnTo>
                      <a:pt x="39" y="24"/>
                    </a:lnTo>
                    <a:lnTo>
                      <a:pt x="54" y="36"/>
                    </a:lnTo>
                    <a:lnTo>
                      <a:pt x="50" y="36"/>
                    </a:lnTo>
                    <a:lnTo>
                      <a:pt x="36" y="26"/>
                    </a:lnTo>
                    <a:lnTo>
                      <a:pt x="33" y="24"/>
                    </a:lnTo>
                    <a:lnTo>
                      <a:pt x="30" y="20"/>
                    </a:lnTo>
                    <a:lnTo>
                      <a:pt x="19" y="16"/>
                    </a:lnTo>
                    <a:lnTo>
                      <a:pt x="14" y="14"/>
                    </a:lnTo>
                    <a:lnTo>
                      <a:pt x="12" y="15"/>
                    </a:lnTo>
                    <a:lnTo>
                      <a:pt x="19" y="18"/>
                    </a:lnTo>
                    <a:lnTo>
                      <a:pt x="30" y="26"/>
                    </a:lnTo>
                    <a:lnTo>
                      <a:pt x="16" y="18"/>
                    </a:lnTo>
                    <a:lnTo>
                      <a:pt x="11" y="17"/>
                    </a:lnTo>
                    <a:lnTo>
                      <a:pt x="9" y="18"/>
                    </a:lnTo>
                    <a:lnTo>
                      <a:pt x="12" y="19"/>
                    </a:lnTo>
                    <a:lnTo>
                      <a:pt x="20" y="23"/>
                    </a:lnTo>
                    <a:lnTo>
                      <a:pt x="27" y="26"/>
                    </a:lnTo>
                    <a:lnTo>
                      <a:pt x="22" y="26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11" y="23"/>
                    </a:lnTo>
                    <a:lnTo>
                      <a:pt x="14" y="26"/>
                    </a:lnTo>
                    <a:lnTo>
                      <a:pt x="2" y="23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2" name="Group 46"/>
            <p:cNvGrpSpPr>
              <a:grpSpLocks/>
            </p:cNvGrpSpPr>
            <p:nvPr/>
          </p:nvGrpSpPr>
          <p:grpSpPr bwMode="auto">
            <a:xfrm>
              <a:off x="6265" y="4016"/>
              <a:ext cx="16" cy="5"/>
              <a:chOff x="6265" y="4016"/>
              <a:chExt cx="16" cy="5"/>
            </a:xfrm>
          </p:grpSpPr>
          <p:sp>
            <p:nvSpPr>
              <p:cNvPr id="1043" name="Oval 44"/>
              <p:cNvSpPr>
                <a:spLocks noChangeArrowheads="1"/>
              </p:cNvSpPr>
              <p:nvPr/>
            </p:nvSpPr>
            <p:spPr bwMode="auto">
              <a:xfrm>
                <a:off x="6265" y="4017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>
                  <a:defRPr/>
                </a:pPr>
                <a:endParaRPr lang="nb-NO" altLang="nb-NO">
                  <a:cs typeface="+mn-cs"/>
                </a:endParaRPr>
              </a:p>
            </p:txBody>
          </p:sp>
          <p:sp>
            <p:nvSpPr>
              <p:cNvPr id="1044" name="Oval 45"/>
              <p:cNvSpPr>
                <a:spLocks noChangeArrowheads="1"/>
              </p:cNvSpPr>
              <p:nvPr/>
            </p:nvSpPr>
            <p:spPr bwMode="auto">
              <a:xfrm>
                <a:off x="6265" y="4016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>
                  <a:defRPr/>
                </a:pPr>
                <a:endParaRPr lang="nb-NO" altLang="nb-NO">
                  <a:cs typeface="+mn-cs"/>
                </a:endParaRPr>
              </a:p>
            </p:txBody>
          </p:sp>
        </p:grpSp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C30377B-888F-84C2-B828-A494FC0535B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charset="0"/>
        <a:buChar char="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charset="0"/>
        <a:buChar char="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469089"/>
            <a:ext cx="8763000" cy="1584176"/>
          </a:xfrm>
        </p:spPr>
        <p:txBody>
          <a:bodyPr/>
          <a:lstStyle/>
          <a:p>
            <a:pPr algn="ctr" defTabSz="901700">
              <a:defRPr/>
            </a:pPr>
            <a:r>
              <a:rPr lang="nn-NO" sz="5400" dirty="0">
                <a:ea typeface="ＭＳ Ｐゴシック" charset="0"/>
                <a:cs typeface="ＭＳ Ｐゴシック" charset="0"/>
              </a:rPr>
              <a:t>Numeriske kromosomfeil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DF31689-A9BB-8A61-992E-62396A0AA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212" y="5229200"/>
            <a:ext cx="47085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nn-NO" sz="1800" i="1" dirty="0">
                <a:latin typeface="Times" charset="0"/>
              </a:rPr>
              <a:t>Gunnar </a:t>
            </a:r>
            <a:r>
              <a:rPr lang="nn-NO" sz="1800" i="1" dirty="0" err="1">
                <a:latin typeface="Times" charset="0"/>
              </a:rPr>
              <a:t>Douzgos</a:t>
            </a:r>
            <a:r>
              <a:rPr lang="nn-NO" sz="1800" i="1" dirty="0">
                <a:latin typeface="Times" charset="0"/>
              </a:rPr>
              <a:t> Houge</a:t>
            </a:r>
            <a:br>
              <a:rPr lang="nn-NO" sz="1800" i="1" dirty="0">
                <a:latin typeface="Times" charset="0"/>
              </a:rPr>
            </a:br>
            <a:r>
              <a:rPr lang="nn-NO" sz="1800" i="1" dirty="0">
                <a:latin typeface="Times" charset="0"/>
              </a:rPr>
              <a:t>Spesialist i medisinsk genetikk</a:t>
            </a:r>
            <a:br>
              <a:rPr lang="nn-NO" sz="1800" i="1" dirty="0">
                <a:latin typeface="Times" charset="0"/>
              </a:rPr>
            </a:br>
            <a:r>
              <a:rPr lang="nn-NO" sz="1800" i="1" dirty="0">
                <a:latin typeface="Times" charset="0"/>
              </a:rPr>
              <a:t>Leder </a:t>
            </a:r>
            <a:r>
              <a:rPr lang="nn-NO" sz="1800" i="1" dirty="0" err="1">
                <a:latin typeface="Times" charset="0"/>
              </a:rPr>
              <a:t>NorPreM</a:t>
            </a:r>
            <a:r>
              <a:rPr lang="nn-NO" sz="1800" i="1" dirty="0">
                <a:latin typeface="Times" charset="0"/>
              </a:rPr>
              <a:t>-HV</a:t>
            </a:r>
            <a:br>
              <a:rPr lang="nn-NO" sz="1800" i="1" dirty="0">
                <a:latin typeface="Times" charset="0"/>
              </a:rPr>
            </a:br>
            <a:endParaRPr lang="nn-NO" sz="1800" i="1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3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2"/>
    </mc:Choice>
    <mc:Fallback xmlns="">
      <p:transition spd="slow" advTm="1005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8" y="260350"/>
            <a:ext cx="7775575" cy="1176338"/>
          </a:xfrm>
        </p:spPr>
        <p:txBody>
          <a:bodyPr/>
          <a:lstStyle/>
          <a:p>
            <a:pPr>
              <a:defRPr/>
            </a:pPr>
            <a:r>
              <a:rPr lang="nb-NO" dirty="0">
                <a:latin typeface="Times New Roman" charset="0"/>
                <a:ea typeface="MS PGothic" charset="0"/>
              </a:rPr>
              <a:t>Turner syndrom</a:t>
            </a:r>
          </a:p>
        </p:txBody>
      </p: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112" y="1628800"/>
            <a:ext cx="9483932" cy="453583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Klassisk Turner: </a:t>
            </a:r>
            <a:r>
              <a:rPr lang="nb-NO" dirty="0" err="1">
                <a:latin typeface="Times New Roman" charset="0"/>
                <a:ea typeface="MS PGothic" charset="0"/>
              </a:rPr>
              <a:t>Karyotype</a:t>
            </a:r>
            <a:r>
              <a:rPr lang="nb-NO" dirty="0">
                <a:latin typeface="Times New Roman" charset="0"/>
                <a:ea typeface="MS PGothic" charset="0"/>
              </a:rPr>
              <a:t> 45,X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altLang="ja-JP" dirty="0">
                <a:latin typeface="Times New Roman" charset="0"/>
                <a:ea typeface="MS PGothic" charset="0"/>
              </a:rPr>
              <a:t>Mosaikk Turner: </a:t>
            </a:r>
            <a:r>
              <a:rPr lang="nb-NO" altLang="ja-JP" dirty="0" err="1">
                <a:latin typeface="Times New Roman" charset="0"/>
                <a:ea typeface="MS PGothic" charset="0"/>
              </a:rPr>
              <a:t>Karyotype</a:t>
            </a:r>
            <a:r>
              <a:rPr lang="nb-NO" altLang="ja-JP" dirty="0">
                <a:latin typeface="Times New Roman" charset="0"/>
                <a:ea typeface="MS PGothic" charset="0"/>
              </a:rPr>
              <a:t> 45,X/46,XX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Variant Turner skyldes </a:t>
            </a:r>
            <a:r>
              <a:rPr lang="nb-NO" dirty="0" err="1">
                <a:latin typeface="Times New Roman" charset="0"/>
                <a:ea typeface="MS PGothic" charset="0"/>
              </a:rPr>
              <a:t>Xp</a:t>
            </a:r>
            <a:r>
              <a:rPr lang="nb-NO" dirty="0">
                <a:latin typeface="Times New Roman" charset="0"/>
                <a:ea typeface="MS PGothic" charset="0"/>
              </a:rPr>
              <a:t> delesjoner: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Isokromosom </a:t>
            </a:r>
            <a:r>
              <a:rPr lang="nb-NO" dirty="0" err="1">
                <a:latin typeface="Times New Roman" charset="0"/>
                <a:ea typeface="MS PGothic" charset="0"/>
              </a:rPr>
              <a:t>Xq</a:t>
            </a:r>
            <a:r>
              <a:rPr lang="nb-NO" dirty="0">
                <a:latin typeface="Times New Roman" charset="0"/>
                <a:ea typeface="MS PGothic" charset="0"/>
              </a:rPr>
              <a:t> (fusjon av to </a:t>
            </a:r>
            <a:r>
              <a:rPr lang="nb-NO" dirty="0" err="1">
                <a:latin typeface="Times New Roman" charset="0"/>
                <a:ea typeface="MS PGothic" charset="0"/>
              </a:rPr>
              <a:t>X’er</a:t>
            </a:r>
            <a:r>
              <a:rPr lang="nb-NO" dirty="0">
                <a:latin typeface="Times New Roman" charset="0"/>
                <a:ea typeface="MS PGothic" charset="0"/>
              </a:rPr>
              <a:t> med tap av p-armene)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Store delesjoner av </a:t>
            </a:r>
            <a:r>
              <a:rPr lang="nb-NO" dirty="0" err="1">
                <a:latin typeface="Times New Roman" charset="0"/>
                <a:ea typeface="MS PGothic" charset="0"/>
              </a:rPr>
              <a:t>Xp</a:t>
            </a:r>
            <a:endParaRPr lang="nb-NO" dirty="0">
              <a:latin typeface="Times New Roman" charset="0"/>
              <a:ea typeface="MS PGothic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Ringkromosom </a:t>
            </a:r>
            <a:r>
              <a:rPr lang="nb-NO" dirty="0" err="1">
                <a:latin typeface="Times New Roman" charset="0"/>
                <a:ea typeface="MS PGothic" charset="0"/>
              </a:rPr>
              <a:t>X</a:t>
            </a:r>
            <a:endParaRPr lang="nb-NO" altLang="ja-JP" dirty="0">
              <a:latin typeface="Times New Roman" charset="0"/>
              <a:ea typeface="MS PGothic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altLang="ja-JP" dirty="0">
                <a:latin typeface="Times New Roman" charset="0"/>
                <a:ea typeface="MS PGothic" charset="0"/>
              </a:rPr>
              <a:t>45,X skyldes alltid postzygotisk tap av en </a:t>
            </a:r>
            <a:r>
              <a:rPr lang="nb-NO" altLang="ja-JP" dirty="0" err="1">
                <a:latin typeface="Times New Roman" charset="0"/>
                <a:ea typeface="MS PGothic" charset="0"/>
              </a:rPr>
              <a:t>X</a:t>
            </a:r>
            <a:r>
              <a:rPr lang="nb-NO" altLang="ja-JP" dirty="0">
                <a:latin typeface="Times New Roman" charset="0"/>
                <a:ea typeface="MS PGothic" charset="0"/>
              </a:rPr>
              <a:t> eller Y</a:t>
            </a:r>
            <a:br>
              <a:rPr lang="nb-NO" altLang="ja-JP" dirty="0">
                <a:latin typeface="Times New Roman" charset="0"/>
                <a:ea typeface="MS PGothic" charset="0"/>
              </a:rPr>
            </a:br>
            <a:r>
              <a:rPr lang="nb-NO" altLang="ja-JP" dirty="0">
                <a:latin typeface="Times New Roman" charset="0"/>
                <a:ea typeface="MS PGothic" charset="0"/>
              </a:rPr>
              <a:t>- derfor er </a:t>
            </a:r>
            <a:r>
              <a:rPr lang="nb-NO" altLang="ja-JP" dirty="0" err="1">
                <a:latin typeface="Times New Roman" charset="0"/>
                <a:ea typeface="MS PGothic" charset="0"/>
              </a:rPr>
              <a:t>gjentakelsesrisikoen</a:t>
            </a:r>
            <a:r>
              <a:rPr lang="nb-NO" altLang="ja-JP" dirty="0">
                <a:latin typeface="Times New Roman" charset="0"/>
                <a:ea typeface="MS PGothic" charset="0"/>
              </a:rPr>
              <a:t> ikke økt!</a:t>
            </a:r>
            <a:endParaRPr lang="nb-NO" sz="2400" dirty="0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20"/>
    </mc:Choice>
    <mc:Fallback xmlns="">
      <p:transition spd="slow" advTm="7912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6886575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77755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dirty="0">
                <a:solidFill>
                  <a:schemeClr val="bg2"/>
                </a:solidFill>
              </a:rPr>
              <a:t>Turner syndrom pga. et isokromosom </a:t>
            </a:r>
            <a:r>
              <a:rPr lang="nb-NO" dirty="0" err="1">
                <a:solidFill>
                  <a:schemeClr val="bg2"/>
                </a:solidFill>
              </a:rPr>
              <a:t>Xq</a:t>
            </a:r>
            <a:r>
              <a:rPr lang="nb-NO" dirty="0">
                <a:solidFill>
                  <a:schemeClr val="bg2"/>
                </a:solidFill>
              </a:rPr>
              <a:t> = </a:t>
            </a:r>
            <a:r>
              <a:rPr lang="nb-NO" dirty="0" err="1">
                <a:solidFill>
                  <a:schemeClr val="bg2"/>
                </a:solidFill>
              </a:rPr>
              <a:t>Xq-sentromer-Xq</a:t>
            </a:r>
            <a:endParaRPr lang="nb-NO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1"/>
    </mc:Choice>
    <mc:Fallback xmlns="">
      <p:transition spd="slow" advTm="2746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53515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dirty="0">
                <a:solidFill>
                  <a:schemeClr val="bg2"/>
                </a:solidFill>
              </a:rPr>
              <a:t>Turner syndrom pga. et ringkromosom </a:t>
            </a:r>
            <a:r>
              <a:rPr lang="nb-NO" dirty="0" err="1">
                <a:solidFill>
                  <a:schemeClr val="bg2"/>
                </a:solidFill>
              </a:rPr>
              <a:t>X</a:t>
            </a:r>
            <a:endParaRPr lang="nb-NO" dirty="0">
              <a:solidFill>
                <a:schemeClr val="bg2"/>
              </a:solidFill>
            </a:endParaRPr>
          </a:p>
        </p:txBody>
      </p:sp>
      <p:pic>
        <p:nvPicPr>
          <p:cNvPr id="1003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43000"/>
            <a:ext cx="6886575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6"/>
    </mc:Choice>
    <mc:Fallback xmlns="">
      <p:transition spd="slow" advTm="2142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2980" y="404664"/>
            <a:ext cx="9968036" cy="1176337"/>
          </a:xfrm>
        </p:spPr>
        <p:txBody>
          <a:bodyPr/>
          <a:lstStyle/>
          <a:p>
            <a:pPr>
              <a:defRPr/>
            </a:pPr>
            <a:r>
              <a:rPr lang="nb-NO" sz="4000" dirty="0" err="1">
                <a:latin typeface="Times New Roman" charset="0"/>
                <a:ea typeface="MS PGothic" charset="0"/>
              </a:rPr>
              <a:t>Lavgradig</a:t>
            </a:r>
            <a:r>
              <a:rPr lang="nb-NO" sz="4000" dirty="0">
                <a:latin typeface="Times New Roman" charset="0"/>
                <a:ea typeface="MS PGothic" charset="0"/>
              </a:rPr>
              <a:t> 45,X/46,XX </a:t>
            </a:r>
            <a:r>
              <a:rPr lang="nb-NO" sz="4000" dirty="0" err="1">
                <a:latin typeface="Times New Roman" charset="0"/>
                <a:ea typeface="MS PGothic" charset="0"/>
              </a:rPr>
              <a:t>mosaisisme</a:t>
            </a:r>
            <a:r>
              <a:rPr lang="nb-NO" sz="4000" dirty="0">
                <a:latin typeface="Times New Roman" charset="0"/>
                <a:ea typeface="MS PGothic" charset="0"/>
              </a:rPr>
              <a:t> er vanlig</a:t>
            </a:r>
          </a:p>
        </p:txBody>
      </p:sp>
      <p:sp>
        <p:nvSpPr>
          <p:cNvPr id="1024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028" y="1700808"/>
            <a:ext cx="8640960" cy="4752528"/>
          </a:xfrm>
        </p:spPr>
        <p:txBody>
          <a:bodyPr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Antall leukocytter med sporadisk tap av en </a:t>
            </a:r>
            <a:r>
              <a:rPr lang="nb-NO" dirty="0" err="1">
                <a:latin typeface="Times New Roman" charset="0"/>
                <a:ea typeface="MS PGothic" charset="0"/>
              </a:rPr>
              <a:t>X</a:t>
            </a:r>
            <a:r>
              <a:rPr lang="nb-NO" dirty="0">
                <a:latin typeface="Times New Roman" charset="0"/>
                <a:ea typeface="MS PGothic" charset="0"/>
              </a:rPr>
              <a:t> (45,X celler) øker med kvinnens alder </a:t>
            </a:r>
            <a:br>
              <a:rPr lang="nb-NO" dirty="0">
                <a:latin typeface="Times New Roman" charset="0"/>
                <a:ea typeface="MS PGothic" charset="0"/>
              </a:rPr>
            </a:br>
            <a:endParaRPr lang="nb-NO" dirty="0">
              <a:latin typeface="Times New Roman" charset="0"/>
              <a:ea typeface="MS PGothic" charset="0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Turner syndrom diagnose krever: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At klinikken passer!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Påvisning av 45,X i minst 10 % av metafasene  til det vevet som undersøkes (vanligvis T-lymfocytter fra perifert blod eller hudfibroblaster)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Hvis klinikken passer men rutinetesten er normal: </a:t>
            </a:r>
            <a:br>
              <a:rPr lang="nb-NO" dirty="0">
                <a:latin typeface="Times New Roman" charset="0"/>
                <a:ea typeface="MS PGothic" charset="0"/>
              </a:rPr>
            </a:br>
            <a:r>
              <a:rPr lang="nb-NO" dirty="0">
                <a:latin typeface="Times New Roman" charset="0"/>
                <a:ea typeface="MS PGothic" charset="0"/>
              </a:rPr>
              <a:t>ta en hudbiopsi!</a:t>
            </a:r>
            <a:br>
              <a:rPr lang="nb-NO" dirty="0">
                <a:latin typeface="Times New Roman" charset="0"/>
                <a:ea typeface="MS PGothic" charset="0"/>
              </a:rPr>
            </a:br>
            <a:r>
              <a:rPr lang="nb-NO" dirty="0">
                <a:latin typeface="Times New Roman" charset="0"/>
                <a:ea typeface="MS PGothic" charset="0"/>
              </a:rPr>
              <a:t>	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93"/>
    </mc:Choice>
    <mc:Fallback xmlns="">
      <p:transition spd="slow" advTm="4809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2093" y="257969"/>
            <a:ext cx="9802813" cy="1176338"/>
          </a:xfrm>
        </p:spPr>
        <p:txBody>
          <a:bodyPr/>
          <a:lstStyle/>
          <a:p>
            <a:r>
              <a:rPr lang="nb-NO" altLang="nb-NO" sz="3200" dirty="0"/>
              <a:t>Biologisk seleksjon bestemmer hva som sees: 13/18/21/</a:t>
            </a:r>
            <a:r>
              <a:rPr lang="nb-NO" altLang="nb-NO" sz="3200" dirty="0" err="1"/>
              <a:t>X</a:t>
            </a:r>
            <a:r>
              <a:rPr lang="nb-NO" altLang="nb-NO" sz="3200" dirty="0"/>
              <a:t>/Y er kromosomene med høyest toleranse for doseavvik</a:t>
            </a:r>
          </a:p>
        </p:txBody>
      </p:sp>
      <p:sp>
        <p:nvSpPr>
          <p:cNvPr id="166915" name="Text Box 3"/>
          <p:cNvSpPr txBox="1">
            <a:spLocks noChangeArrowheads="1"/>
          </p:cNvSpPr>
          <p:nvPr/>
        </p:nvSpPr>
        <p:spPr bwMode="auto">
          <a:xfrm>
            <a:off x="4800600" y="1498600"/>
            <a:ext cx="1039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b="1" i="1" dirty="0">
                <a:ea typeface="ＭＳ Ｐゴシック" charset="0"/>
              </a:rPr>
              <a:t>Fødsel</a:t>
            </a:r>
          </a:p>
        </p:txBody>
      </p: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4495800" y="6096000"/>
            <a:ext cx="18101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b="1" i="1" dirty="0">
                <a:ea typeface="ＭＳ Ｐゴシック" charset="0"/>
              </a:rPr>
              <a:t>Unnfangelse</a:t>
            </a:r>
          </a:p>
        </p:txBody>
      </p:sp>
      <p:sp>
        <p:nvSpPr>
          <p:cNvPr id="166917" name="Bue 5"/>
          <p:cNvSpPr>
            <a:spLocks/>
          </p:cNvSpPr>
          <p:nvPr/>
        </p:nvSpPr>
        <p:spPr bwMode="auto">
          <a:xfrm flipH="1">
            <a:off x="7543800" y="49530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18" name="Bue 6"/>
          <p:cNvSpPr>
            <a:spLocks/>
          </p:cNvSpPr>
          <p:nvPr/>
        </p:nvSpPr>
        <p:spPr bwMode="auto">
          <a:xfrm>
            <a:off x="3505200" y="34290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19" name="Bue 7"/>
          <p:cNvSpPr>
            <a:spLocks/>
          </p:cNvSpPr>
          <p:nvPr/>
        </p:nvSpPr>
        <p:spPr bwMode="auto">
          <a:xfrm flipH="1">
            <a:off x="6553200" y="34290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20" name="Bue 8"/>
          <p:cNvSpPr>
            <a:spLocks/>
          </p:cNvSpPr>
          <p:nvPr/>
        </p:nvSpPr>
        <p:spPr bwMode="auto">
          <a:xfrm>
            <a:off x="2362200" y="5105400"/>
            <a:ext cx="5334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21" name="AutoShape 9"/>
          <p:cNvSpPr>
            <a:spLocks noChangeArrowheads="1"/>
          </p:cNvSpPr>
          <p:nvPr/>
        </p:nvSpPr>
        <p:spPr bwMode="auto">
          <a:xfrm>
            <a:off x="2590800" y="1981200"/>
            <a:ext cx="5334000" cy="4114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66922" name="Text Box 10"/>
          <p:cNvSpPr txBox="1">
            <a:spLocks noChangeArrowheads="1"/>
          </p:cNvSpPr>
          <p:nvPr/>
        </p:nvSpPr>
        <p:spPr bwMode="auto">
          <a:xfrm>
            <a:off x="3791148" y="4866842"/>
            <a:ext cx="290816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nb-NO" dirty="0" err="1">
                <a:solidFill>
                  <a:schemeClr val="bg2"/>
                </a:solidFill>
                <a:ea typeface="ＭＳ Ｐゴシック" charset="0"/>
              </a:rPr>
              <a:t>Triploidi</a:t>
            </a:r>
            <a:endParaRPr lang="nb-NO" dirty="0">
              <a:solidFill>
                <a:schemeClr val="bg2"/>
              </a:solidFill>
              <a:ea typeface="ＭＳ Ｐゴシック" charset="0"/>
            </a:endParaRPr>
          </a:p>
          <a:p>
            <a:pPr algn="ctr">
              <a:defRPr/>
            </a:pPr>
            <a:r>
              <a:rPr lang="nb-NO" dirty="0" err="1">
                <a:solidFill>
                  <a:schemeClr val="bg2"/>
                </a:solidFill>
                <a:ea typeface="ＭＳ Ｐゴシック" charset="0"/>
              </a:rPr>
              <a:t>Monosomi</a:t>
            </a:r>
            <a:r>
              <a:rPr lang="nb-NO" dirty="0">
                <a:solidFill>
                  <a:schemeClr val="bg2"/>
                </a:solidFill>
                <a:ea typeface="ＭＳ Ｐゴシック" charset="0"/>
              </a:rPr>
              <a:t> </a:t>
            </a:r>
            <a:r>
              <a:rPr lang="nb-NO" dirty="0" err="1">
                <a:solidFill>
                  <a:schemeClr val="bg2"/>
                </a:solidFill>
                <a:ea typeface="ＭＳ Ｐゴシック" charset="0"/>
              </a:rPr>
              <a:t>X</a:t>
            </a:r>
            <a:endParaRPr lang="nb-NO" dirty="0">
              <a:solidFill>
                <a:schemeClr val="bg2"/>
              </a:solidFill>
              <a:ea typeface="ＭＳ Ｐゴシック" charset="0"/>
            </a:endParaRPr>
          </a:p>
          <a:p>
            <a:pPr algn="ctr">
              <a:defRPr/>
            </a:pPr>
            <a:r>
              <a:rPr lang="nb-NO" dirty="0">
                <a:solidFill>
                  <a:schemeClr val="bg2"/>
                </a:solidFill>
                <a:ea typeface="ＭＳ Ｐゴシック" charset="0"/>
              </a:rPr>
              <a:t>Sjeldne kromosomfeil</a:t>
            </a:r>
          </a:p>
        </p:txBody>
      </p:sp>
      <p:sp>
        <p:nvSpPr>
          <p:cNvPr id="166923" name="Text Box 11"/>
          <p:cNvSpPr txBox="1">
            <a:spLocks noChangeArrowheads="1"/>
          </p:cNvSpPr>
          <p:nvPr/>
        </p:nvSpPr>
        <p:spPr bwMode="auto">
          <a:xfrm>
            <a:off x="7146925" y="3317875"/>
            <a:ext cx="29193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ea typeface="ＭＳ Ｐゴシック" charset="0"/>
              </a:rPr>
              <a:t>45,X (99 % </a:t>
            </a:r>
            <a:r>
              <a:rPr lang="en-US" dirty="0" err="1">
                <a:ea typeface="ＭＳ Ｐゴシック" charset="0"/>
              </a:rPr>
              <a:t>aborteres</a:t>
            </a:r>
            <a:r>
              <a:rPr lang="en-US" dirty="0">
                <a:ea typeface="ＭＳ Ｐゴシック" charset="0"/>
              </a:rPr>
              <a:t>)</a:t>
            </a:r>
          </a:p>
        </p:txBody>
      </p:sp>
      <p:sp>
        <p:nvSpPr>
          <p:cNvPr id="166924" name="Text Box 12"/>
          <p:cNvSpPr txBox="1">
            <a:spLocks noChangeArrowheads="1"/>
          </p:cNvSpPr>
          <p:nvPr/>
        </p:nvSpPr>
        <p:spPr bwMode="auto">
          <a:xfrm>
            <a:off x="1828800" y="3200400"/>
            <a:ext cx="15315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a typeface="ＭＳ Ｐゴシック" charset="0"/>
              </a:rPr>
              <a:t>Trisomi</a:t>
            </a:r>
            <a:r>
              <a:rPr lang="en-US" dirty="0">
                <a:ea typeface="ＭＳ Ｐゴシック" charset="0"/>
              </a:rPr>
              <a:t> 16</a:t>
            </a:r>
          </a:p>
        </p:txBody>
      </p:sp>
      <p:sp>
        <p:nvSpPr>
          <p:cNvPr id="166925" name="Text Box 13"/>
          <p:cNvSpPr txBox="1">
            <a:spLocks noChangeArrowheads="1"/>
          </p:cNvSpPr>
          <p:nvPr/>
        </p:nvSpPr>
        <p:spPr bwMode="auto">
          <a:xfrm>
            <a:off x="183885" y="4689901"/>
            <a:ext cx="229261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a typeface="ＭＳ Ｐゴシック" charset="0"/>
              </a:rPr>
              <a:t>Sjeldne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dirty="0" err="1">
                <a:ea typeface="ＭＳ Ｐゴシック" charset="0"/>
              </a:rPr>
              <a:t>trisomier</a:t>
            </a:r>
            <a:br>
              <a:rPr lang="en-US" dirty="0">
                <a:ea typeface="ＭＳ Ｐゴシック" charset="0"/>
              </a:rPr>
            </a:br>
            <a:r>
              <a:rPr lang="en-US" dirty="0">
                <a:ea typeface="ＭＳ Ｐゴシック" charset="0"/>
              </a:rPr>
              <a:t>av alle typer</a:t>
            </a:r>
          </a:p>
        </p:txBody>
      </p:sp>
      <p:sp>
        <p:nvSpPr>
          <p:cNvPr id="166926" name="Text Box 14"/>
          <p:cNvSpPr txBox="1">
            <a:spLocks noChangeArrowheads="1"/>
          </p:cNvSpPr>
          <p:nvPr/>
        </p:nvSpPr>
        <p:spPr bwMode="auto">
          <a:xfrm>
            <a:off x="7958137" y="4520039"/>
            <a:ext cx="23294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ea typeface="ＭＳ Ｐゴシック" charset="0"/>
              </a:rPr>
              <a:t>Triploidier</a:t>
            </a:r>
            <a:br>
              <a:rPr lang="en-US" dirty="0">
                <a:ea typeface="ＭＳ Ｐゴシック" charset="0"/>
              </a:rPr>
            </a:br>
            <a:r>
              <a:rPr lang="en-US" dirty="0">
                <a:ea typeface="ＭＳ Ｐゴシック" charset="0"/>
              </a:rPr>
              <a:t>(69 </a:t>
            </a:r>
            <a:r>
              <a:rPr lang="en-US" dirty="0" err="1">
                <a:ea typeface="ＭＳ Ｐゴシック" charset="0"/>
              </a:rPr>
              <a:t>kromosomer</a:t>
            </a:r>
            <a:r>
              <a:rPr lang="en-US" dirty="0">
                <a:ea typeface="ＭＳ Ｐゴシック" charset="0"/>
              </a:rPr>
              <a:t>)</a:t>
            </a:r>
          </a:p>
        </p:txBody>
      </p:sp>
      <p:sp>
        <p:nvSpPr>
          <p:cNvPr id="166927" name="Line 15"/>
          <p:cNvSpPr>
            <a:spLocks noChangeShapeType="1"/>
          </p:cNvSpPr>
          <p:nvPr/>
        </p:nvSpPr>
        <p:spPr bwMode="auto">
          <a:xfrm>
            <a:off x="5257800" y="2209800"/>
            <a:ext cx="0" cy="19812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nb-NO">
              <a:ea typeface="ＭＳ Ｐゴシック" charset="0"/>
            </a:endParaRPr>
          </a:p>
        </p:txBody>
      </p:sp>
      <p:sp>
        <p:nvSpPr>
          <p:cNvPr id="166928" name="Text Box 16"/>
          <p:cNvSpPr txBox="1">
            <a:spLocks noChangeArrowheads="1"/>
          </p:cNvSpPr>
          <p:nvPr/>
        </p:nvSpPr>
        <p:spPr bwMode="auto">
          <a:xfrm rot="5400000">
            <a:off x="4749301" y="3425308"/>
            <a:ext cx="13837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b="1" i="1" dirty="0" err="1">
                <a:solidFill>
                  <a:schemeClr val="bg2"/>
                </a:solidFill>
                <a:ea typeface="ＭＳ Ｐゴシック" charset="0"/>
              </a:rPr>
              <a:t>korreksjon</a:t>
            </a:r>
            <a:r>
              <a:rPr lang="en-US" sz="1800" b="1" i="1" dirty="0">
                <a:solidFill>
                  <a:schemeClr val="bg2"/>
                </a:solidFill>
                <a:ea typeface="ＭＳ Ｐゴシック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90209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056"/>
    </mc:Choice>
    <mc:Fallback xmlns="">
      <p:transition spd="slow" advTm="12405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b-NO"/>
              <a:t>Gentetthet</a:t>
            </a: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>
            <a:lum bright="-34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124744"/>
            <a:ext cx="4777558" cy="535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5575548" y="1988840"/>
            <a:ext cx="4001416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GB" altLang="nb-NO" sz="2800" dirty="0" err="1"/>
              <a:t>Kromosom</a:t>
            </a:r>
            <a:r>
              <a:rPr lang="en-GB" altLang="nb-NO" sz="2800" dirty="0"/>
              <a:t> 13, 18 og 21</a:t>
            </a:r>
            <a:br>
              <a:rPr lang="en-GB" altLang="nb-NO" sz="2800" dirty="0"/>
            </a:br>
            <a:r>
              <a:rPr lang="en-GB" altLang="nb-NO" sz="2800" dirty="0"/>
              <a:t>er de </a:t>
            </a:r>
            <a:r>
              <a:rPr lang="en-GB" altLang="nb-NO" sz="2800" dirty="0" err="1"/>
              <a:t>mest</a:t>
            </a:r>
            <a:r>
              <a:rPr lang="en-GB" altLang="nb-NO" sz="2800" dirty="0"/>
              <a:t> </a:t>
            </a:r>
            <a:r>
              <a:rPr lang="en-GB" altLang="nb-NO" sz="2800" dirty="0" err="1"/>
              <a:t>genfattige</a:t>
            </a:r>
            <a:r>
              <a:rPr lang="en-GB" altLang="nb-NO" sz="2800" dirty="0"/>
              <a:t> </a:t>
            </a:r>
            <a:br>
              <a:rPr lang="en-GB" altLang="nb-NO" sz="2800" dirty="0"/>
            </a:br>
            <a:r>
              <a:rPr lang="en-GB" altLang="nb-NO" sz="2800" dirty="0" err="1"/>
              <a:t>kromosomene</a:t>
            </a:r>
            <a:r>
              <a:rPr lang="en-GB" altLang="nb-NO" sz="2800" dirty="0"/>
              <a:t> vi </a:t>
            </a:r>
            <a:r>
              <a:rPr lang="en-GB" altLang="nb-NO" sz="2800" dirty="0" err="1"/>
              <a:t>har</a:t>
            </a:r>
            <a:r>
              <a:rPr lang="en-GB" altLang="nb-NO" sz="2800" dirty="0"/>
              <a:t>.</a:t>
            </a:r>
          </a:p>
          <a:p>
            <a:endParaRPr lang="en-GB" altLang="nb-NO" sz="2800" dirty="0"/>
          </a:p>
          <a:p>
            <a:r>
              <a:rPr lang="en-GB" altLang="nb-NO" sz="2800" dirty="0" err="1"/>
              <a:t>Kromosom</a:t>
            </a:r>
            <a:r>
              <a:rPr lang="en-GB" altLang="nb-NO" sz="2800" dirty="0"/>
              <a:t> 19 er det </a:t>
            </a:r>
            <a:r>
              <a:rPr lang="en-GB" altLang="nb-NO" sz="2800" dirty="0" err="1"/>
              <a:t>mest</a:t>
            </a:r>
            <a:r>
              <a:rPr lang="en-GB" altLang="nb-NO" sz="2800" dirty="0"/>
              <a:t> </a:t>
            </a:r>
            <a:br>
              <a:rPr lang="en-GB" altLang="nb-NO" sz="2800" dirty="0"/>
            </a:br>
            <a:r>
              <a:rPr lang="en-GB" altLang="nb-NO" sz="2800" dirty="0" err="1"/>
              <a:t>genrike</a:t>
            </a:r>
            <a:r>
              <a:rPr lang="en-GB" altLang="nb-NO" sz="2800" dirty="0"/>
              <a:t> og </a:t>
            </a:r>
            <a:r>
              <a:rPr lang="en-GB" altLang="nb-NO" sz="2800" dirty="0" err="1"/>
              <a:t>derfor</a:t>
            </a:r>
            <a:r>
              <a:rPr lang="en-GB" altLang="nb-NO" sz="2800" dirty="0"/>
              <a:t> det med </a:t>
            </a:r>
            <a:br>
              <a:rPr lang="en-GB" altLang="nb-NO" sz="2800" dirty="0"/>
            </a:br>
            <a:r>
              <a:rPr lang="en-GB" altLang="nb-NO" sz="2800" dirty="0" err="1"/>
              <a:t>lavest</a:t>
            </a:r>
            <a:r>
              <a:rPr lang="en-GB" altLang="nb-NO" sz="2800" dirty="0"/>
              <a:t> </a:t>
            </a:r>
            <a:r>
              <a:rPr lang="en-GB" altLang="nb-NO" sz="2800" dirty="0" err="1"/>
              <a:t>toleranse</a:t>
            </a:r>
            <a:r>
              <a:rPr lang="en-GB" altLang="nb-NO" sz="2800" dirty="0"/>
              <a:t> for alle </a:t>
            </a:r>
            <a:br>
              <a:rPr lang="en-GB" altLang="nb-NO" sz="2800" dirty="0"/>
            </a:br>
            <a:r>
              <a:rPr lang="en-GB" altLang="nb-NO" sz="2800" dirty="0"/>
              <a:t>slags </a:t>
            </a:r>
            <a:r>
              <a:rPr lang="en-GB" altLang="nb-NO" sz="2800" dirty="0" err="1"/>
              <a:t>avvik</a:t>
            </a:r>
            <a:r>
              <a:rPr lang="en-GB" altLang="nb-NO" sz="2800" dirty="0"/>
              <a:t>.</a:t>
            </a:r>
          </a:p>
          <a:p>
            <a:br>
              <a:rPr lang="en-GB" altLang="nb-NO" sz="2800" dirty="0"/>
            </a:br>
            <a:endParaRPr lang="en-GB" altLang="nb-NO" sz="2800" dirty="0"/>
          </a:p>
          <a:p>
            <a:endParaRPr lang="en-GB" altLang="nb-NO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1125538" y="452463"/>
            <a:ext cx="7775575" cy="1176337"/>
          </a:xfrm>
        </p:spPr>
        <p:txBody>
          <a:bodyPr/>
          <a:lstStyle/>
          <a:p>
            <a:pPr>
              <a:defRPr/>
            </a:pPr>
            <a:r>
              <a:rPr lang="nn-NO" dirty="0">
                <a:latin typeface="Times New Roman" charset="0"/>
                <a:ea typeface="MS PGothic" charset="0"/>
              </a:rPr>
              <a:t>Down syndrom </a:t>
            </a:r>
            <a:r>
              <a:rPr lang="mr-IN" dirty="0">
                <a:latin typeface="Times New Roman" charset="0"/>
                <a:ea typeface="MS PGothic" charset="0"/>
              </a:rPr>
              <a:t>–</a:t>
            </a:r>
            <a:r>
              <a:rPr lang="nn-NO" dirty="0">
                <a:latin typeface="Times New Roman" charset="0"/>
                <a:ea typeface="MS PGothic" charset="0"/>
              </a:rPr>
              <a:t> </a:t>
            </a:r>
            <a:r>
              <a:rPr lang="nn-NO" dirty="0" err="1">
                <a:latin typeface="Times New Roman" charset="0"/>
                <a:ea typeface="MS PGothic" charset="0"/>
              </a:rPr>
              <a:t>trisomi</a:t>
            </a:r>
            <a:r>
              <a:rPr lang="nn-NO" dirty="0">
                <a:latin typeface="Times New Roman" charset="0"/>
                <a:ea typeface="MS PGothic" charset="0"/>
              </a:rPr>
              <a:t> 21</a:t>
            </a:r>
          </a:p>
        </p:txBody>
      </p:sp>
      <p:sp>
        <p:nvSpPr>
          <p:cNvPr id="49154" name="Plassholder for innhold 4"/>
          <p:cNvSpPr>
            <a:spLocks noGrp="1"/>
          </p:cNvSpPr>
          <p:nvPr>
            <p:ph idx="1"/>
          </p:nvPr>
        </p:nvSpPr>
        <p:spPr>
          <a:xfrm>
            <a:off x="1039044" y="1772816"/>
            <a:ext cx="9058522" cy="41814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n-NO" dirty="0">
                <a:latin typeface="Times New Roman" charset="0"/>
                <a:ea typeface="MS PGothic" charset="0"/>
              </a:rPr>
              <a:t>95% vanlig </a:t>
            </a:r>
            <a:r>
              <a:rPr lang="nn-NO" dirty="0" err="1">
                <a:latin typeface="Times New Roman" charset="0"/>
                <a:ea typeface="MS PGothic" charset="0"/>
              </a:rPr>
              <a:t>trisomi</a:t>
            </a:r>
            <a:r>
              <a:rPr lang="nn-NO" dirty="0">
                <a:latin typeface="Times New Roman" charset="0"/>
                <a:ea typeface="MS PGothic" charset="0"/>
              </a:rPr>
              <a:t> 21: en sporadisk kromosomfeil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>
                <a:latin typeface="Times New Roman" charset="0"/>
                <a:ea typeface="MS PGothic" charset="0"/>
              </a:rPr>
              <a:t>87 % +21 </a:t>
            </a:r>
            <a:r>
              <a:rPr lang="nn-NO" dirty="0" err="1">
                <a:latin typeface="Times New Roman" charset="0"/>
                <a:ea typeface="MS PGothic" charset="0"/>
              </a:rPr>
              <a:t>fra</a:t>
            </a:r>
            <a:r>
              <a:rPr lang="nn-NO" dirty="0">
                <a:latin typeface="Times New Roman" charset="0"/>
                <a:ea typeface="MS PGothic" charset="0"/>
              </a:rPr>
              <a:t> mor (eggcelle)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>
                <a:latin typeface="Times New Roman" charset="0"/>
                <a:ea typeface="MS PGothic" charset="0"/>
              </a:rPr>
              <a:t>4 % +21 </a:t>
            </a:r>
            <a:r>
              <a:rPr lang="nn-NO" dirty="0" err="1">
                <a:latin typeface="Times New Roman" charset="0"/>
                <a:ea typeface="MS PGothic" charset="0"/>
              </a:rPr>
              <a:t>fra</a:t>
            </a:r>
            <a:r>
              <a:rPr lang="nn-NO" dirty="0">
                <a:latin typeface="Times New Roman" charset="0"/>
                <a:ea typeface="MS PGothic" charset="0"/>
              </a:rPr>
              <a:t> far (sædcelle)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>
                <a:latin typeface="Times New Roman" charset="0"/>
                <a:ea typeface="MS PGothic" charset="0"/>
              </a:rPr>
              <a:t> 6 % +21 pga. </a:t>
            </a:r>
            <a:r>
              <a:rPr lang="nn-NO" dirty="0" err="1">
                <a:latin typeface="Times New Roman" charset="0"/>
                <a:ea typeface="MS PGothic" charset="0"/>
              </a:rPr>
              <a:t>mitotiske</a:t>
            </a:r>
            <a:r>
              <a:rPr lang="nn-NO" dirty="0">
                <a:latin typeface="Times New Roman" charset="0"/>
                <a:ea typeface="MS PGothic" charset="0"/>
              </a:rPr>
              <a:t> feil, </a:t>
            </a:r>
            <a:r>
              <a:rPr lang="nn-NO" dirty="0" err="1">
                <a:latin typeface="Times New Roman" charset="0"/>
                <a:ea typeface="MS PGothic" charset="0"/>
              </a:rPr>
              <a:t>noen</a:t>
            </a:r>
            <a:r>
              <a:rPr lang="nn-NO" dirty="0">
                <a:latin typeface="Times New Roman" charset="0"/>
                <a:ea typeface="MS PGothic" charset="0"/>
              </a:rPr>
              <a:t> gir +21 </a:t>
            </a:r>
            <a:r>
              <a:rPr lang="nn-NO" dirty="0" err="1">
                <a:latin typeface="Times New Roman" charset="0"/>
                <a:ea typeface="MS PGothic" charset="0"/>
              </a:rPr>
              <a:t>mosaisisme</a:t>
            </a:r>
            <a:br>
              <a:rPr lang="nn-NO" dirty="0">
                <a:latin typeface="Times New Roman" charset="0"/>
                <a:ea typeface="MS PGothic" charset="0"/>
              </a:rPr>
            </a:br>
            <a:endParaRPr lang="nn-NO" dirty="0">
              <a:latin typeface="Times New Roman" charset="0"/>
              <a:ea typeface="MS PGothic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n-NO" dirty="0">
                <a:latin typeface="Times New Roman" charset="0"/>
                <a:ea typeface="MS PGothic" charset="0"/>
              </a:rPr>
              <a:t>5 % har en ekstra 21q kopi men ingen </a:t>
            </a:r>
            <a:r>
              <a:rPr lang="nn-NO" dirty="0" err="1">
                <a:latin typeface="Times New Roman" charset="0"/>
                <a:ea typeface="MS PGothic" charset="0"/>
              </a:rPr>
              <a:t>trisomi</a:t>
            </a:r>
            <a:r>
              <a:rPr lang="nn-NO" dirty="0">
                <a:latin typeface="Times New Roman" charset="0"/>
                <a:ea typeface="MS PGothic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>
                <a:solidFill>
                  <a:srgbClr val="FFFF00"/>
                </a:solidFill>
                <a:latin typeface="Times New Roman" charset="0"/>
                <a:ea typeface="MS PGothic" charset="0"/>
              </a:rPr>
              <a:t>4 % </a:t>
            </a:r>
            <a:r>
              <a:rPr lang="nn-NO" dirty="0" err="1">
                <a:solidFill>
                  <a:srgbClr val="FFFF00"/>
                </a:solidFill>
                <a:latin typeface="Times New Roman" charset="0"/>
                <a:ea typeface="MS PGothic" charset="0"/>
              </a:rPr>
              <a:t>robertonske</a:t>
            </a:r>
            <a:r>
              <a:rPr lang="nn-NO" dirty="0">
                <a:solidFill>
                  <a:srgbClr val="FFFF00"/>
                </a:solidFill>
                <a:latin typeface="Times New Roman" charset="0"/>
                <a:ea typeface="MS PGothic" charset="0"/>
              </a:rPr>
              <a:t> </a:t>
            </a:r>
            <a:r>
              <a:rPr lang="nn-NO" dirty="0" err="1">
                <a:solidFill>
                  <a:srgbClr val="FFFF00"/>
                </a:solidFill>
                <a:latin typeface="Times New Roman" charset="0"/>
                <a:ea typeface="MS PGothic" charset="0"/>
              </a:rPr>
              <a:t>translokasjoner</a:t>
            </a:r>
            <a:r>
              <a:rPr lang="nn-NO" dirty="0">
                <a:latin typeface="Times New Roman" charset="0"/>
                <a:ea typeface="MS PGothic" charset="0"/>
              </a:rPr>
              <a:t>: der(14;21)(q10;q10)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n-NO" dirty="0">
                <a:latin typeface="Times New Roman" charset="0"/>
                <a:ea typeface="MS PGothic" charset="0"/>
              </a:rPr>
              <a:t>1 % isokromosom 21: i(21)(q10)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788"/>
    </mc:Choice>
    <mc:Fallback xmlns="">
      <p:transition spd="slow" advTm="9878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0062" y="249684"/>
            <a:ext cx="9721850" cy="1176338"/>
          </a:xfrm>
        </p:spPr>
        <p:txBody>
          <a:bodyPr/>
          <a:lstStyle/>
          <a:p>
            <a:pPr>
              <a:defRPr/>
            </a:pPr>
            <a:r>
              <a:rPr lang="nn-NO" dirty="0" err="1">
                <a:latin typeface="Times New Roman" charset="0"/>
                <a:ea typeface="MS PGothic" charset="0"/>
              </a:rPr>
              <a:t>Gjentagelsesrisiko</a:t>
            </a:r>
            <a:r>
              <a:rPr lang="nn-NO" dirty="0">
                <a:latin typeface="Times New Roman" charset="0"/>
                <a:ea typeface="MS PGothic" charset="0"/>
              </a:rPr>
              <a:t> ved Down syndrom</a:t>
            </a:r>
          </a:p>
        </p:txBody>
      </p:sp>
      <p:sp>
        <p:nvSpPr>
          <p:cNvPr id="50178" name="Plassholder for innhold 2"/>
          <p:cNvSpPr>
            <a:spLocks noGrp="1"/>
          </p:cNvSpPr>
          <p:nvPr>
            <p:ph idx="1"/>
          </p:nvPr>
        </p:nvSpPr>
        <p:spPr>
          <a:xfrm>
            <a:off x="390525" y="1268760"/>
            <a:ext cx="9793535" cy="47513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n-NO" sz="2800" dirty="0" err="1">
                <a:latin typeface="Times New Roman" charset="0"/>
                <a:ea typeface="MS PGothic" charset="0"/>
              </a:rPr>
              <a:t>Eksponensiell</a:t>
            </a:r>
            <a:r>
              <a:rPr lang="nn-NO" sz="2800" dirty="0">
                <a:latin typeface="Times New Roman" charset="0"/>
                <a:ea typeface="MS PGothic" charset="0"/>
              </a:rPr>
              <a:t> </a:t>
            </a:r>
            <a:r>
              <a:rPr lang="nn-NO" sz="2800" dirty="0" err="1">
                <a:latin typeface="Times New Roman" charset="0"/>
                <a:ea typeface="MS PGothic" charset="0"/>
              </a:rPr>
              <a:t>risikoøkning</a:t>
            </a:r>
            <a:r>
              <a:rPr lang="nn-NO" sz="2800" dirty="0">
                <a:latin typeface="Times New Roman" charset="0"/>
                <a:ea typeface="MS PGothic" charset="0"/>
              </a:rPr>
              <a:t> relatert til mors alder: </a:t>
            </a:r>
            <a:br>
              <a:rPr lang="nn-NO" sz="2800" dirty="0">
                <a:latin typeface="Times New Roman" charset="0"/>
                <a:ea typeface="MS PGothic" charset="0"/>
              </a:rPr>
            </a:br>
            <a:r>
              <a:rPr lang="nn-NO" sz="2800" dirty="0">
                <a:latin typeface="Times New Roman" charset="0"/>
                <a:ea typeface="MS PGothic" charset="0"/>
              </a:rPr>
              <a:t>29 år: 1 ‰ / 38 år: 0,5 % / 40,5 år: 1 % / 46 år: 5 %</a:t>
            </a:r>
            <a:br>
              <a:rPr lang="nn-NO" sz="2800" dirty="0">
                <a:latin typeface="Times New Roman" charset="0"/>
                <a:ea typeface="MS PGothic" charset="0"/>
              </a:rPr>
            </a:br>
            <a:endParaRPr lang="nn-NO" sz="2800" dirty="0">
              <a:latin typeface="Times New Roman" charset="0"/>
              <a:ea typeface="MS PGothic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n-NO" sz="2800" dirty="0" err="1">
                <a:latin typeface="Times New Roman" charset="0"/>
                <a:ea typeface="MS PGothic" charset="0"/>
              </a:rPr>
              <a:t>Tidligere</a:t>
            </a:r>
            <a:r>
              <a:rPr lang="nn-NO" sz="2800" dirty="0">
                <a:latin typeface="Times New Roman" charset="0"/>
                <a:ea typeface="MS PGothic" charset="0"/>
              </a:rPr>
              <a:t> barn med </a:t>
            </a:r>
            <a:r>
              <a:rPr lang="nn-NO" sz="2800" dirty="0" err="1">
                <a:latin typeface="Times New Roman" charset="0"/>
                <a:ea typeface="MS PGothic" charset="0"/>
              </a:rPr>
              <a:t>trisomi</a:t>
            </a:r>
            <a:r>
              <a:rPr lang="nn-NO" sz="2800" dirty="0">
                <a:latin typeface="Times New Roman" charset="0"/>
                <a:ea typeface="MS PGothic" charset="0"/>
              </a:rPr>
              <a:t> 21: Empirisk risiko 1 % fordi enkelte kvinner har +21 </a:t>
            </a:r>
            <a:r>
              <a:rPr lang="nn-NO" sz="2800" dirty="0" err="1">
                <a:latin typeface="Times New Roman" charset="0"/>
                <a:ea typeface="MS PGothic" charset="0"/>
              </a:rPr>
              <a:t>mosaisisme</a:t>
            </a:r>
            <a:r>
              <a:rPr lang="nn-NO" sz="2800" dirty="0">
                <a:latin typeface="Times New Roman" charset="0"/>
                <a:ea typeface="MS PGothic" charset="0"/>
              </a:rPr>
              <a:t> i </a:t>
            </a:r>
            <a:r>
              <a:rPr lang="nn-NO" sz="2800" dirty="0" err="1">
                <a:latin typeface="Times New Roman" charset="0"/>
                <a:ea typeface="MS PGothic" charset="0"/>
              </a:rPr>
              <a:t>eggstokkene</a:t>
            </a:r>
            <a:r>
              <a:rPr lang="nn-NO" sz="2800" dirty="0">
                <a:latin typeface="Times New Roman" charset="0"/>
                <a:ea typeface="MS PGothic" charset="0"/>
              </a:rPr>
              <a:t> (</a:t>
            </a:r>
            <a:r>
              <a:rPr lang="nn-NO" sz="2800" dirty="0" err="1">
                <a:latin typeface="Times New Roman" charset="0"/>
                <a:ea typeface="MS PGothic" charset="0"/>
              </a:rPr>
              <a:t>uforutsigbart</a:t>
            </a:r>
            <a:r>
              <a:rPr lang="nn-NO" sz="2800" dirty="0">
                <a:latin typeface="Times New Roman" charset="0"/>
                <a:ea typeface="MS PGothic" charset="0"/>
              </a:rPr>
              <a:t>)</a:t>
            </a:r>
            <a:br>
              <a:rPr lang="nn-NO" sz="2800" dirty="0">
                <a:latin typeface="Times New Roman" charset="0"/>
                <a:ea typeface="MS PGothic" charset="0"/>
              </a:rPr>
            </a:br>
            <a:endParaRPr lang="nn-NO" sz="2800" dirty="0">
              <a:latin typeface="Times New Roman" charset="0"/>
              <a:ea typeface="MS PGothic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n-NO" sz="2800" dirty="0">
                <a:solidFill>
                  <a:schemeClr val="tx2"/>
                </a:solidFill>
                <a:latin typeface="Times New Roman" charset="0"/>
                <a:ea typeface="MS PGothic" charset="0"/>
              </a:rPr>
              <a:t>Slektning med </a:t>
            </a:r>
            <a:r>
              <a:rPr lang="nn-NO" sz="2800" dirty="0" err="1">
                <a:solidFill>
                  <a:schemeClr val="tx2"/>
                </a:solidFill>
                <a:latin typeface="Times New Roman" charset="0"/>
                <a:ea typeface="MS PGothic" charset="0"/>
              </a:rPr>
              <a:t>trisomi</a:t>
            </a:r>
            <a:r>
              <a:rPr lang="nn-NO" sz="2800" dirty="0">
                <a:solidFill>
                  <a:schemeClr val="tx2"/>
                </a:solidFill>
                <a:latin typeface="Times New Roman" charset="0"/>
                <a:ea typeface="MS PGothic" charset="0"/>
              </a:rPr>
              <a:t> 21 barn: Ingen </a:t>
            </a:r>
            <a:r>
              <a:rPr lang="nn-NO" sz="2800" dirty="0" err="1">
                <a:solidFill>
                  <a:schemeClr val="tx2"/>
                </a:solidFill>
                <a:latin typeface="Times New Roman" charset="0"/>
                <a:ea typeface="MS PGothic" charset="0"/>
              </a:rPr>
              <a:t>risikoøkning</a:t>
            </a:r>
            <a:r>
              <a:rPr lang="nn-NO" sz="2800" dirty="0">
                <a:solidFill>
                  <a:schemeClr val="tx2"/>
                </a:solidFill>
                <a:latin typeface="Times New Roman" charset="0"/>
                <a:ea typeface="MS PGothic" charset="0"/>
              </a:rPr>
              <a:t>!</a:t>
            </a:r>
            <a:br>
              <a:rPr lang="nn-NO" sz="2800" dirty="0">
                <a:solidFill>
                  <a:schemeClr val="tx2"/>
                </a:solidFill>
                <a:latin typeface="Times New Roman" charset="0"/>
                <a:ea typeface="MS PGothic" charset="0"/>
              </a:rPr>
            </a:br>
            <a:endParaRPr lang="nn-NO" sz="2800" dirty="0">
              <a:solidFill>
                <a:schemeClr val="tx2"/>
              </a:solidFill>
              <a:latin typeface="Times New Roman" charset="0"/>
              <a:ea typeface="MS PGothic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n-NO" sz="2800" dirty="0">
                <a:latin typeface="Times New Roman" charset="0"/>
                <a:ea typeface="MS PGothic" charset="0"/>
              </a:rPr>
              <a:t>”</a:t>
            </a:r>
            <a:r>
              <a:rPr lang="nn-NO" altLang="ja-JP" sz="2800" dirty="0" err="1">
                <a:latin typeface="Times New Roman" charset="0"/>
                <a:ea typeface="MS PGothic" charset="0"/>
              </a:rPr>
              <a:t>Robertonsk</a:t>
            </a:r>
            <a:r>
              <a:rPr lang="nn-NO" altLang="ja-JP" sz="2800" dirty="0">
                <a:latin typeface="Times New Roman" charset="0"/>
                <a:ea typeface="MS PGothic" charset="0"/>
              </a:rPr>
              <a:t> Down</a:t>
            </a:r>
            <a:r>
              <a:rPr lang="nn-NO" sz="2800" dirty="0">
                <a:latin typeface="Times New Roman" charset="0"/>
                <a:ea typeface="MS PGothic" charset="0"/>
              </a:rPr>
              <a:t>”</a:t>
            </a:r>
            <a:r>
              <a:rPr lang="nn-NO" altLang="ja-JP" sz="2800" dirty="0">
                <a:latin typeface="Times New Roman" charset="0"/>
                <a:ea typeface="MS PGothic" charset="0"/>
              </a:rPr>
              <a:t>: </a:t>
            </a:r>
            <a:r>
              <a:rPr lang="nb-NO" altLang="ja-JP" sz="2800" dirty="0">
                <a:latin typeface="Times New Roman" charset="0"/>
                <a:ea typeface="MS PGothic" charset="0"/>
              </a:rPr>
              <a:t>¾</a:t>
            </a:r>
            <a:r>
              <a:rPr lang="nn-NO" altLang="ja-JP" sz="2800" dirty="0">
                <a:latin typeface="Times New Roman" charset="0"/>
                <a:ea typeface="MS PGothic" charset="0"/>
              </a:rPr>
              <a:t> </a:t>
            </a:r>
            <a:r>
              <a:rPr lang="nn-NO" altLang="ja-JP" sz="2800" i="1" dirty="0" err="1">
                <a:latin typeface="Times New Roman" charset="0"/>
                <a:ea typeface="MS PGothic" charset="0"/>
              </a:rPr>
              <a:t>nyoppstått</a:t>
            </a:r>
            <a:r>
              <a:rPr lang="nn-NO" altLang="ja-JP" sz="2800" dirty="0">
                <a:latin typeface="Times New Roman" charset="0"/>
                <a:ea typeface="MS PGothic" charset="0"/>
              </a:rPr>
              <a:t>, </a:t>
            </a:r>
            <a:r>
              <a:rPr lang="nb-NO" altLang="ja-JP" sz="2800" dirty="0">
                <a:latin typeface="Times New Roman" charset="0"/>
                <a:ea typeface="MS PGothic" charset="0"/>
              </a:rPr>
              <a:t>¼</a:t>
            </a:r>
            <a:r>
              <a:rPr lang="nn-NO" altLang="ja-JP" sz="2800" dirty="0">
                <a:latin typeface="Times New Roman" charset="0"/>
                <a:ea typeface="MS PGothic" charset="0"/>
              </a:rPr>
              <a:t> </a:t>
            </a:r>
            <a:r>
              <a:rPr lang="nn-NO" altLang="ja-JP" sz="2800" dirty="0" err="1">
                <a:latin typeface="Times New Roman" charset="0"/>
                <a:ea typeface="MS PGothic" charset="0"/>
              </a:rPr>
              <a:t>nedarvet</a:t>
            </a:r>
            <a:r>
              <a:rPr lang="nn-NO" altLang="ja-JP" sz="2800" dirty="0">
                <a:latin typeface="Times New Roman" charset="0"/>
                <a:ea typeface="MS PGothic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>
                <a:latin typeface="Times New Roman" charset="0"/>
                <a:ea typeface="MS PGothic" charset="0"/>
              </a:rPr>
              <a:t>M</a:t>
            </a:r>
            <a:r>
              <a:rPr lang="nn-NO" sz="2400" dirty="0">
                <a:latin typeface="Times New Roman" charset="0"/>
                <a:ea typeface="MS PGothic" charset="0"/>
              </a:rPr>
              <a:t>or translokasjonsbærer: Risiko 10 %  (15 % i uke 15)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>
                <a:latin typeface="Times New Roman" charset="0"/>
                <a:ea typeface="MS PGothic" charset="0"/>
              </a:rPr>
              <a:t>Far translokasjonsbærer</a:t>
            </a:r>
            <a:r>
              <a:rPr lang="nn-NO" sz="2400" dirty="0">
                <a:latin typeface="Times New Roman" charset="0"/>
                <a:ea typeface="MS PGothic" charset="0"/>
              </a:rPr>
              <a:t>: Risiko ~1 %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919"/>
    </mc:Choice>
    <mc:Fallback xmlns="">
      <p:transition spd="slow" advTm="1729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4800"/>
            <a:ext cx="81915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62200" y="3505200"/>
            <a:ext cx="533400" cy="914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534988" y="6062960"/>
            <a:ext cx="5774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dirty="0">
                <a:solidFill>
                  <a:schemeClr val="bg2"/>
                </a:solidFill>
              </a:rPr>
              <a:t>Barn med Down syndrom og 46 kromosomer</a:t>
            </a:r>
          </a:p>
        </p:txBody>
      </p:sp>
      <p:sp>
        <p:nvSpPr>
          <p:cNvPr id="97285" name="Oval 5"/>
          <p:cNvSpPr>
            <a:spLocks noChangeArrowheads="1"/>
          </p:cNvSpPr>
          <p:nvPr/>
        </p:nvSpPr>
        <p:spPr bwMode="auto">
          <a:xfrm>
            <a:off x="2667000" y="3429000"/>
            <a:ext cx="990600" cy="990600"/>
          </a:xfrm>
          <a:prstGeom prst="ellips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nb-NO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51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98"/>
    </mc:Choice>
    <mc:Fallback xmlns="">
      <p:transition spd="slow" advTm="46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ChangeArrowheads="1"/>
          </p:cNvSpPr>
          <p:nvPr/>
        </p:nvSpPr>
        <p:spPr bwMode="auto">
          <a:xfrm>
            <a:off x="2362200" y="3505200"/>
            <a:ext cx="533400" cy="914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pic>
        <p:nvPicPr>
          <p:cNvPr id="4813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9600"/>
            <a:ext cx="6886575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1" name="Oval 5"/>
          <p:cNvSpPr>
            <a:spLocks noChangeArrowheads="1"/>
          </p:cNvSpPr>
          <p:nvPr/>
        </p:nvSpPr>
        <p:spPr bwMode="auto">
          <a:xfrm>
            <a:off x="3733800" y="4343400"/>
            <a:ext cx="990600" cy="990600"/>
          </a:xfrm>
          <a:prstGeom prst="ellips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nb-NO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E03A95D5-CFE2-958B-AAAB-D50119F37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6062960"/>
            <a:ext cx="5774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dirty="0">
                <a:solidFill>
                  <a:schemeClr val="bg2"/>
                </a:solidFill>
              </a:rPr>
              <a:t>Barn med Down syndrom og 46 kromosomer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60"/>
    </mc:Choice>
    <mc:Fallback xmlns="">
      <p:transition spd="slow" advTm="16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5575" cy="1176338"/>
          </a:xfrm>
        </p:spPr>
        <p:txBody>
          <a:bodyPr/>
          <a:lstStyle/>
          <a:p>
            <a:pPr>
              <a:defRPr/>
            </a:pPr>
            <a:r>
              <a:rPr lang="nn-NO" dirty="0">
                <a:latin typeface="Times New Roman" charset="0"/>
                <a:ea typeface="MS PGothic" charset="0"/>
              </a:rPr>
              <a:t>Kjønnskromosomavvik</a:t>
            </a:r>
          </a:p>
        </p:txBody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028" y="1484784"/>
            <a:ext cx="7762875" cy="2376264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nn-NO" dirty="0">
                <a:latin typeface="Times New Roman" charset="0"/>
                <a:ea typeface="MS PGothic" charset="0"/>
              </a:rPr>
              <a:t>45,X  		Turner syndrom		1:3500</a:t>
            </a:r>
          </a:p>
          <a:p>
            <a:pPr lvl="1">
              <a:lnSpc>
                <a:spcPct val="90000"/>
              </a:lnSpc>
            </a:pPr>
            <a:r>
              <a:rPr lang="nn-NO" dirty="0">
                <a:latin typeface="Times New Roman" charset="0"/>
                <a:ea typeface="MS PGothic" charset="0"/>
              </a:rPr>
              <a:t>47,XXX	Trippel-X syndrom	1:1000</a:t>
            </a:r>
          </a:p>
          <a:p>
            <a:pPr lvl="1">
              <a:lnSpc>
                <a:spcPct val="90000"/>
              </a:lnSpc>
            </a:pPr>
            <a:r>
              <a:rPr lang="nn-NO" dirty="0">
                <a:latin typeface="Times New Roman" charset="0"/>
                <a:ea typeface="MS PGothic" charset="0"/>
              </a:rPr>
              <a:t>47,XXY	</a:t>
            </a:r>
            <a:r>
              <a:rPr lang="nn-NO" dirty="0" err="1">
                <a:latin typeface="Times New Roman" charset="0"/>
                <a:ea typeface="MS PGothic" charset="0"/>
              </a:rPr>
              <a:t>Klinefelter</a:t>
            </a:r>
            <a:r>
              <a:rPr lang="nn-NO" dirty="0">
                <a:latin typeface="Times New Roman" charset="0"/>
                <a:ea typeface="MS PGothic" charset="0"/>
              </a:rPr>
              <a:t> syndrom 	1:  600</a:t>
            </a:r>
          </a:p>
          <a:p>
            <a:pPr lvl="1">
              <a:lnSpc>
                <a:spcPct val="90000"/>
              </a:lnSpc>
            </a:pPr>
            <a:r>
              <a:rPr lang="nn-NO" dirty="0">
                <a:latin typeface="Times New Roman" charset="0"/>
                <a:ea typeface="MS PGothic" charset="0"/>
              </a:rPr>
              <a:t>47,XYY	Dobbel-Y syndrom	1:1000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1079500" y="3861048"/>
            <a:ext cx="7762875" cy="164352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lvl="1">
              <a:lnSpc>
                <a:spcPct val="90000"/>
              </a:lnSpc>
            </a:pPr>
            <a:r>
              <a:rPr lang="nn-NO" sz="2800" dirty="0"/>
              <a:t>&gt;3 </a:t>
            </a:r>
            <a:r>
              <a:rPr lang="nn-NO" sz="2800" dirty="0" err="1"/>
              <a:t>kjønnskromosomer</a:t>
            </a:r>
            <a:r>
              <a:rPr lang="nn-NO" sz="2800" dirty="0"/>
              <a:t> er assosiert med større </a:t>
            </a:r>
            <a:r>
              <a:rPr lang="nn-NO" sz="2800" dirty="0" err="1"/>
              <a:t>lærevansker</a:t>
            </a:r>
            <a:r>
              <a:rPr lang="nn-NO" sz="2800" dirty="0"/>
              <a:t> eller utviklingshemming: </a:t>
            </a:r>
            <a:br>
              <a:rPr lang="nn-NO" sz="2800" dirty="0"/>
            </a:br>
            <a:r>
              <a:rPr lang="nn-NO" sz="2800" dirty="0"/>
              <a:t>4 </a:t>
            </a:r>
            <a:r>
              <a:rPr lang="nn-NO" sz="2800" dirty="0" err="1"/>
              <a:t>stk</a:t>
            </a:r>
            <a:r>
              <a:rPr lang="nn-NO" sz="2800" dirty="0"/>
              <a:t>: 48,XXYY / 48,XXXY / 48,XXXX</a:t>
            </a:r>
          </a:p>
          <a:p>
            <a:pPr lvl="1">
              <a:lnSpc>
                <a:spcPct val="90000"/>
              </a:lnSpc>
            </a:pPr>
            <a:r>
              <a:rPr lang="nn-NO" sz="2800" dirty="0"/>
              <a:t>5 </a:t>
            </a:r>
            <a:r>
              <a:rPr lang="nn-NO" sz="2800" dirty="0" err="1"/>
              <a:t>stk</a:t>
            </a:r>
            <a:r>
              <a:rPr lang="nn-NO" sz="2800" dirty="0"/>
              <a:t>: 49,XXXXY / 49,XXXXX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9E2A400-8E12-C35C-8887-ABFB4A395681}"/>
              </a:ext>
            </a:extLst>
          </p:cNvPr>
          <p:cNvSpPr txBox="1"/>
          <p:nvPr/>
        </p:nvSpPr>
        <p:spPr>
          <a:xfrm>
            <a:off x="94723" y="6088558"/>
            <a:ext cx="10192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i="1" dirty="0">
                <a:solidFill>
                  <a:schemeClr val="tx2"/>
                </a:solidFill>
              </a:rPr>
              <a:t>Årsaken til at dette tolereres er at alle </a:t>
            </a:r>
            <a:r>
              <a:rPr lang="nb-NO" sz="2800" i="1" dirty="0" err="1">
                <a:solidFill>
                  <a:schemeClr val="tx2"/>
                </a:solidFill>
              </a:rPr>
              <a:t>X’er</a:t>
            </a:r>
            <a:r>
              <a:rPr lang="nb-NO" sz="2800" i="1" dirty="0">
                <a:solidFill>
                  <a:schemeClr val="tx2"/>
                </a:solidFill>
              </a:rPr>
              <a:t> &gt;1 inaktiveres (</a:t>
            </a:r>
            <a:r>
              <a:rPr lang="nb-NO" sz="2800" i="1" dirty="0" err="1">
                <a:solidFill>
                  <a:schemeClr val="tx2"/>
                </a:solidFill>
              </a:rPr>
              <a:t>imprintes</a:t>
            </a:r>
            <a:r>
              <a:rPr lang="nb-NO" sz="2800" i="1" dirty="0">
                <a:solidFill>
                  <a:schemeClr val="tx2"/>
                </a:solidFill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90"/>
    </mc:Choice>
    <mc:Fallback xmlns="">
      <p:transition spd="slow" advTm="7899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6425" y="260350"/>
            <a:ext cx="8713539" cy="1176338"/>
          </a:xfrm>
        </p:spPr>
        <p:txBody>
          <a:bodyPr/>
          <a:lstStyle/>
          <a:p>
            <a:pPr>
              <a:defRPr/>
            </a:pPr>
            <a:r>
              <a:rPr lang="nb-NO" dirty="0">
                <a:latin typeface="Times New Roman" charset="0"/>
                <a:ea typeface="MS PGothic" charset="0"/>
              </a:rPr>
              <a:t>Kjønnskromosom-</a:t>
            </a:r>
            <a:r>
              <a:rPr lang="nb-NO" dirty="0" err="1">
                <a:latin typeface="Times New Roman" charset="0"/>
                <a:ea typeface="MS PGothic" charset="0"/>
              </a:rPr>
              <a:t>aneuploidi</a:t>
            </a:r>
            <a:r>
              <a:rPr lang="nb-NO" dirty="0">
                <a:latin typeface="Times New Roman" charset="0"/>
                <a:ea typeface="MS PGothic" charset="0"/>
              </a:rPr>
              <a:t> </a:t>
            </a:r>
            <a:br>
              <a:rPr lang="nb-NO" dirty="0">
                <a:latin typeface="Times New Roman" charset="0"/>
                <a:ea typeface="MS PGothic" charset="0"/>
              </a:rPr>
            </a:br>
            <a:r>
              <a:rPr lang="nb-NO" sz="3600" dirty="0">
                <a:latin typeface="Times New Roman" charset="0"/>
                <a:ea typeface="MS PGothic" charset="0"/>
              </a:rPr>
              <a:t>(</a:t>
            </a:r>
            <a:r>
              <a:rPr lang="nb-NO" sz="3600" dirty="0" err="1">
                <a:latin typeface="Times New Roman" charset="0"/>
                <a:ea typeface="MS PGothic" charset="0"/>
              </a:rPr>
              <a:t>aneuploidi</a:t>
            </a:r>
            <a:r>
              <a:rPr lang="nb-NO" sz="3600" dirty="0">
                <a:latin typeface="Times New Roman" charset="0"/>
                <a:ea typeface="MS PGothic" charset="0"/>
              </a:rPr>
              <a:t> = galt kromosomantall)</a:t>
            </a:r>
            <a:endParaRPr lang="nb-NO" dirty="0">
              <a:latin typeface="Times New Roman" charset="0"/>
              <a:ea typeface="MS PGothic" charset="0"/>
            </a:endParaRPr>
          </a:p>
        </p:txBody>
      </p:sp>
      <p:sp>
        <p:nvSpPr>
          <p:cNvPr id="97282" name="Plassholder for innhold 2"/>
          <p:cNvSpPr>
            <a:spLocks noGrp="1"/>
          </p:cNvSpPr>
          <p:nvPr>
            <p:ph idx="1"/>
          </p:nvPr>
        </p:nvSpPr>
        <p:spPr>
          <a:xfrm>
            <a:off x="608894" y="2132856"/>
            <a:ext cx="9360594" cy="41814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&gt;2 kjønnskromosomer gir økt vekst (mer </a:t>
            </a:r>
            <a:r>
              <a:rPr lang="nb-NO" i="1" dirty="0">
                <a:latin typeface="Times New Roman" charset="0"/>
                <a:ea typeface="MS PGothic" charset="0"/>
              </a:rPr>
              <a:t>SHOX</a:t>
            </a:r>
            <a:r>
              <a:rPr lang="nb-NO" dirty="0">
                <a:latin typeface="Times New Roman" charset="0"/>
                <a:ea typeface="MS PGothic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3 kjønnskromosom er assosiert med lærevansker (XXX &gt; XXY ~ XYY), men forklarer ikke evt. PU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XYY er assosiert med ADHD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XXX er XYY er fertile, XXY gir infertilitet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dirty="0">
                <a:latin typeface="Times New Roman" charset="0"/>
                <a:ea typeface="MS PGothic" charset="0"/>
              </a:rPr>
              <a:t>45,X kvinner har vanligvis normal intelligens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57"/>
    </mc:Choice>
    <mc:Fallback xmlns="">
      <p:transition spd="slow" advTm="107757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trelinjl">
  <a:themeElements>
    <a:clrScheme name="">
      <a:dk1>
        <a:srgbClr val="000000"/>
      </a:dk1>
      <a:lt1>
        <a:srgbClr val="FFFFFF"/>
      </a:lt1>
      <a:dk2>
        <a:srgbClr val="00279F"/>
      </a:dk2>
      <a:lt2>
        <a:srgbClr val="FAFD00"/>
      </a:lt2>
      <a:accent1>
        <a:srgbClr val="FE9B03"/>
      </a:accent1>
      <a:accent2>
        <a:srgbClr val="FF0000"/>
      </a:accent2>
      <a:accent3>
        <a:srgbClr val="AAACCD"/>
      </a:accent3>
      <a:accent4>
        <a:srgbClr val="DADADA"/>
      </a:accent4>
      <a:accent5>
        <a:srgbClr val="FECBAA"/>
      </a:accent5>
      <a:accent6>
        <a:srgbClr val="E70000"/>
      </a:accent6>
      <a:hlink>
        <a:srgbClr val="00FF00"/>
      </a:hlink>
      <a:folHlink>
        <a:srgbClr val="CF0E30"/>
      </a:folHlink>
    </a:clrScheme>
    <a:fontScheme name="trelinj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relinj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linjl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trelinjl.ppt</Template>
  <TotalTime>7382</TotalTime>
  <Pages>32</Pages>
  <Words>605</Words>
  <Application>Microsoft Office PowerPoint</Application>
  <PresentationFormat>35 mm lysbilder</PresentationFormat>
  <Paragraphs>65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Book Antiqua</vt:lpstr>
      <vt:lpstr>Calibri</vt:lpstr>
      <vt:lpstr>Monotype Sorts</vt:lpstr>
      <vt:lpstr>Times</vt:lpstr>
      <vt:lpstr>Times New Roman</vt:lpstr>
      <vt:lpstr>trelinjl</vt:lpstr>
      <vt:lpstr>Numeriske kromosomfeil</vt:lpstr>
      <vt:lpstr>Biologisk seleksjon bestemmer hva som sees: 13/18/21/X/Y er kromosomene med høyest toleranse for doseavvik</vt:lpstr>
      <vt:lpstr>Gentetthet</vt:lpstr>
      <vt:lpstr>Down syndrom – trisomi 21</vt:lpstr>
      <vt:lpstr>Gjentagelsesrisiko ved Down syndrom</vt:lpstr>
      <vt:lpstr>PowerPoint-presentasjon</vt:lpstr>
      <vt:lpstr>PowerPoint-presentasjon</vt:lpstr>
      <vt:lpstr>Kjønnskromosomavvik</vt:lpstr>
      <vt:lpstr>Kjønnskromosom-aneuploidi  (aneuploidi = galt kromosomantall)</vt:lpstr>
      <vt:lpstr>Turner syndrom</vt:lpstr>
      <vt:lpstr>PowerPoint-presentasjon</vt:lpstr>
      <vt:lpstr>PowerPoint-presentasjon</vt:lpstr>
      <vt:lpstr>Lavgradig 45,X/46,XX mosaisisme er vanlig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Dermatologi og genetikk</dc:title>
  <dc:subject>Genodermatoser</dc:subject>
  <dc:creator>Gunnar Houge</dc:creator>
  <cp:keywords/>
  <dc:description/>
  <cp:lastModifiedBy>Houge, Gunnar Douzgos</cp:lastModifiedBy>
  <cp:revision>238</cp:revision>
  <cp:lastPrinted>2009-04-22T19:24:48Z</cp:lastPrinted>
  <dcterms:created xsi:type="dcterms:W3CDTF">2010-01-04T06:54:29Z</dcterms:created>
  <dcterms:modified xsi:type="dcterms:W3CDTF">2024-10-11T09:20:44Z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3ffc1c-ef00-4620-9c2f-7d9c1597774b_Enabled">
    <vt:lpwstr>true</vt:lpwstr>
  </property>
  <property fmtid="{D5CDD505-2E9C-101B-9397-08002B2CF9AE}" pid="3" name="MSIP_Label_0c3ffc1c-ef00-4620-9c2f-7d9c1597774b_SetDate">
    <vt:lpwstr>2024-10-02T07:18:03Z</vt:lpwstr>
  </property>
  <property fmtid="{D5CDD505-2E9C-101B-9397-08002B2CF9AE}" pid="4" name="MSIP_Label_0c3ffc1c-ef00-4620-9c2f-7d9c1597774b_Method">
    <vt:lpwstr>Standard</vt:lpwstr>
  </property>
  <property fmtid="{D5CDD505-2E9C-101B-9397-08002B2CF9AE}" pid="5" name="MSIP_Label_0c3ffc1c-ef00-4620-9c2f-7d9c1597774b_Name">
    <vt:lpwstr>Intern</vt:lpwstr>
  </property>
  <property fmtid="{D5CDD505-2E9C-101B-9397-08002B2CF9AE}" pid="6" name="MSIP_Label_0c3ffc1c-ef00-4620-9c2f-7d9c1597774b_SiteId">
    <vt:lpwstr>bdcbe535-f3cf-49f5-8a6a-fb6d98dc7837</vt:lpwstr>
  </property>
  <property fmtid="{D5CDD505-2E9C-101B-9397-08002B2CF9AE}" pid="7" name="MSIP_Label_0c3ffc1c-ef00-4620-9c2f-7d9c1597774b_ActionId">
    <vt:lpwstr>858082b1-62d0-49a2-b733-a9d3464cf812</vt:lpwstr>
  </property>
  <property fmtid="{D5CDD505-2E9C-101B-9397-08002B2CF9AE}" pid="8" name="MSIP_Label_0c3ffc1c-ef00-4620-9c2f-7d9c1597774b_ContentBits">
    <vt:lpwstr>2</vt:lpwstr>
  </property>
  <property fmtid="{D5CDD505-2E9C-101B-9397-08002B2CF9AE}" pid="9" name="ClassificationContentMarkingFooterLocations">
    <vt:lpwstr>trelinjl:3</vt:lpwstr>
  </property>
  <property fmtid="{D5CDD505-2E9C-101B-9397-08002B2CF9AE}" pid="10" name="ClassificationContentMarkingFooterText">
    <vt:lpwstr>Følsomhet Intern (gul)</vt:lpwstr>
  </property>
</Properties>
</file>