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03" r:id="rId2"/>
    <p:sldId id="493" r:id="rId3"/>
    <p:sldId id="483" r:id="rId4"/>
    <p:sldId id="495" r:id="rId5"/>
    <p:sldId id="496" r:id="rId6"/>
    <p:sldId id="497" r:id="rId7"/>
    <p:sldId id="500" r:id="rId8"/>
    <p:sldId id="502" r:id="rId9"/>
    <p:sldId id="491" r:id="rId10"/>
    <p:sldId id="494" r:id="rId11"/>
  </p:sldIdLst>
  <p:sldSz cx="10287000" cy="6858000" type="35mm"/>
  <p:notesSz cx="6642100" cy="9779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nn-NO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6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C1C1C"/>
    <a:srgbClr val="000F40"/>
    <a:srgbClr val="996633"/>
    <a:srgbClr val="370000"/>
    <a:srgbClr val="A2C1FE"/>
    <a:srgbClr val="618FFD"/>
    <a:srgbClr val="292929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69"/>
    <p:restoredTop sz="92769" autoAdjust="0"/>
  </p:normalViewPr>
  <p:slideViewPr>
    <p:cSldViewPr>
      <p:cViewPr varScale="1">
        <p:scale>
          <a:sx n="117" d="100"/>
          <a:sy n="117" d="100"/>
        </p:scale>
        <p:origin x="1200" y="84"/>
      </p:cViewPr>
      <p:guideLst>
        <p:guide orient="horz" pos="2160"/>
        <p:guide pos="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uge, Gunnar Douzgos" userId="b526d8a4-cd77-4bd4-81c4-36d713539214" providerId="ADAL" clId="{81959D58-34B8-401F-9D57-54438A9E23F8}"/>
    <pc:docChg chg="undo custSel modSld">
      <pc:chgData name="Houge, Gunnar Douzgos" userId="b526d8a4-cd77-4bd4-81c4-36d713539214" providerId="ADAL" clId="{81959D58-34B8-401F-9D57-54438A9E23F8}" dt="2024-10-07T11:28:40.853" v="107" actId="14100"/>
      <pc:docMkLst>
        <pc:docMk/>
      </pc:docMkLst>
      <pc:sldChg chg="modSp mod">
        <pc:chgData name="Houge, Gunnar Douzgos" userId="b526d8a4-cd77-4bd4-81c4-36d713539214" providerId="ADAL" clId="{81959D58-34B8-401F-9D57-54438A9E23F8}" dt="2024-10-07T11:22:09.069" v="26" actId="12"/>
        <pc:sldMkLst>
          <pc:docMk/>
          <pc:sldMk cId="0" sldId="483"/>
        </pc:sldMkLst>
        <pc:spChg chg="mod">
          <ac:chgData name="Houge, Gunnar Douzgos" userId="b526d8a4-cd77-4bd4-81c4-36d713539214" providerId="ADAL" clId="{81959D58-34B8-401F-9D57-54438A9E23F8}" dt="2024-10-07T11:22:09.069" v="26" actId="12"/>
          <ac:spMkLst>
            <pc:docMk/>
            <pc:sldMk cId="0" sldId="483"/>
            <ac:spMk id="30722" creationId="{00000000-0000-0000-0000-000000000000}"/>
          </ac:spMkLst>
        </pc:spChg>
      </pc:sldChg>
      <pc:sldChg chg="modSp mod">
        <pc:chgData name="Houge, Gunnar Douzgos" userId="b526d8a4-cd77-4bd4-81c4-36d713539214" providerId="ADAL" clId="{81959D58-34B8-401F-9D57-54438A9E23F8}" dt="2024-10-07T11:27:22.566" v="96" actId="1076"/>
        <pc:sldMkLst>
          <pc:docMk/>
          <pc:sldMk cId="0" sldId="491"/>
        </pc:sldMkLst>
        <pc:spChg chg="mod">
          <ac:chgData name="Houge, Gunnar Douzgos" userId="b526d8a4-cd77-4bd4-81c4-36d713539214" providerId="ADAL" clId="{81959D58-34B8-401F-9D57-54438A9E23F8}" dt="2024-10-07T11:27:22.566" v="96" actId="1076"/>
          <ac:spMkLst>
            <pc:docMk/>
            <pc:sldMk cId="0" sldId="491"/>
            <ac:spMk id="2" creationId="{00000000-0000-0000-0000-000000000000}"/>
          </ac:spMkLst>
        </pc:spChg>
      </pc:sldChg>
      <pc:sldChg chg="addSp modSp mod">
        <pc:chgData name="Houge, Gunnar Douzgos" userId="b526d8a4-cd77-4bd4-81c4-36d713539214" providerId="ADAL" clId="{81959D58-34B8-401F-9D57-54438A9E23F8}" dt="2024-10-07T11:28:40.853" v="107" actId="14100"/>
        <pc:sldMkLst>
          <pc:docMk/>
          <pc:sldMk cId="2965469044" sldId="494"/>
        </pc:sldMkLst>
        <pc:spChg chg="mod">
          <ac:chgData name="Houge, Gunnar Douzgos" userId="b526d8a4-cd77-4bd4-81c4-36d713539214" providerId="ADAL" clId="{81959D58-34B8-401F-9D57-54438A9E23F8}" dt="2024-10-07T11:27:43.718" v="103" actId="20577"/>
          <ac:spMkLst>
            <pc:docMk/>
            <pc:sldMk cId="2965469044" sldId="494"/>
            <ac:spMk id="32779" creationId="{00000000-0000-0000-0000-000000000000}"/>
          </ac:spMkLst>
        </pc:spChg>
        <pc:cxnChg chg="add mod">
          <ac:chgData name="Houge, Gunnar Douzgos" userId="b526d8a4-cd77-4bd4-81c4-36d713539214" providerId="ADAL" clId="{81959D58-34B8-401F-9D57-54438A9E23F8}" dt="2024-10-07T11:28:40.853" v="107" actId="14100"/>
          <ac:cxnSpMkLst>
            <pc:docMk/>
            <pc:sldMk cId="2965469044" sldId="494"/>
            <ac:cxnSpMk id="9" creationId="{641A5287-C8DC-D708-0B22-0D075A172700}"/>
          </ac:cxnSpMkLst>
        </pc:cxnChg>
      </pc:sldChg>
      <pc:sldChg chg="modSp mod">
        <pc:chgData name="Houge, Gunnar Douzgos" userId="b526d8a4-cd77-4bd4-81c4-36d713539214" providerId="ADAL" clId="{81959D58-34B8-401F-9D57-54438A9E23F8}" dt="2024-10-07T11:23:18.587" v="65" actId="20577"/>
        <pc:sldMkLst>
          <pc:docMk/>
          <pc:sldMk cId="1922364100" sldId="495"/>
        </pc:sldMkLst>
        <pc:spChg chg="mod">
          <ac:chgData name="Houge, Gunnar Douzgos" userId="b526d8a4-cd77-4bd4-81c4-36d713539214" providerId="ADAL" clId="{81959D58-34B8-401F-9D57-54438A9E23F8}" dt="2024-10-07T11:23:18.587" v="65" actId="20577"/>
          <ac:spMkLst>
            <pc:docMk/>
            <pc:sldMk cId="1922364100" sldId="495"/>
            <ac:spMk id="45058" creationId="{00000000-0000-0000-0000-000000000000}"/>
          </ac:spMkLst>
        </pc:spChg>
      </pc:sldChg>
      <pc:sldChg chg="modSp mod">
        <pc:chgData name="Houge, Gunnar Douzgos" userId="b526d8a4-cd77-4bd4-81c4-36d713539214" providerId="ADAL" clId="{81959D58-34B8-401F-9D57-54438A9E23F8}" dt="2024-10-07T11:24:15.670" v="71" actId="20577"/>
        <pc:sldMkLst>
          <pc:docMk/>
          <pc:sldMk cId="281959585" sldId="496"/>
        </pc:sldMkLst>
        <pc:spChg chg="mod">
          <ac:chgData name="Houge, Gunnar Douzgos" userId="b526d8a4-cd77-4bd4-81c4-36d713539214" providerId="ADAL" clId="{81959D58-34B8-401F-9D57-54438A9E23F8}" dt="2024-10-07T11:24:15.670" v="71" actId="20577"/>
          <ac:spMkLst>
            <pc:docMk/>
            <pc:sldMk cId="281959585" sldId="496"/>
            <ac:spMk id="7" creationId="{00000000-0000-0000-0000-000000000000}"/>
          </ac:spMkLst>
        </pc:spChg>
        <pc:spChg chg="mod">
          <ac:chgData name="Houge, Gunnar Douzgos" userId="b526d8a4-cd77-4bd4-81c4-36d713539214" providerId="ADAL" clId="{81959D58-34B8-401F-9D57-54438A9E23F8}" dt="2024-10-07T11:23:45.816" v="66" actId="404"/>
          <ac:spMkLst>
            <pc:docMk/>
            <pc:sldMk cId="281959585" sldId="496"/>
            <ac:spMk id="171010" creationId="{00000000-0000-0000-0000-000000000000}"/>
          </ac:spMkLst>
        </pc:spChg>
      </pc:sldChg>
      <pc:sldChg chg="modSp mod">
        <pc:chgData name="Houge, Gunnar Douzgos" userId="b526d8a4-cd77-4bd4-81c4-36d713539214" providerId="ADAL" clId="{81959D58-34B8-401F-9D57-54438A9E23F8}" dt="2024-10-07T11:24:48.455" v="74" actId="20577"/>
        <pc:sldMkLst>
          <pc:docMk/>
          <pc:sldMk cId="1545819813" sldId="497"/>
        </pc:sldMkLst>
        <pc:spChg chg="mod">
          <ac:chgData name="Houge, Gunnar Douzgos" userId="b526d8a4-cd77-4bd4-81c4-36d713539214" providerId="ADAL" clId="{81959D58-34B8-401F-9D57-54438A9E23F8}" dt="2024-10-07T11:24:48.455" v="74" actId="20577"/>
          <ac:spMkLst>
            <pc:docMk/>
            <pc:sldMk cId="1545819813" sldId="497"/>
            <ac:spMk id="116743" creationId="{00000000-0000-0000-0000-000000000000}"/>
          </ac:spMkLst>
        </pc:spChg>
      </pc:sldChg>
      <pc:sldChg chg="modSp mod">
        <pc:chgData name="Houge, Gunnar Douzgos" userId="b526d8a4-cd77-4bd4-81c4-36d713539214" providerId="ADAL" clId="{81959D58-34B8-401F-9D57-54438A9E23F8}" dt="2024-10-07T11:25:55.141" v="80" actId="20577"/>
        <pc:sldMkLst>
          <pc:docMk/>
          <pc:sldMk cId="1841104330" sldId="500"/>
        </pc:sldMkLst>
        <pc:spChg chg="mod">
          <ac:chgData name="Houge, Gunnar Douzgos" userId="b526d8a4-cd77-4bd4-81c4-36d713539214" providerId="ADAL" clId="{81959D58-34B8-401F-9D57-54438A9E23F8}" dt="2024-10-07T11:25:55.141" v="80" actId="20577"/>
          <ac:spMkLst>
            <pc:docMk/>
            <pc:sldMk cId="1841104330" sldId="500"/>
            <ac:spMk id="120834" creationId="{00000000-0000-0000-0000-000000000000}"/>
          </ac:spMkLst>
        </pc:spChg>
      </pc:sldChg>
      <pc:sldChg chg="modSp mod">
        <pc:chgData name="Houge, Gunnar Douzgos" userId="b526d8a4-cd77-4bd4-81c4-36d713539214" providerId="ADAL" clId="{81959D58-34B8-401F-9D57-54438A9E23F8}" dt="2024-10-07T11:26:38.142" v="95" actId="14100"/>
        <pc:sldMkLst>
          <pc:docMk/>
          <pc:sldMk cId="663585393" sldId="502"/>
        </pc:sldMkLst>
        <pc:spChg chg="mod">
          <ac:chgData name="Houge, Gunnar Douzgos" userId="b526d8a4-cd77-4bd4-81c4-36d713539214" providerId="ADAL" clId="{81959D58-34B8-401F-9D57-54438A9E23F8}" dt="2024-10-07T11:25:33.834" v="78" actId="20577"/>
          <ac:spMkLst>
            <pc:docMk/>
            <pc:sldMk cId="663585393" sldId="502"/>
            <ac:spMk id="2" creationId="{00000000-0000-0000-0000-000000000000}"/>
          </ac:spMkLst>
        </pc:spChg>
        <pc:spChg chg="mod">
          <ac:chgData name="Houge, Gunnar Douzgos" userId="b526d8a4-cd77-4bd4-81c4-36d713539214" providerId="ADAL" clId="{81959D58-34B8-401F-9D57-54438A9E23F8}" dt="2024-10-07T11:26:38.142" v="95" actId="14100"/>
          <ac:spMkLst>
            <pc:docMk/>
            <pc:sldMk cId="663585393" sldId="502"/>
            <ac:spMk id="921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892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06450" y="46482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noProof="0"/>
              <a:t>Klikk for å redigere notatmalstiler i delmalen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307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47713" y="849313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5295412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ＭＳ Ｐゴシック" pitchFamily="-111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4878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59142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958013" y="271463"/>
            <a:ext cx="1943100" cy="5595937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125538" y="271463"/>
            <a:ext cx="5680075" cy="5595937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39916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9509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0403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125538" y="1685925"/>
            <a:ext cx="3805237" cy="4181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83175" y="1685925"/>
            <a:ext cx="3805238" cy="4181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89005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4568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729456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971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16277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n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84957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25538" y="271463"/>
            <a:ext cx="7775575" cy="11763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25538" y="1685925"/>
            <a:ext cx="7762875" cy="41814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/>
              <a:t>Click to edit Master text styles</a:t>
            </a:r>
          </a:p>
          <a:p>
            <a:pPr lvl="1"/>
            <a:r>
              <a:rPr lang="nn-NO"/>
              <a:t>Second level</a:t>
            </a:r>
          </a:p>
          <a:p>
            <a:pPr lvl="2"/>
            <a:r>
              <a:rPr lang="nn-NO"/>
              <a:t>Third level</a:t>
            </a:r>
          </a:p>
          <a:p>
            <a:pPr lvl="3"/>
            <a:r>
              <a:rPr lang="nn-NO"/>
              <a:t>Fourth level</a:t>
            </a:r>
          </a:p>
          <a:p>
            <a:pPr lvl="4"/>
            <a:r>
              <a:rPr lang="nn-NO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8610600" y="6400800"/>
            <a:ext cx="1183090" cy="27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pPr eaLnBrk="0" hangingPunct="0"/>
            <a:r>
              <a:rPr lang="nn-NO" sz="1200" dirty="0">
                <a:solidFill>
                  <a:schemeClr val="accent1"/>
                </a:solidFill>
              </a:rPr>
              <a:t>GH/2016/MGM</a:t>
            </a:r>
          </a:p>
        </p:txBody>
      </p:sp>
      <p:grpSp>
        <p:nvGrpSpPr>
          <p:cNvPr id="1029" name="Group 9"/>
          <p:cNvGrpSpPr>
            <a:grpSpLocks/>
          </p:cNvGrpSpPr>
          <p:nvPr/>
        </p:nvGrpSpPr>
        <p:grpSpPr bwMode="auto">
          <a:xfrm>
            <a:off x="9544050" y="6191250"/>
            <a:ext cx="522288" cy="434975"/>
            <a:chOff x="6012" y="3900"/>
            <a:chExt cx="329" cy="274"/>
          </a:xfrm>
        </p:grpSpPr>
        <p:sp>
          <p:nvSpPr>
            <p:cNvPr id="1068" name="Freeform 5"/>
            <p:cNvSpPr>
              <a:spLocks/>
            </p:cNvSpPr>
            <p:nvPr/>
          </p:nvSpPr>
          <p:spPr bwMode="auto">
            <a:xfrm>
              <a:off x="6057" y="3900"/>
              <a:ext cx="18" cy="48"/>
            </a:xfrm>
            <a:custGeom>
              <a:avLst/>
              <a:gdLst>
                <a:gd name="T0" fmla="*/ 0 w 18"/>
                <a:gd name="T1" fmla="*/ 0 h 48"/>
                <a:gd name="T2" fmla="*/ 3 w 18"/>
                <a:gd name="T3" fmla="*/ 1 h 48"/>
                <a:gd name="T4" fmla="*/ 5 w 18"/>
                <a:gd name="T5" fmla="*/ 2 h 48"/>
                <a:gd name="T6" fmla="*/ 7 w 18"/>
                <a:gd name="T7" fmla="*/ 4 h 48"/>
                <a:gd name="T8" fmla="*/ 9 w 18"/>
                <a:gd name="T9" fmla="*/ 6 h 48"/>
                <a:gd name="T10" fmla="*/ 10 w 18"/>
                <a:gd name="T11" fmla="*/ 10 h 48"/>
                <a:gd name="T12" fmla="*/ 11 w 18"/>
                <a:gd name="T13" fmla="*/ 13 h 48"/>
                <a:gd name="T14" fmla="*/ 12 w 18"/>
                <a:gd name="T15" fmla="*/ 16 h 48"/>
                <a:gd name="T16" fmla="*/ 12 w 18"/>
                <a:gd name="T17" fmla="*/ 20 h 48"/>
                <a:gd name="T18" fmla="*/ 12 w 18"/>
                <a:gd name="T19" fmla="*/ 24 h 48"/>
                <a:gd name="T20" fmla="*/ 12 w 18"/>
                <a:gd name="T21" fmla="*/ 28 h 48"/>
                <a:gd name="T22" fmla="*/ 13 w 18"/>
                <a:gd name="T23" fmla="*/ 33 h 48"/>
                <a:gd name="T24" fmla="*/ 15 w 18"/>
                <a:gd name="T25" fmla="*/ 38 h 48"/>
                <a:gd name="T26" fmla="*/ 17 w 18"/>
                <a:gd name="T27" fmla="*/ 47 h 48"/>
                <a:gd name="T28" fmla="*/ 11 w 18"/>
                <a:gd name="T29" fmla="*/ 39 h 48"/>
                <a:gd name="T30" fmla="*/ 9 w 18"/>
                <a:gd name="T31" fmla="*/ 36 h 48"/>
                <a:gd name="T32" fmla="*/ 7 w 18"/>
                <a:gd name="T33" fmla="*/ 34 h 48"/>
                <a:gd name="T34" fmla="*/ 4 w 18"/>
                <a:gd name="T35" fmla="*/ 31 h 48"/>
                <a:gd name="T36" fmla="*/ 3 w 18"/>
                <a:gd name="T37" fmla="*/ 28 h 48"/>
                <a:gd name="T38" fmla="*/ 3 w 18"/>
                <a:gd name="T39" fmla="*/ 24 h 48"/>
                <a:gd name="T40" fmla="*/ 3 w 18"/>
                <a:gd name="T41" fmla="*/ 21 h 48"/>
                <a:gd name="T42" fmla="*/ 3 w 18"/>
                <a:gd name="T43" fmla="*/ 16 h 48"/>
                <a:gd name="T44" fmla="*/ 4 w 18"/>
                <a:gd name="T45" fmla="*/ 13 h 48"/>
                <a:gd name="T46" fmla="*/ 4 w 18"/>
                <a:gd name="T47" fmla="*/ 10 h 48"/>
                <a:gd name="T48" fmla="*/ 3 w 18"/>
                <a:gd name="T49" fmla="*/ 6 h 48"/>
                <a:gd name="T50" fmla="*/ 2 w 18"/>
                <a:gd name="T51" fmla="*/ 4 h 48"/>
                <a:gd name="T52" fmla="*/ 0 w 18"/>
                <a:gd name="T53" fmla="*/ 0 h 4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8" h="48">
                  <a:moveTo>
                    <a:pt x="0" y="0"/>
                  </a:moveTo>
                  <a:lnTo>
                    <a:pt x="3" y="1"/>
                  </a:lnTo>
                  <a:lnTo>
                    <a:pt x="5" y="2"/>
                  </a:lnTo>
                  <a:lnTo>
                    <a:pt x="7" y="4"/>
                  </a:lnTo>
                  <a:lnTo>
                    <a:pt x="9" y="6"/>
                  </a:lnTo>
                  <a:lnTo>
                    <a:pt x="10" y="10"/>
                  </a:lnTo>
                  <a:lnTo>
                    <a:pt x="11" y="13"/>
                  </a:lnTo>
                  <a:lnTo>
                    <a:pt x="12" y="16"/>
                  </a:lnTo>
                  <a:lnTo>
                    <a:pt x="12" y="20"/>
                  </a:lnTo>
                  <a:lnTo>
                    <a:pt x="12" y="24"/>
                  </a:lnTo>
                  <a:lnTo>
                    <a:pt x="12" y="28"/>
                  </a:lnTo>
                  <a:lnTo>
                    <a:pt x="13" y="33"/>
                  </a:lnTo>
                  <a:lnTo>
                    <a:pt x="15" y="38"/>
                  </a:lnTo>
                  <a:lnTo>
                    <a:pt x="17" y="47"/>
                  </a:lnTo>
                  <a:lnTo>
                    <a:pt x="11" y="39"/>
                  </a:lnTo>
                  <a:lnTo>
                    <a:pt x="9" y="36"/>
                  </a:lnTo>
                  <a:lnTo>
                    <a:pt x="7" y="34"/>
                  </a:lnTo>
                  <a:lnTo>
                    <a:pt x="4" y="31"/>
                  </a:lnTo>
                  <a:lnTo>
                    <a:pt x="3" y="28"/>
                  </a:lnTo>
                  <a:lnTo>
                    <a:pt x="3" y="24"/>
                  </a:lnTo>
                  <a:lnTo>
                    <a:pt x="3" y="21"/>
                  </a:lnTo>
                  <a:lnTo>
                    <a:pt x="3" y="16"/>
                  </a:lnTo>
                  <a:lnTo>
                    <a:pt x="4" y="13"/>
                  </a:lnTo>
                  <a:lnTo>
                    <a:pt x="4" y="10"/>
                  </a:lnTo>
                  <a:lnTo>
                    <a:pt x="3" y="6"/>
                  </a:lnTo>
                  <a:lnTo>
                    <a:pt x="2" y="4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69" name="Freeform 6"/>
            <p:cNvSpPr>
              <a:spLocks/>
            </p:cNvSpPr>
            <p:nvPr/>
          </p:nvSpPr>
          <p:spPr bwMode="auto">
            <a:xfrm>
              <a:off x="6012" y="3945"/>
              <a:ext cx="108" cy="106"/>
            </a:xfrm>
            <a:custGeom>
              <a:avLst/>
              <a:gdLst>
                <a:gd name="T0" fmla="*/ 58 w 108"/>
                <a:gd name="T1" fmla="*/ 3 h 106"/>
                <a:gd name="T2" fmla="*/ 64 w 108"/>
                <a:gd name="T3" fmla="*/ 12 h 106"/>
                <a:gd name="T4" fmla="*/ 67 w 108"/>
                <a:gd name="T5" fmla="*/ 24 h 106"/>
                <a:gd name="T6" fmla="*/ 70 w 108"/>
                <a:gd name="T7" fmla="*/ 38 h 106"/>
                <a:gd name="T8" fmla="*/ 68 w 108"/>
                <a:gd name="T9" fmla="*/ 52 h 106"/>
                <a:gd name="T10" fmla="*/ 66 w 108"/>
                <a:gd name="T11" fmla="*/ 66 h 106"/>
                <a:gd name="T12" fmla="*/ 59 w 108"/>
                <a:gd name="T13" fmla="*/ 73 h 106"/>
                <a:gd name="T14" fmla="*/ 52 w 108"/>
                <a:gd name="T15" fmla="*/ 78 h 106"/>
                <a:gd name="T16" fmla="*/ 45 w 108"/>
                <a:gd name="T17" fmla="*/ 80 h 106"/>
                <a:gd name="T18" fmla="*/ 35 w 108"/>
                <a:gd name="T19" fmla="*/ 78 h 106"/>
                <a:gd name="T20" fmla="*/ 26 w 108"/>
                <a:gd name="T21" fmla="*/ 75 h 106"/>
                <a:gd name="T22" fmla="*/ 19 w 108"/>
                <a:gd name="T23" fmla="*/ 69 h 106"/>
                <a:gd name="T24" fmla="*/ 11 w 108"/>
                <a:gd name="T25" fmla="*/ 59 h 106"/>
                <a:gd name="T26" fmla="*/ 8 w 108"/>
                <a:gd name="T27" fmla="*/ 56 h 106"/>
                <a:gd name="T28" fmla="*/ 0 w 108"/>
                <a:gd name="T29" fmla="*/ 52 h 106"/>
                <a:gd name="T30" fmla="*/ 5 w 108"/>
                <a:gd name="T31" fmla="*/ 56 h 106"/>
                <a:gd name="T32" fmla="*/ 8 w 108"/>
                <a:gd name="T33" fmla="*/ 62 h 106"/>
                <a:gd name="T34" fmla="*/ 11 w 108"/>
                <a:gd name="T35" fmla="*/ 67 h 106"/>
                <a:gd name="T36" fmla="*/ 16 w 108"/>
                <a:gd name="T37" fmla="*/ 73 h 106"/>
                <a:gd name="T38" fmla="*/ 19 w 108"/>
                <a:gd name="T39" fmla="*/ 80 h 106"/>
                <a:gd name="T40" fmla="*/ 25 w 108"/>
                <a:gd name="T41" fmla="*/ 87 h 106"/>
                <a:gd name="T42" fmla="*/ 32 w 108"/>
                <a:gd name="T43" fmla="*/ 91 h 106"/>
                <a:gd name="T44" fmla="*/ 40 w 108"/>
                <a:gd name="T45" fmla="*/ 95 h 106"/>
                <a:gd name="T46" fmla="*/ 52 w 108"/>
                <a:gd name="T47" fmla="*/ 98 h 106"/>
                <a:gd name="T48" fmla="*/ 70 w 108"/>
                <a:gd name="T49" fmla="*/ 100 h 106"/>
                <a:gd name="T50" fmla="*/ 81 w 108"/>
                <a:gd name="T51" fmla="*/ 100 h 106"/>
                <a:gd name="T52" fmla="*/ 88 w 108"/>
                <a:gd name="T53" fmla="*/ 103 h 106"/>
                <a:gd name="T54" fmla="*/ 87 w 108"/>
                <a:gd name="T55" fmla="*/ 98 h 106"/>
                <a:gd name="T56" fmla="*/ 82 w 108"/>
                <a:gd name="T57" fmla="*/ 91 h 106"/>
                <a:gd name="T58" fmla="*/ 82 w 108"/>
                <a:gd name="T59" fmla="*/ 86 h 106"/>
                <a:gd name="T60" fmla="*/ 85 w 108"/>
                <a:gd name="T61" fmla="*/ 79 h 106"/>
                <a:gd name="T62" fmla="*/ 94 w 108"/>
                <a:gd name="T63" fmla="*/ 77 h 106"/>
                <a:gd name="T64" fmla="*/ 107 w 108"/>
                <a:gd name="T65" fmla="*/ 83 h 106"/>
                <a:gd name="T66" fmla="*/ 99 w 108"/>
                <a:gd name="T67" fmla="*/ 71 h 106"/>
                <a:gd name="T68" fmla="*/ 93 w 108"/>
                <a:gd name="T69" fmla="*/ 52 h 106"/>
                <a:gd name="T70" fmla="*/ 88 w 108"/>
                <a:gd name="T71" fmla="*/ 37 h 106"/>
                <a:gd name="T72" fmla="*/ 82 w 108"/>
                <a:gd name="T73" fmla="*/ 27 h 106"/>
                <a:gd name="T74" fmla="*/ 74 w 108"/>
                <a:gd name="T75" fmla="*/ 14 h 106"/>
                <a:gd name="T76" fmla="*/ 66 w 108"/>
                <a:gd name="T77" fmla="*/ 9 h 1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8" h="106">
                  <a:moveTo>
                    <a:pt x="57" y="0"/>
                  </a:moveTo>
                  <a:lnTo>
                    <a:pt x="58" y="3"/>
                  </a:lnTo>
                  <a:lnTo>
                    <a:pt x="62" y="9"/>
                  </a:lnTo>
                  <a:lnTo>
                    <a:pt x="64" y="12"/>
                  </a:lnTo>
                  <a:lnTo>
                    <a:pt x="66" y="18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70" y="38"/>
                  </a:lnTo>
                  <a:lnTo>
                    <a:pt x="68" y="46"/>
                  </a:lnTo>
                  <a:lnTo>
                    <a:pt x="68" y="52"/>
                  </a:lnTo>
                  <a:lnTo>
                    <a:pt x="67" y="58"/>
                  </a:lnTo>
                  <a:lnTo>
                    <a:pt x="66" y="66"/>
                  </a:lnTo>
                  <a:lnTo>
                    <a:pt x="62" y="71"/>
                  </a:lnTo>
                  <a:lnTo>
                    <a:pt x="59" y="73"/>
                  </a:lnTo>
                  <a:lnTo>
                    <a:pt x="56" y="77"/>
                  </a:lnTo>
                  <a:lnTo>
                    <a:pt x="52" y="78"/>
                  </a:lnTo>
                  <a:lnTo>
                    <a:pt x="49" y="79"/>
                  </a:lnTo>
                  <a:lnTo>
                    <a:pt x="45" y="80"/>
                  </a:lnTo>
                  <a:lnTo>
                    <a:pt x="41" y="79"/>
                  </a:lnTo>
                  <a:lnTo>
                    <a:pt x="35" y="78"/>
                  </a:lnTo>
                  <a:lnTo>
                    <a:pt x="31" y="77"/>
                  </a:lnTo>
                  <a:lnTo>
                    <a:pt x="26" y="75"/>
                  </a:lnTo>
                  <a:lnTo>
                    <a:pt x="22" y="71"/>
                  </a:lnTo>
                  <a:lnTo>
                    <a:pt x="19" y="69"/>
                  </a:lnTo>
                  <a:lnTo>
                    <a:pt x="17" y="67"/>
                  </a:lnTo>
                  <a:lnTo>
                    <a:pt x="11" y="59"/>
                  </a:lnTo>
                  <a:lnTo>
                    <a:pt x="9" y="58"/>
                  </a:lnTo>
                  <a:lnTo>
                    <a:pt x="8" y="56"/>
                  </a:lnTo>
                  <a:lnTo>
                    <a:pt x="6" y="55"/>
                  </a:lnTo>
                  <a:lnTo>
                    <a:pt x="0" y="52"/>
                  </a:lnTo>
                  <a:lnTo>
                    <a:pt x="2" y="55"/>
                  </a:lnTo>
                  <a:lnTo>
                    <a:pt x="5" y="56"/>
                  </a:lnTo>
                  <a:lnTo>
                    <a:pt x="6" y="59"/>
                  </a:lnTo>
                  <a:lnTo>
                    <a:pt x="8" y="62"/>
                  </a:lnTo>
                  <a:lnTo>
                    <a:pt x="11" y="66"/>
                  </a:lnTo>
                  <a:lnTo>
                    <a:pt x="11" y="67"/>
                  </a:lnTo>
                  <a:lnTo>
                    <a:pt x="14" y="71"/>
                  </a:lnTo>
                  <a:lnTo>
                    <a:pt x="16" y="73"/>
                  </a:lnTo>
                  <a:lnTo>
                    <a:pt x="17" y="77"/>
                  </a:lnTo>
                  <a:lnTo>
                    <a:pt x="19" y="80"/>
                  </a:lnTo>
                  <a:lnTo>
                    <a:pt x="22" y="83"/>
                  </a:lnTo>
                  <a:lnTo>
                    <a:pt x="25" y="87"/>
                  </a:lnTo>
                  <a:lnTo>
                    <a:pt x="28" y="89"/>
                  </a:lnTo>
                  <a:lnTo>
                    <a:pt x="32" y="91"/>
                  </a:lnTo>
                  <a:lnTo>
                    <a:pt x="35" y="94"/>
                  </a:lnTo>
                  <a:lnTo>
                    <a:pt x="40" y="95"/>
                  </a:lnTo>
                  <a:lnTo>
                    <a:pt x="45" y="97"/>
                  </a:lnTo>
                  <a:lnTo>
                    <a:pt x="52" y="98"/>
                  </a:lnTo>
                  <a:lnTo>
                    <a:pt x="59" y="99"/>
                  </a:lnTo>
                  <a:lnTo>
                    <a:pt x="70" y="100"/>
                  </a:lnTo>
                  <a:lnTo>
                    <a:pt x="75" y="100"/>
                  </a:lnTo>
                  <a:lnTo>
                    <a:pt x="81" y="100"/>
                  </a:lnTo>
                  <a:lnTo>
                    <a:pt x="83" y="101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87" y="98"/>
                  </a:lnTo>
                  <a:lnTo>
                    <a:pt x="84" y="95"/>
                  </a:lnTo>
                  <a:lnTo>
                    <a:pt x="82" y="91"/>
                  </a:lnTo>
                  <a:lnTo>
                    <a:pt x="81" y="88"/>
                  </a:lnTo>
                  <a:lnTo>
                    <a:pt x="82" y="86"/>
                  </a:lnTo>
                  <a:lnTo>
                    <a:pt x="83" y="81"/>
                  </a:lnTo>
                  <a:lnTo>
                    <a:pt x="85" y="79"/>
                  </a:lnTo>
                  <a:lnTo>
                    <a:pt x="88" y="78"/>
                  </a:lnTo>
                  <a:lnTo>
                    <a:pt x="94" y="77"/>
                  </a:lnTo>
                  <a:lnTo>
                    <a:pt x="100" y="79"/>
                  </a:lnTo>
                  <a:lnTo>
                    <a:pt x="107" y="83"/>
                  </a:lnTo>
                  <a:lnTo>
                    <a:pt x="102" y="77"/>
                  </a:lnTo>
                  <a:lnTo>
                    <a:pt x="99" y="71"/>
                  </a:lnTo>
                  <a:lnTo>
                    <a:pt x="96" y="63"/>
                  </a:lnTo>
                  <a:lnTo>
                    <a:pt x="93" y="52"/>
                  </a:lnTo>
                  <a:lnTo>
                    <a:pt x="91" y="44"/>
                  </a:lnTo>
                  <a:lnTo>
                    <a:pt x="88" y="37"/>
                  </a:lnTo>
                  <a:lnTo>
                    <a:pt x="85" y="33"/>
                  </a:lnTo>
                  <a:lnTo>
                    <a:pt x="82" y="27"/>
                  </a:lnTo>
                  <a:lnTo>
                    <a:pt x="79" y="22"/>
                  </a:lnTo>
                  <a:lnTo>
                    <a:pt x="74" y="14"/>
                  </a:lnTo>
                  <a:lnTo>
                    <a:pt x="70" y="11"/>
                  </a:lnTo>
                  <a:lnTo>
                    <a:pt x="66" y="9"/>
                  </a:lnTo>
                  <a:lnTo>
                    <a:pt x="57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70" name="Freeform 7"/>
            <p:cNvSpPr>
              <a:spLocks/>
            </p:cNvSpPr>
            <p:nvPr/>
          </p:nvSpPr>
          <p:spPr bwMode="auto">
            <a:xfrm>
              <a:off x="6101" y="4028"/>
              <a:ext cx="240" cy="146"/>
            </a:xfrm>
            <a:custGeom>
              <a:avLst/>
              <a:gdLst>
                <a:gd name="T0" fmla="*/ 16 w 240"/>
                <a:gd name="T1" fmla="*/ 0 h 146"/>
                <a:gd name="T2" fmla="*/ 1 w 240"/>
                <a:gd name="T3" fmla="*/ 20 h 146"/>
                <a:gd name="T4" fmla="*/ 7 w 240"/>
                <a:gd name="T5" fmla="*/ 24 h 146"/>
                <a:gd name="T6" fmla="*/ 12 w 240"/>
                <a:gd name="T7" fmla="*/ 30 h 146"/>
                <a:gd name="T8" fmla="*/ 32 w 240"/>
                <a:gd name="T9" fmla="*/ 57 h 146"/>
                <a:gd name="T10" fmla="*/ 48 w 240"/>
                <a:gd name="T11" fmla="*/ 83 h 146"/>
                <a:gd name="T12" fmla="*/ 69 w 240"/>
                <a:gd name="T13" fmla="*/ 107 h 146"/>
                <a:gd name="T14" fmla="*/ 90 w 240"/>
                <a:gd name="T15" fmla="*/ 121 h 146"/>
                <a:gd name="T16" fmla="*/ 106 w 240"/>
                <a:gd name="T17" fmla="*/ 131 h 146"/>
                <a:gd name="T18" fmla="*/ 123 w 240"/>
                <a:gd name="T19" fmla="*/ 138 h 146"/>
                <a:gd name="T20" fmla="*/ 141 w 240"/>
                <a:gd name="T21" fmla="*/ 143 h 146"/>
                <a:gd name="T22" fmla="*/ 165 w 240"/>
                <a:gd name="T23" fmla="*/ 145 h 146"/>
                <a:gd name="T24" fmla="*/ 187 w 240"/>
                <a:gd name="T25" fmla="*/ 144 h 146"/>
                <a:gd name="T26" fmla="*/ 210 w 240"/>
                <a:gd name="T27" fmla="*/ 142 h 146"/>
                <a:gd name="T28" fmla="*/ 219 w 240"/>
                <a:gd name="T29" fmla="*/ 139 h 146"/>
                <a:gd name="T30" fmla="*/ 226 w 240"/>
                <a:gd name="T31" fmla="*/ 137 h 146"/>
                <a:gd name="T32" fmla="*/ 233 w 240"/>
                <a:gd name="T33" fmla="*/ 133 h 146"/>
                <a:gd name="T34" fmla="*/ 236 w 240"/>
                <a:gd name="T35" fmla="*/ 128 h 146"/>
                <a:gd name="T36" fmla="*/ 239 w 240"/>
                <a:gd name="T37" fmla="*/ 121 h 146"/>
                <a:gd name="T38" fmla="*/ 239 w 240"/>
                <a:gd name="T39" fmla="*/ 114 h 146"/>
                <a:gd name="T40" fmla="*/ 236 w 240"/>
                <a:gd name="T41" fmla="*/ 106 h 146"/>
                <a:gd name="T42" fmla="*/ 231 w 240"/>
                <a:gd name="T43" fmla="*/ 84 h 146"/>
                <a:gd name="T44" fmla="*/ 222 w 240"/>
                <a:gd name="T45" fmla="*/ 63 h 146"/>
                <a:gd name="T46" fmla="*/ 208 w 240"/>
                <a:gd name="T47" fmla="*/ 39 h 146"/>
                <a:gd name="T48" fmla="*/ 193 w 240"/>
                <a:gd name="T49" fmla="*/ 25 h 146"/>
                <a:gd name="T50" fmla="*/ 178 w 240"/>
                <a:gd name="T51" fmla="*/ 15 h 146"/>
                <a:gd name="T52" fmla="*/ 160 w 240"/>
                <a:gd name="T53" fmla="*/ 8 h 146"/>
                <a:gd name="T54" fmla="*/ 140 w 240"/>
                <a:gd name="T55" fmla="*/ 6 h 146"/>
                <a:gd name="T56" fmla="*/ 123 w 240"/>
                <a:gd name="T57" fmla="*/ 5 h 146"/>
                <a:gd name="T58" fmla="*/ 85 w 240"/>
                <a:gd name="T59" fmla="*/ 6 h 146"/>
                <a:gd name="T60" fmla="*/ 42 w 240"/>
                <a:gd name="T61" fmla="*/ 11 h 146"/>
                <a:gd name="T62" fmla="*/ 24 w 240"/>
                <a:gd name="T63" fmla="*/ 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146">
                  <a:moveTo>
                    <a:pt x="21" y="3"/>
                  </a:moveTo>
                  <a:lnTo>
                    <a:pt x="16" y="0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4" y="23"/>
                  </a:lnTo>
                  <a:lnTo>
                    <a:pt x="7" y="24"/>
                  </a:lnTo>
                  <a:lnTo>
                    <a:pt x="9" y="28"/>
                  </a:lnTo>
                  <a:lnTo>
                    <a:pt x="12" y="30"/>
                  </a:lnTo>
                  <a:lnTo>
                    <a:pt x="21" y="40"/>
                  </a:lnTo>
                  <a:lnTo>
                    <a:pt x="32" y="57"/>
                  </a:lnTo>
                  <a:lnTo>
                    <a:pt x="38" y="70"/>
                  </a:lnTo>
                  <a:lnTo>
                    <a:pt x="48" y="83"/>
                  </a:lnTo>
                  <a:lnTo>
                    <a:pt x="56" y="94"/>
                  </a:lnTo>
                  <a:lnTo>
                    <a:pt x="69" y="107"/>
                  </a:lnTo>
                  <a:lnTo>
                    <a:pt x="80" y="116"/>
                  </a:lnTo>
                  <a:lnTo>
                    <a:pt x="90" y="121"/>
                  </a:lnTo>
                  <a:lnTo>
                    <a:pt x="99" y="127"/>
                  </a:lnTo>
                  <a:lnTo>
                    <a:pt x="106" y="131"/>
                  </a:lnTo>
                  <a:lnTo>
                    <a:pt x="114" y="134"/>
                  </a:lnTo>
                  <a:lnTo>
                    <a:pt x="123" y="138"/>
                  </a:lnTo>
                  <a:lnTo>
                    <a:pt x="132" y="140"/>
                  </a:lnTo>
                  <a:lnTo>
                    <a:pt x="141" y="143"/>
                  </a:lnTo>
                  <a:lnTo>
                    <a:pt x="152" y="144"/>
                  </a:lnTo>
                  <a:lnTo>
                    <a:pt x="165" y="145"/>
                  </a:lnTo>
                  <a:lnTo>
                    <a:pt x="173" y="145"/>
                  </a:lnTo>
                  <a:lnTo>
                    <a:pt x="187" y="144"/>
                  </a:lnTo>
                  <a:lnTo>
                    <a:pt x="200" y="143"/>
                  </a:lnTo>
                  <a:lnTo>
                    <a:pt x="210" y="142"/>
                  </a:lnTo>
                  <a:lnTo>
                    <a:pt x="214" y="140"/>
                  </a:lnTo>
                  <a:lnTo>
                    <a:pt x="219" y="139"/>
                  </a:lnTo>
                  <a:lnTo>
                    <a:pt x="222" y="138"/>
                  </a:lnTo>
                  <a:lnTo>
                    <a:pt x="226" y="137"/>
                  </a:lnTo>
                  <a:lnTo>
                    <a:pt x="230" y="134"/>
                  </a:lnTo>
                  <a:lnTo>
                    <a:pt x="233" y="133"/>
                  </a:lnTo>
                  <a:lnTo>
                    <a:pt x="234" y="130"/>
                  </a:lnTo>
                  <a:lnTo>
                    <a:pt x="236" y="128"/>
                  </a:lnTo>
                  <a:lnTo>
                    <a:pt x="237" y="125"/>
                  </a:lnTo>
                  <a:lnTo>
                    <a:pt x="239" y="121"/>
                  </a:lnTo>
                  <a:lnTo>
                    <a:pt x="239" y="117"/>
                  </a:lnTo>
                  <a:lnTo>
                    <a:pt x="239" y="114"/>
                  </a:lnTo>
                  <a:lnTo>
                    <a:pt x="237" y="109"/>
                  </a:lnTo>
                  <a:lnTo>
                    <a:pt x="236" y="106"/>
                  </a:lnTo>
                  <a:lnTo>
                    <a:pt x="234" y="96"/>
                  </a:lnTo>
                  <a:lnTo>
                    <a:pt x="231" y="84"/>
                  </a:lnTo>
                  <a:lnTo>
                    <a:pt x="227" y="74"/>
                  </a:lnTo>
                  <a:lnTo>
                    <a:pt x="222" y="63"/>
                  </a:lnTo>
                  <a:lnTo>
                    <a:pt x="216" y="53"/>
                  </a:lnTo>
                  <a:lnTo>
                    <a:pt x="208" y="39"/>
                  </a:lnTo>
                  <a:lnTo>
                    <a:pt x="200" y="31"/>
                  </a:lnTo>
                  <a:lnTo>
                    <a:pt x="193" y="25"/>
                  </a:lnTo>
                  <a:lnTo>
                    <a:pt x="187" y="20"/>
                  </a:lnTo>
                  <a:lnTo>
                    <a:pt x="178" y="15"/>
                  </a:lnTo>
                  <a:lnTo>
                    <a:pt x="170" y="11"/>
                  </a:lnTo>
                  <a:lnTo>
                    <a:pt x="160" y="8"/>
                  </a:lnTo>
                  <a:lnTo>
                    <a:pt x="152" y="7"/>
                  </a:lnTo>
                  <a:lnTo>
                    <a:pt x="140" y="6"/>
                  </a:lnTo>
                  <a:lnTo>
                    <a:pt x="132" y="5"/>
                  </a:lnTo>
                  <a:lnTo>
                    <a:pt x="123" y="5"/>
                  </a:lnTo>
                  <a:lnTo>
                    <a:pt x="111" y="3"/>
                  </a:lnTo>
                  <a:lnTo>
                    <a:pt x="85" y="6"/>
                  </a:lnTo>
                  <a:lnTo>
                    <a:pt x="51" y="11"/>
                  </a:lnTo>
                  <a:lnTo>
                    <a:pt x="42" y="11"/>
                  </a:lnTo>
                  <a:lnTo>
                    <a:pt x="28" y="7"/>
                  </a:lnTo>
                  <a:lnTo>
                    <a:pt x="24" y="6"/>
                  </a:lnTo>
                  <a:lnTo>
                    <a:pt x="21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71" name="Oval 8"/>
            <p:cNvSpPr>
              <a:spLocks noChangeArrowheads="1"/>
            </p:cNvSpPr>
            <p:nvPr/>
          </p:nvSpPr>
          <p:spPr bwMode="auto">
            <a:xfrm>
              <a:off x="6098" y="4027"/>
              <a:ext cx="19" cy="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nb-NO"/>
            </a:p>
          </p:txBody>
        </p:sp>
      </p:grpSp>
      <p:sp>
        <p:nvSpPr>
          <p:cNvPr id="1030" name="Freeform 10"/>
          <p:cNvSpPr>
            <a:spLocks/>
          </p:cNvSpPr>
          <p:nvPr/>
        </p:nvSpPr>
        <p:spPr bwMode="auto">
          <a:xfrm>
            <a:off x="9772650" y="6573838"/>
            <a:ext cx="74613" cy="30162"/>
          </a:xfrm>
          <a:custGeom>
            <a:avLst/>
            <a:gdLst>
              <a:gd name="T0" fmla="*/ 2147483647 w 47"/>
              <a:gd name="T1" fmla="*/ 2147483647 h 19"/>
              <a:gd name="T2" fmla="*/ 2147483647 w 47"/>
              <a:gd name="T3" fmla="*/ 2147483647 h 19"/>
              <a:gd name="T4" fmla="*/ 2147483647 w 47"/>
              <a:gd name="T5" fmla="*/ 2147483647 h 19"/>
              <a:gd name="T6" fmla="*/ 2147483647 w 47"/>
              <a:gd name="T7" fmla="*/ 2147483647 h 19"/>
              <a:gd name="T8" fmla="*/ 2147483647 w 47"/>
              <a:gd name="T9" fmla="*/ 2147483647 h 19"/>
              <a:gd name="T10" fmla="*/ 2147483647 w 47"/>
              <a:gd name="T11" fmla="*/ 2147483647 h 19"/>
              <a:gd name="T12" fmla="*/ 2147483647 w 47"/>
              <a:gd name="T13" fmla="*/ 2147483647 h 19"/>
              <a:gd name="T14" fmla="*/ 2147483647 w 47"/>
              <a:gd name="T15" fmla="*/ 2147483647 h 19"/>
              <a:gd name="T16" fmla="*/ 2147483647 w 47"/>
              <a:gd name="T17" fmla="*/ 2147483647 h 19"/>
              <a:gd name="T18" fmla="*/ 2147483647 w 47"/>
              <a:gd name="T19" fmla="*/ 2147483647 h 19"/>
              <a:gd name="T20" fmla="*/ 2147483647 w 47"/>
              <a:gd name="T21" fmla="*/ 2147483647 h 19"/>
              <a:gd name="T22" fmla="*/ 2147483647 w 47"/>
              <a:gd name="T23" fmla="*/ 0 h 19"/>
              <a:gd name="T24" fmla="*/ 2147483647 w 47"/>
              <a:gd name="T25" fmla="*/ 2147483647 h 19"/>
              <a:gd name="T26" fmla="*/ 0 w 47"/>
              <a:gd name="T27" fmla="*/ 2147483647 h 19"/>
              <a:gd name="T28" fmla="*/ 0 w 47"/>
              <a:gd name="T29" fmla="*/ 2147483647 h 19"/>
              <a:gd name="T30" fmla="*/ 2147483647 w 47"/>
              <a:gd name="T31" fmla="*/ 2147483647 h 19"/>
              <a:gd name="T32" fmla="*/ 2147483647 w 47"/>
              <a:gd name="T33" fmla="*/ 2147483647 h 19"/>
              <a:gd name="T34" fmla="*/ 2147483647 w 47"/>
              <a:gd name="T35" fmla="*/ 2147483647 h 19"/>
              <a:gd name="T36" fmla="*/ 2147483647 w 47"/>
              <a:gd name="T37" fmla="*/ 2147483647 h 19"/>
              <a:gd name="T38" fmla="*/ 2147483647 w 47"/>
              <a:gd name="T39" fmla="*/ 2147483647 h 19"/>
              <a:gd name="T40" fmla="*/ 2147483647 w 47"/>
              <a:gd name="T41" fmla="*/ 2147483647 h 19"/>
              <a:gd name="T42" fmla="*/ 2147483647 w 47"/>
              <a:gd name="T43" fmla="*/ 2147483647 h 19"/>
              <a:gd name="T44" fmla="*/ 2147483647 w 47"/>
              <a:gd name="T45" fmla="*/ 2147483647 h 19"/>
              <a:gd name="T46" fmla="*/ 2147483647 w 47"/>
              <a:gd name="T47" fmla="*/ 2147483647 h 19"/>
              <a:gd name="T48" fmla="*/ 2147483647 w 47"/>
              <a:gd name="T49" fmla="*/ 2147483647 h 19"/>
              <a:gd name="T50" fmla="*/ 2147483647 w 47"/>
              <a:gd name="T51" fmla="*/ 2147483647 h 19"/>
              <a:gd name="T52" fmla="*/ 2147483647 w 47"/>
              <a:gd name="T53" fmla="*/ 2147483647 h 1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47" h="19">
                <a:moveTo>
                  <a:pt x="21" y="1"/>
                </a:moveTo>
                <a:lnTo>
                  <a:pt x="21" y="3"/>
                </a:lnTo>
                <a:lnTo>
                  <a:pt x="21" y="5"/>
                </a:lnTo>
                <a:lnTo>
                  <a:pt x="19" y="7"/>
                </a:lnTo>
                <a:lnTo>
                  <a:pt x="19" y="9"/>
                </a:lnTo>
                <a:lnTo>
                  <a:pt x="18" y="9"/>
                </a:lnTo>
                <a:lnTo>
                  <a:pt x="16" y="11"/>
                </a:lnTo>
                <a:lnTo>
                  <a:pt x="13" y="11"/>
                </a:lnTo>
                <a:lnTo>
                  <a:pt x="9" y="9"/>
                </a:lnTo>
                <a:lnTo>
                  <a:pt x="6" y="7"/>
                </a:lnTo>
                <a:lnTo>
                  <a:pt x="5" y="6"/>
                </a:lnTo>
                <a:lnTo>
                  <a:pt x="3" y="0"/>
                </a:lnTo>
                <a:lnTo>
                  <a:pt x="1" y="2"/>
                </a:lnTo>
                <a:lnTo>
                  <a:pt x="0" y="4"/>
                </a:lnTo>
                <a:lnTo>
                  <a:pt x="0" y="7"/>
                </a:lnTo>
                <a:lnTo>
                  <a:pt x="6" y="12"/>
                </a:lnTo>
                <a:lnTo>
                  <a:pt x="8" y="14"/>
                </a:lnTo>
                <a:lnTo>
                  <a:pt x="11" y="15"/>
                </a:lnTo>
                <a:lnTo>
                  <a:pt x="14" y="16"/>
                </a:lnTo>
                <a:lnTo>
                  <a:pt x="18" y="17"/>
                </a:lnTo>
                <a:lnTo>
                  <a:pt x="23" y="18"/>
                </a:lnTo>
                <a:lnTo>
                  <a:pt x="27" y="18"/>
                </a:lnTo>
                <a:lnTo>
                  <a:pt x="31" y="18"/>
                </a:lnTo>
                <a:lnTo>
                  <a:pt x="36" y="16"/>
                </a:lnTo>
                <a:lnTo>
                  <a:pt x="42" y="16"/>
                </a:lnTo>
                <a:lnTo>
                  <a:pt x="46" y="16"/>
                </a:lnTo>
                <a:lnTo>
                  <a:pt x="21" y="1"/>
                </a:lnTo>
              </a:path>
            </a:pathLst>
          </a:custGeom>
          <a:solidFill>
            <a:srgbClr val="0083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1" name="Freeform 11"/>
          <p:cNvSpPr>
            <a:spLocks/>
          </p:cNvSpPr>
          <p:nvPr/>
        </p:nvSpPr>
        <p:spPr bwMode="auto">
          <a:xfrm>
            <a:off x="10018713" y="6569075"/>
            <a:ext cx="47625" cy="49213"/>
          </a:xfrm>
          <a:custGeom>
            <a:avLst/>
            <a:gdLst>
              <a:gd name="T0" fmla="*/ 2147483647 w 30"/>
              <a:gd name="T1" fmla="*/ 0 h 31"/>
              <a:gd name="T2" fmla="*/ 2147483647 w 30"/>
              <a:gd name="T3" fmla="*/ 2147483647 h 31"/>
              <a:gd name="T4" fmla="*/ 2147483647 w 30"/>
              <a:gd name="T5" fmla="*/ 2147483647 h 31"/>
              <a:gd name="T6" fmla="*/ 2147483647 w 30"/>
              <a:gd name="T7" fmla="*/ 2147483647 h 31"/>
              <a:gd name="T8" fmla="*/ 2147483647 w 30"/>
              <a:gd name="T9" fmla="*/ 2147483647 h 31"/>
              <a:gd name="T10" fmla="*/ 2147483647 w 30"/>
              <a:gd name="T11" fmla="*/ 2147483647 h 31"/>
              <a:gd name="T12" fmla="*/ 2147483647 w 30"/>
              <a:gd name="T13" fmla="*/ 2147483647 h 31"/>
              <a:gd name="T14" fmla="*/ 2147483647 w 30"/>
              <a:gd name="T15" fmla="*/ 2147483647 h 31"/>
              <a:gd name="T16" fmla="*/ 2147483647 w 30"/>
              <a:gd name="T17" fmla="*/ 2147483647 h 31"/>
              <a:gd name="T18" fmla="*/ 2147483647 w 30"/>
              <a:gd name="T19" fmla="*/ 2147483647 h 31"/>
              <a:gd name="T20" fmla="*/ 2147483647 w 30"/>
              <a:gd name="T21" fmla="*/ 2147483647 h 31"/>
              <a:gd name="T22" fmla="*/ 2147483647 w 30"/>
              <a:gd name="T23" fmla="*/ 2147483647 h 31"/>
              <a:gd name="T24" fmla="*/ 2147483647 w 30"/>
              <a:gd name="T25" fmla="*/ 2147483647 h 31"/>
              <a:gd name="T26" fmla="*/ 2147483647 w 30"/>
              <a:gd name="T27" fmla="*/ 2147483647 h 31"/>
              <a:gd name="T28" fmla="*/ 2147483647 w 30"/>
              <a:gd name="T29" fmla="*/ 2147483647 h 31"/>
              <a:gd name="T30" fmla="*/ 0 w 30"/>
              <a:gd name="T31" fmla="*/ 2147483647 h 31"/>
              <a:gd name="T32" fmla="*/ 0 w 30"/>
              <a:gd name="T33" fmla="*/ 2147483647 h 31"/>
              <a:gd name="T34" fmla="*/ 0 w 30"/>
              <a:gd name="T35" fmla="*/ 2147483647 h 31"/>
              <a:gd name="T36" fmla="*/ 0 w 30"/>
              <a:gd name="T37" fmla="*/ 2147483647 h 31"/>
              <a:gd name="T38" fmla="*/ 2147483647 w 30"/>
              <a:gd name="T39" fmla="*/ 2147483647 h 31"/>
              <a:gd name="T40" fmla="*/ 2147483647 w 30"/>
              <a:gd name="T41" fmla="*/ 2147483647 h 31"/>
              <a:gd name="T42" fmla="*/ 2147483647 w 30"/>
              <a:gd name="T43" fmla="*/ 2147483647 h 31"/>
              <a:gd name="T44" fmla="*/ 2147483647 w 30"/>
              <a:gd name="T45" fmla="*/ 2147483647 h 31"/>
              <a:gd name="T46" fmla="*/ 2147483647 w 30"/>
              <a:gd name="T47" fmla="*/ 2147483647 h 31"/>
              <a:gd name="T48" fmla="*/ 2147483647 w 30"/>
              <a:gd name="T49" fmla="*/ 2147483647 h 31"/>
              <a:gd name="T50" fmla="*/ 2147483647 w 30"/>
              <a:gd name="T51" fmla="*/ 2147483647 h 31"/>
              <a:gd name="T52" fmla="*/ 2147483647 w 30"/>
              <a:gd name="T53" fmla="*/ 2147483647 h 31"/>
              <a:gd name="T54" fmla="*/ 2147483647 w 30"/>
              <a:gd name="T55" fmla="*/ 2147483647 h 31"/>
              <a:gd name="T56" fmla="*/ 2147483647 w 30"/>
              <a:gd name="T57" fmla="*/ 2147483647 h 31"/>
              <a:gd name="T58" fmla="*/ 2147483647 w 30"/>
              <a:gd name="T59" fmla="*/ 2147483647 h 31"/>
              <a:gd name="T60" fmla="*/ 2147483647 w 30"/>
              <a:gd name="T61" fmla="*/ 2147483647 h 31"/>
              <a:gd name="T62" fmla="*/ 2147483647 w 30"/>
              <a:gd name="T63" fmla="*/ 2147483647 h 31"/>
              <a:gd name="T64" fmla="*/ 2147483647 w 30"/>
              <a:gd name="T65" fmla="*/ 2147483647 h 31"/>
              <a:gd name="T66" fmla="*/ 2147483647 w 30"/>
              <a:gd name="T67" fmla="*/ 2147483647 h 31"/>
              <a:gd name="T68" fmla="*/ 2147483647 w 30"/>
              <a:gd name="T69" fmla="*/ 2147483647 h 31"/>
              <a:gd name="T70" fmla="*/ 2147483647 w 30"/>
              <a:gd name="T71" fmla="*/ 2147483647 h 31"/>
              <a:gd name="T72" fmla="*/ 2147483647 w 30"/>
              <a:gd name="T73" fmla="*/ 2147483647 h 31"/>
              <a:gd name="T74" fmla="*/ 2147483647 w 30"/>
              <a:gd name="T75" fmla="*/ 2147483647 h 31"/>
              <a:gd name="T76" fmla="*/ 2147483647 w 30"/>
              <a:gd name="T77" fmla="*/ 0 h 3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30" h="31">
                <a:moveTo>
                  <a:pt x="27" y="0"/>
                </a:moveTo>
                <a:lnTo>
                  <a:pt x="25" y="2"/>
                </a:lnTo>
                <a:lnTo>
                  <a:pt x="23" y="3"/>
                </a:lnTo>
                <a:lnTo>
                  <a:pt x="22" y="5"/>
                </a:lnTo>
                <a:lnTo>
                  <a:pt x="20" y="7"/>
                </a:lnTo>
                <a:lnTo>
                  <a:pt x="18" y="9"/>
                </a:lnTo>
                <a:lnTo>
                  <a:pt x="17" y="10"/>
                </a:lnTo>
                <a:lnTo>
                  <a:pt x="15" y="10"/>
                </a:lnTo>
                <a:lnTo>
                  <a:pt x="13" y="12"/>
                </a:lnTo>
                <a:lnTo>
                  <a:pt x="12" y="13"/>
                </a:lnTo>
                <a:lnTo>
                  <a:pt x="8" y="13"/>
                </a:lnTo>
                <a:lnTo>
                  <a:pt x="6" y="13"/>
                </a:lnTo>
                <a:lnTo>
                  <a:pt x="5" y="13"/>
                </a:lnTo>
                <a:lnTo>
                  <a:pt x="3" y="12"/>
                </a:lnTo>
                <a:lnTo>
                  <a:pt x="1" y="12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3" y="20"/>
                </a:lnTo>
                <a:lnTo>
                  <a:pt x="5" y="22"/>
                </a:lnTo>
                <a:lnTo>
                  <a:pt x="6" y="24"/>
                </a:lnTo>
                <a:lnTo>
                  <a:pt x="6" y="27"/>
                </a:lnTo>
                <a:lnTo>
                  <a:pt x="6" y="30"/>
                </a:lnTo>
                <a:lnTo>
                  <a:pt x="12" y="29"/>
                </a:lnTo>
                <a:lnTo>
                  <a:pt x="15" y="29"/>
                </a:lnTo>
                <a:lnTo>
                  <a:pt x="17" y="27"/>
                </a:lnTo>
                <a:lnTo>
                  <a:pt x="18" y="27"/>
                </a:lnTo>
                <a:lnTo>
                  <a:pt x="22" y="24"/>
                </a:lnTo>
                <a:lnTo>
                  <a:pt x="24" y="22"/>
                </a:lnTo>
                <a:lnTo>
                  <a:pt x="26" y="20"/>
                </a:lnTo>
                <a:lnTo>
                  <a:pt x="27" y="20"/>
                </a:lnTo>
                <a:lnTo>
                  <a:pt x="28" y="17"/>
                </a:lnTo>
                <a:lnTo>
                  <a:pt x="29" y="14"/>
                </a:lnTo>
                <a:lnTo>
                  <a:pt x="29" y="10"/>
                </a:lnTo>
                <a:lnTo>
                  <a:pt x="29" y="7"/>
                </a:lnTo>
                <a:lnTo>
                  <a:pt x="28" y="3"/>
                </a:lnTo>
                <a:lnTo>
                  <a:pt x="27" y="0"/>
                </a:lnTo>
              </a:path>
            </a:pathLst>
          </a:custGeom>
          <a:solidFill>
            <a:srgbClr val="0083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2" name="Freeform 12"/>
          <p:cNvSpPr>
            <a:spLocks/>
          </p:cNvSpPr>
          <p:nvPr/>
        </p:nvSpPr>
        <p:spPr bwMode="auto">
          <a:xfrm>
            <a:off x="10026650" y="6597650"/>
            <a:ext cx="38100" cy="9525"/>
          </a:xfrm>
          <a:custGeom>
            <a:avLst/>
            <a:gdLst>
              <a:gd name="T0" fmla="*/ 0 w 24"/>
              <a:gd name="T1" fmla="*/ 0 h 6"/>
              <a:gd name="T2" fmla="*/ 2147483647 w 24"/>
              <a:gd name="T3" fmla="*/ 2147483647 h 6"/>
              <a:gd name="T4" fmla="*/ 2147483647 w 24"/>
              <a:gd name="T5" fmla="*/ 2147483647 h 6"/>
              <a:gd name="T6" fmla="*/ 2147483647 w 24"/>
              <a:gd name="T7" fmla="*/ 2147483647 h 6"/>
              <a:gd name="T8" fmla="*/ 2147483647 w 24"/>
              <a:gd name="T9" fmla="*/ 2147483647 h 6"/>
              <a:gd name="T10" fmla="*/ 2147483647 w 24"/>
              <a:gd name="T11" fmla="*/ 2147483647 h 6"/>
              <a:gd name="T12" fmla="*/ 2147483647 w 24"/>
              <a:gd name="T13" fmla="*/ 2147483647 h 6"/>
              <a:gd name="T14" fmla="*/ 2147483647 w 24"/>
              <a:gd name="T15" fmla="*/ 2147483647 h 6"/>
              <a:gd name="T16" fmla="*/ 2147483647 w 24"/>
              <a:gd name="T17" fmla="*/ 2147483647 h 6"/>
              <a:gd name="T18" fmla="*/ 2147483647 w 24"/>
              <a:gd name="T19" fmla="*/ 2147483647 h 6"/>
              <a:gd name="T20" fmla="*/ 2147483647 w 24"/>
              <a:gd name="T21" fmla="*/ 2147483647 h 6"/>
              <a:gd name="T22" fmla="*/ 2147483647 w 24"/>
              <a:gd name="T23" fmla="*/ 2147483647 h 6"/>
              <a:gd name="T24" fmla="*/ 2147483647 w 24"/>
              <a:gd name="T25" fmla="*/ 0 h 6"/>
              <a:gd name="T26" fmla="*/ 2147483647 w 24"/>
              <a:gd name="T27" fmla="*/ 2147483647 h 6"/>
              <a:gd name="T28" fmla="*/ 2147483647 w 24"/>
              <a:gd name="T29" fmla="*/ 2147483647 h 6"/>
              <a:gd name="T30" fmla="*/ 2147483647 w 24"/>
              <a:gd name="T31" fmla="*/ 2147483647 h 6"/>
              <a:gd name="T32" fmla="*/ 2147483647 w 24"/>
              <a:gd name="T33" fmla="*/ 2147483647 h 6"/>
              <a:gd name="T34" fmla="*/ 2147483647 w 24"/>
              <a:gd name="T35" fmla="*/ 2147483647 h 6"/>
              <a:gd name="T36" fmla="*/ 2147483647 w 24"/>
              <a:gd name="T37" fmla="*/ 2147483647 h 6"/>
              <a:gd name="T38" fmla="*/ 2147483647 w 24"/>
              <a:gd name="T39" fmla="*/ 2147483647 h 6"/>
              <a:gd name="T40" fmla="*/ 2147483647 w 24"/>
              <a:gd name="T41" fmla="*/ 2147483647 h 6"/>
              <a:gd name="T42" fmla="*/ 2147483647 w 24"/>
              <a:gd name="T43" fmla="*/ 2147483647 h 6"/>
              <a:gd name="T44" fmla="*/ 2147483647 w 24"/>
              <a:gd name="T45" fmla="*/ 2147483647 h 6"/>
              <a:gd name="T46" fmla="*/ 2147483647 w 24"/>
              <a:gd name="T47" fmla="*/ 2147483647 h 6"/>
              <a:gd name="T48" fmla="*/ 2147483647 w 24"/>
              <a:gd name="T49" fmla="*/ 2147483647 h 6"/>
              <a:gd name="T50" fmla="*/ 2147483647 w 24"/>
              <a:gd name="T51" fmla="*/ 2147483647 h 6"/>
              <a:gd name="T52" fmla="*/ 2147483647 w 24"/>
              <a:gd name="T53" fmla="*/ 2147483647 h 6"/>
              <a:gd name="T54" fmla="*/ 2147483647 w 24"/>
              <a:gd name="T55" fmla="*/ 2147483647 h 6"/>
              <a:gd name="T56" fmla="*/ 2147483647 w 24"/>
              <a:gd name="T57" fmla="*/ 2147483647 h 6"/>
              <a:gd name="T58" fmla="*/ 2147483647 w 24"/>
              <a:gd name="T59" fmla="*/ 2147483647 h 6"/>
              <a:gd name="T60" fmla="*/ 0 w 24"/>
              <a:gd name="T61" fmla="*/ 0 h 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4" h="6">
                <a:moveTo>
                  <a:pt x="0" y="0"/>
                </a:moveTo>
                <a:lnTo>
                  <a:pt x="3" y="1"/>
                </a:lnTo>
                <a:lnTo>
                  <a:pt x="5" y="3"/>
                </a:lnTo>
                <a:lnTo>
                  <a:pt x="7" y="3"/>
                </a:lnTo>
                <a:lnTo>
                  <a:pt x="8" y="3"/>
                </a:lnTo>
                <a:lnTo>
                  <a:pt x="11" y="4"/>
                </a:lnTo>
                <a:lnTo>
                  <a:pt x="12" y="4"/>
                </a:lnTo>
                <a:lnTo>
                  <a:pt x="14" y="4"/>
                </a:lnTo>
                <a:lnTo>
                  <a:pt x="16" y="3"/>
                </a:lnTo>
                <a:lnTo>
                  <a:pt x="18" y="3"/>
                </a:lnTo>
                <a:lnTo>
                  <a:pt x="20" y="2"/>
                </a:lnTo>
                <a:lnTo>
                  <a:pt x="22" y="1"/>
                </a:lnTo>
                <a:lnTo>
                  <a:pt x="23" y="0"/>
                </a:lnTo>
                <a:lnTo>
                  <a:pt x="23" y="1"/>
                </a:lnTo>
                <a:lnTo>
                  <a:pt x="22" y="2"/>
                </a:lnTo>
                <a:lnTo>
                  <a:pt x="22" y="3"/>
                </a:lnTo>
                <a:lnTo>
                  <a:pt x="20" y="3"/>
                </a:lnTo>
                <a:lnTo>
                  <a:pt x="20" y="4"/>
                </a:lnTo>
                <a:lnTo>
                  <a:pt x="18" y="4"/>
                </a:lnTo>
                <a:lnTo>
                  <a:pt x="17" y="5"/>
                </a:lnTo>
                <a:lnTo>
                  <a:pt x="15" y="5"/>
                </a:lnTo>
                <a:lnTo>
                  <a:pt x="13" y="5"/>
                </a:lnTo>
                <a:lnTo>
                  <a:pt x="11" y="5"/>
                </a:lnTo>
                <a:lnTo>
                  <a:pt x="8" y="5"/>
                </a:lnTo>
                <a:lnTo>
                  <a:pt x="6" y="4"/>
                </a:lnTo>
                <a:lnTo>
                  <a:pt x="4" y="4"/>
                </a:lnTo>
                <a:lnTo>
                  <a:pt x="3" y="3"/>
                </a:lnTo>
                <a:lnTo>
                  <a:pt x="2" y="2"/>
                </a:lnTo>
                <a:lnTo>
                  <a:pt x="1" y="1"/>
                </a:lnTo>
                <a:lnTo>
                  <a:pt x="0" y="0"/>
                </a:lnTo>
              </a:path>
            </a:pathLst>
          </a:custGeom>
          <a:solidFill>
            <a:srgbClr val="7FFFD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3" name="Freeform 13"/>
          <p:cNvSpPr>
            <a:spLocks/>
          </p:cNvSpPr>
          <p:nvPr/>
        </p:nvSpPr>
        <p:spPr bwMode="auto">
          <a:xfrm>
            <a:off x="9704388" y="6535738"/>
            <a:ext cx="152400" cy="142875"/>
          </a:xfrm>
          <a:custGeom>
            <a:avLst/>
            <a:gdLst>
              <a:gd name="T0" fmla="*/ 2147483647 w 96"/>
              <a:gd name="T1" fmla="*/ 2147483647 h 90"/>
              <a:gd name="T2" fmla="*/ 0 w 96"/>
              <a:gd name="T3" fmla="*/ 2147483647 h 90"/>
              <a:gd name="T4" fmla="*/ 0 w 96"/>
              <a:gd name="T5" fmla="*/ 2147483647 h 90"/>
              <a:gd name="T6" fmla="*/ 0 w 96"/>
              <a:gd name="T7" fmla="*/ 2147483647 h 90"/>
              <a:gd name="T8" fmla="*/ 2147483647 w 96"/>
              <a:gd name="T9" fmla="*/ 2147483647 h 90"/>
              <a:gd name="T10" fmla="*/ 2147483647 w 96"/>
              <a:gd name="T11" fmla="*/ 2147483647 h 90"/>
              <a:gd name="T12" fmla="*/ 2147483647 w 96"/>
              <a:gd name="T13" fmla="*/ 2147483647 h 90"/>
              <a:gd name="T14" fmla="*/ 2147483647 w 96"/>
              <a:gd name="T15" fmla="*/ 2147483647 h 90"/>
              <a:gd name="T16" fmla="*/ 2147483647 w 96"/>
              <a:gd name="T17" fmla="*/ 2147483647 h 90"/>
              <a:gd name="T18" fmla="*/ 2147483647 w 96"/>
              <a:gd name="T19" fmla="*/ 2147483647 h 90"/>
              <a:gd name="T20" fmla="*/ 2147483647 w 96"/>
              <a:gd name="T21" fmla="*/ 2147483647 h 90"/>
              <a:gd name="T22" fmla="*/ 2147483647 w 96"/>
              <a:gd name="T23" fmla="*/ 2147483647 h 90"/>
              <a:gd name="T24" fmla="*/ 2147483647 w 96"/>
              <a:gd name="T25" fmla="*/ 2147483647 h 90"/>
              <a:gd name="T26" fmla="*/ 2147483647 w 96"/>
              <a:gd name="T27" fmla="*/ 2147483647 h 90"/>
              <a:gd name="T28" fmla="*/ 2147483647 w 96"/>
              <a:gd name="T29" fmla="*/ 2147483647 h 90"/>
              <a:gd name="T30" fmla="*/ 2147483647 w 96"/>
              <a:gd name="T31" fmla="*/ 2147483647 h 90"/>
              <a:gd name="T32" fmla="*/ 2147483647 w 96"/>
              <a:gd name="T33" fmla="*/ 2147483647 h 90"/>
              <a:gd name="T34" fmla="*/ 2147483647 w 96"/>
              <a:gd name="T35" fmla="*/ 2147483647 h 90"/>
              <a:gd name="T36" fmla="*/ 2147483647 w 96"/>
              <a:gd name="T37" fmla="*/ 2147483647 h 90"/>
              <a:gd name="T38" fmla="*/ 2147483647 w 96"/>
              <a:gd name="T39" fmla="*/ 2147483647 h 90"/>
              <a:gd name="T40" fmla="*/ 2147483647 w 96"/>
              <a:gd name="T41" fmla="*/ 2147483647 h 90"/>
              <a:gd name="T42" fmla="*/ 2147483647 w 96"/>
              <a:gd name="T43" fmla="*/ 2147483647 h 90"/>
              <a:gd name="T44" fmla="*/ 2147483647 w 96"/>
              <a:gd name="T45" fmla="*/ 2147483647 h 90"/>
              <a:gd name="T46" fmla="*/ 2147483647 w 96"/>
              <a:gd name="T47" fmla="*/ 2147483647 h 90"/>
              <a:gd name="T48" fmla="*/ 2147483647 w 96"/>
              <a:gd name="T49" fmla="*/ 2147483647 h 90"/>
              <a:gd name="T50" fmla="*/ 2147483647 w 96"/>
              <a:gd name="T51" fmla="*/ 2147483647 h 90"/>
              <a:gd name="T52" fmla="*/ 2147483647 w 96"/>
              <a:gd name="T53" fmla="*/ 2147483647 h 90"/>
              <a:gd name="T54" fmla="*/ 2147483647 w 96"/>
              <a:gd name="T55" fmla="*/ 2147483647 h 90"/>
              <a:gd name="T56" fmla="*/ 2147483647 w 96"/>
              <a:gd name="T57" fmla="*/ 2147483647 h 90"/>
              <a:gd name="T58" fmla="*/ 2147483647 w 96"/>
              <a:gd name="T59" fmla="*/ 2147483647 h 90"/>
              <a:gd name="T60" fmla="*/ 2147483647 w 96"/>
              <a:gd name="T61" fmla="*/ 2147483647 h 90"/>
              <a:gd name="T62" fmla="*/ 2147483647 w 96"/>
              <a:gd name="T63" fmla="*/ 2147483647 h 90"/>
              <a:gd name="T64" fmla="*/ 2147483647 w 96"/>
              <a:gd name="T65" fmla="*/ 2147483647 h 90"/>
              <a:gd name="T66" fmla="*/ 2147483647 w 96"/>
              <a:gd name="T67" fmla="*/ 2147483647 h 9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6" h="90">
                <a:moveTo>
                  <a:pt x="6" y="0"/>
                </a:moveTo>
                <a:lnTo>
                  <a:pt x="3" y="3"/>
                </a:lnTo>
                <a:lnTo>
                  <a:pt x="1" y="6"/>
                </a:lnTo>
                <a:lnTo>
                  <a:pt x="0" y="11"/>
                </a:lnTo>
                <a:lnTo>
                  <a:pt x="0" y="17"/>
                </a:lnTo>
                <a:lnTo>
                  <a:pt x="0" y="21"/>
                </a:lnTo>
                <a:lnTo>
                  <a:pt x="0" y="24"/>
                </a:lnTo>
                <a:lnTo>
                  <a:pt x="0" y="29"/>
                </a:lnTo>
                <a:lnTo>
                  <a:pt x="6" y="41"/>
                </a:lnTo>
                <a:lnTo>
                  <a:pt x="21" y="51"/>
                </a:lnTo>
                <a:lnTo>
                  <a:pt x="28" y="53"/>
                </a:lnTo>
                <a:lnTo>
                  <a:pt x="36" y="56"/>
                </a:lnTo>
                <a:lnTo>
                  <a:pt x="48" y="64"/>
                </a:lnTo>
                <a:lnTo>
                  <a:pt x="57" y="72"/>
                </a:lnTo>
                <a:lnTo>
                  <a:pt x="66" y="79"/>
                </a:lnTo>
                <a:lnTo>
                  <a:pt x="74" y="86"/>
                </a:lnTo>
                <a:lnTo>
                  <a:pt x="76" y="88"/>
                </a:lnTo>
                <a:lnTo>
                  <a:pt x="81" y="89"/>
                </a:lnTo>
                <a:lnTo>
                  <a:pt x="85" y="89"/>
                </a:lnTo>
                <a:lnTo>
                  <a:pt x="87" y="88"/>
                </a:lnTo>
                <a:lnTo>
                  <a:pt x="89" y="84"/>
                </a:lnTo>
                <a:lnTo>
                  <a:pt x="93" y="80"/>
                </a:lnTo>
                <a:lnTo>
                  <a:pt x="93" y="78"/>
                </a:lnTo>
                <a:lnTo>
                  <a:pt x="95" y="73"/>
                </a:lnTo>
                <a:lnTo>
                  <a:pt x="93" y="69"/>
                </a:lnTo>
                <a:lnTo>
                  <a:pt x="91" y="67"/>
                </a:lnTo>
                <a:lnTo>
                  <a:pt x="89" y="64"/>
                </a:lnTo>
                <a:lnTo>
                  <a:pt x="87" y="64"/>
                </a:lnTo>
                <a:lnTo>
                  <a:pt x="85" y="64"/>
                </a:lnTo>
                <a:lnTo>
                  <a:pt x="82" y="64"/>
                </a:lnTo>
                <a:lnTo>
                  <a:pt x="80" y="67"/>
                </a:lnTo>
                <a:lnTo>
                  <a:pt x="80" y="68"/>
                </a:lnTo>
                <a:lnTo>
                  <a:pt x="80" y="70"/>
                </a:lnTo>
                <a:lnTo>
                  <a:pt x="80" y="72"/>
                </a:lnTo>
                <a:lnTo>
                  <a:pt x="82" y="73"/>
                </a:lnTo>
                <a:lnTo>
                  <a:pt x="84" y="73"/>
                </a:lnTo>
                <a:lnTo>
                  <a:pt x="85" y="73"/>
                </a:lnTo>
                <a:lnTo>
                  <a:pt x="84" y="72"/>
                </a:lnTo>
                <a:lnTo>
                  <a:pt x="82" y="72"/>
                </a:lnTo>
                <a:lnTo>
                  <a:pt x="82" y="69"/>
                </a:lnTo>
                <a:lnTo>
                  <a:pt x="82" y="67"/>
                </a:lnTo>
                <a:lnTo>
                  <a:pt x="84" y="67"/>
                </a:lnTo>
                <a:lnTo>
                  <a:pt x="85" y="65"/>
                </a:lnTo>
                <a:lnTo>
                  <a:pt x="88" y="67"/>
                </a:lnTo>
                <a:lnTo>
                  <a:pt x="89" y="68"/>
                </a:lnTo>
                <a:lnTo>
                  <a:pt x="90" y="70"/>
                </a:lnTo>
                <a:lnTo>
                  <a:pt x="91" y="73"/>
                </a:lnTo>
                <a:lnTo>
                  <a:pt x="91" y="77"/>
                </a:lnTo>
                <a:lnTo>
                  <a:pt x="89" y="79"/>
                </a:lnTo>
                <a:lnTo>
                  <a:pt x="87" y="83"/>
                </a:lnTo>
                <a:lnTo>
                  <a:pt x="85" y="83"/>
                </a:lnTo>
                <a:lnTo>
                  <a:pt x="82" y="83"/>
                </a:lnTo>
                <a:lnTo>
                  <a:pt x="80" y="80"/>
                </a:lnTo>
                <a:lnTo>
                  <a:pt x="77" y="78"/>
                </a:lnTo>
                <a:lnTo>
                  <a:pt x="76" y="75"/>
                </a:lnTo>
                <a:lnTo>
                  <a:pt x="76" y="73"/>
                </a:lnTo>
                <a:lnTo>
                  <a:pt x="76" y="72"/>
                </a:lnTo>
                <a:lnTo>
                  <a:pt x="74" y="69"/>
                </a:lnTo>
                <a:lnTo>
                  <a:pt x="74" y="68"/>
                </a:lnTo>
                <a:lnTo>
                  <a:pt x="74" y="64"/>
                </a:lnTo>
                <a:lnTo>
                  <a:pt x="76" y="62"/>
                </a:lnTo>
                <a:lnTo>
                  <a:pt x="76" y="60"/>
                </a:lnTo>
                <a:lnTo>
                  <a:pt x="77" y="59"/>
                </a:lnTo>
                <a:lnTo>
                  <a:pt x="80" y="58"/>
                </a:lnTo>
                <a:lnTo>
                  <a:pt x="89" y="53"/>
                </a:lnTo>
                <a:lnTo>
                  <a:pt x="49" y="40"/>
                </a:lnTo>
                <a:lnTo>
                  <a:pt x="39" y="32"/>
                </a:lnTo>
                <a:lnTo>
                  <a:pt x="21" y="17"/>
                </a:lnTo>
                <a:lnTo>
                  <a:pt x="6" y="0"/>
                </a:lnTo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4" name="Freeform 14"/>
          <p:cNvSpPr>
            <a:spLocks/>
          </p:cNvSpPr>
          <p:nvPr/>
        </p:nvSpPr>
        <p:spPr bwMode="auto">
          <a:xfrm>
            <a:off x="9766300" y="6588125"/>
            <a:ext cx="33338" cy="58738"/>
          </a:xfrm>
          <a:custGeom>
            <a:avLst/>
            <a:gdLst>
              <a:gd name="T0" fmla="*/ 2147483647 w 21"/>
              <a:gd name="T1" fmla="*/ 2147483647 h 37"/>
              <a:gd name="T2" fmla="*/ 2147483647 w 21"/>
              <a:gd name="T3" fmla="*/ 0 h 37"/>
              <a:gd name="T4" fmla="*/ 2147483647 w 21"/>
              <a:gd name="T5" fmla="*/ 0 h 37"/>
              <a:gd name="T6" fmla="*/ 2147483647 w 21"/>
              <a:gd name="T7" fmla="*/ 2147483647 h 37"/>
              <a:gd name="T8" fmla="*/ 2147483647 w 21"/>
              <a:gd name="T9" fmla="*/ 2147483647 h 37"/>
              <a:gd name="T10" fmla="*/ 2147483647 w 21"/>
              <a:gd name="T11" fmla="*/ 2147483647 h 37"/>
              <a:gd name="T12" fmla="*/ 0 w 21"/>
              <a:gd name="T13" fmla="*/ 2147483647 h 37"/>
              <a:gd name="T14" fmla="*/ 0 w 21"/>
              <a:gd name="T15" fmla="*/ 2147483647 h 37"/>
              <a:gd name="T16" fmla="*/ 0 w 21"/>
              <a:gd name="T17" fmla="*/ 2147483647 h 37"/>
              <a:gd name="T18" fmla="*/ 2147483647 w 21"/>
              <a:gd name="T19" fmla="*/ 2147483647 h 37"/>
              <a:gd name="T20" fmla="*/ 2147483647 w 21"/>
              <a:gd name="T21" fmla="*/ 2147483647 h 37"/>
              <a:gd name="T22" fmla="*/ 2147483647 w 21"/>
              <a:gd name="T23" fmla="*/ 2147483647 h 37"/>
              <a:gd name="T24" fmla="*/ 2147483647 w 21"/>
              <a:gd name="T25" fmla="*/ 214748364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1" h="37">
                <a:moveTo>
                  <a:pt x="20" y="3"/>
                </a:moveTo>
                <a:lnTo>
                  <a:pt x="17" y="0"/>
                </a:lnTo>
                <a:lnTo>
                  <a:pt x="10" y="0"/>
                </a:lnTo>
                <a:lnTo>
                  <a:pt x="6" y="3"/>
                </a:lnTo>
                <a:lnTo>
                  <a:pt x="2" y="6"/>
                </a:lnTo>
                <a:lnTo>
                  <a:pt x="1" y="11"/>
                </a:lnTo>
                <a:lnTo>
                  <a:pt x="0" y="15"/>
                </a:lnTo>
                <a:lnTo>
                  <a:pt x="0" y="21"/>
                </a:lnTo>
                <a:lnTo>
                  <a:pt x="0" y="25"/>
                </a:lnTo>
                <a:lnTo>
                  <a:pt x="2" y="29"/>
                </a:lnTo>
                <a:lnTo>
                  <a:pt x="6" y="33"/>
                </a:lnTo>
                <a:lnTo>
                  <a:pt x="10" y="35"/>
                </a:lnTo>
                <a:lnTo>
                  <a:pt x="13" y="36"/>
                </a:lnTo>
              </a:path>
            </a:pathLst>
          </a:custGeom>
          <a:noFill/>
          <a:ln w="12700" cap="rnd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b-NO"/>
          </a:p>
        </p:txBody>
      </p:sp>
      <p:grpSp>
        <p:nvGrpSpPr>
          <p:cNvPr id="1035" name="Group 21"/>
          <p:cNvGrpSpPr>
            <a:grpSpLocks/>
          </p:cNvGrpSpPr>
          <p:nvPr/>
        </p:nvGrpSpPr>
        <p:grpSpPr bwMode="auto">
          <a:xfrm>
            <a:off x="9942513" y="6516688"/>
            <a:ext cx="34925" cy="38100"/>
            <a:chOff x="6263" y="4105"/>
            <a:chExt cx="22" cy="24"/>
          </a:xfrm>
        </p:grpSpPr>
        <p:sp>
          <p:nvSpPr>
            <p:cNvPr id="1062" name="Oval 15"/>
            <p:cNvSpPr>
              <a:spLocks noChangeArrowheads="1"/>
            </p:cNvSpPr>
            <p:nvPr/>
          </p:nvSpPr>
          <p:spPr bwMode="auto">
            <a:xfrm>
              <a:off x="6263" y="4105"/>
              <a:ext cx="22" cy="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nb-NO"/>
            </a:p>
          </p:txBody>
        </p:sp>
        <p:sp>
          <p:nvSpPr>
            <p:cNvPr id="1063" name="Oval 16"/>
            <p:cNvSpPr>
              <a:spLocks noChangeArrowheads="1"/>
            </p:cNvSpPr>
            <p:nvPr/>
          </p:nvSpPr>
          <p:spPr bwMode="auto">
            <a:xfrm>
              <a:off x="6264" y="4105"/>
              <a:ext cx="20" cy="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nb-NO"/>
            </a:p>
          </p:txBody>
        </p:sp>
        <p:sp>
          <p:nvSpPr>
            <p:cNvPr id="1064" name="Oval 17"/>
            <p:cNvSpPr>
              <a:spLocks noChangeArrowheads="1"/>
            </p:cNvSpPr>
            <p:nvPr/>
          </p:nvSpPr>
          <p:spPr bwMode="auto">
            <a:xfrm>
              <a:off x="6265" y="4106"/>
              <a:ext cx="17" cy="2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nb-NO"/>
            </a:p>
          </p:txBody>
        </p:sp>
        <p:sp>
          <p:nvSpPr>
            <p:cNvPr id="1065" name="Oval 18"/>
            <p:cNvSpPr>
              <a:spLocks noChangeArrowheads="1"/>
            </p:cNvSpPr>
            <p:nvPr/>
          </p:nvSpPr>
          <p:spPr bwMode="auto">
            <a:xfrm>
              <a:off x="6273" y="4113"/>
              <a:ext cx="2" cy="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nb-NO"/>
            </a:p>
          </p:txBody>
        </p:sp>
        <p:sp>
          <p:nvSpPr>
            <p:cNvPr id="1066" name="Oval 19"/>
            <p:cNvSpPr>
              <a:spLocks noChangeArrowheads="1"/>
            </p:cNvSpPr>
            <p:nvPr/>
          </p:nvSpPr>
          <p:spPr bwMode="auto">
            <a:xfrm flipH="1" flipV="1">
              <a:off x="6275" y="4113"/>
              <a:ext cx="6" cy="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nb-NO"/>
            </a:p>
          </p:txBody>
        </p:sp>
        <p:sp>
          <p:nvSpPr>
            <p:cNvPr id="1067" name="Oval 20"/>
            <p:cNvSpPr>
              <a:spLocks noChangeArrowheads="1"/>
            </p:cNvSpPr>
            <p:nvPr/>
          </p:nvSpPr>
          <p:spPr bwMode="auto">
            <a:xfrm flipH="1" flipV="1">
              <a:off x="6279" y="4111"/>
              <a:ext cx="3" cy="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hangingPunct="0"/>
              <a:endParaRPr lang="nb-NO"/>
            </a:p>
          </p:txBody>
        </p:sp>
      </p:grpSp>
      <p:grpSp>
        <p:nvGrpSpPr>
          <p:cNvPr id="1036" name="Group 24"/>
          <p:cNvGrpSpPr>
            <a:grpSpLocks/>
          </p:cNvGrpSpPr>
          <p:nvPr/>
        </p:nvGrpSpPr>
        <p:grpSpPr bwMode="auto">
          <a:xfrm>
            <a:off x="9912350" y="6518275"/>
            <a:ext cx="6350" cy="31750"/>
            <a:chOff x="6244" y="4106"/>
            <a:chExt cx="4" cy="20"/>
          </a:xfrm>
        </p:grpSpPr>
        <p:sp>
          <p:nvSpPr>
            <p:cNvPr id="1060" name="Bue 22"/>
            <p:cNvSpPr>
              <a:spLocks/>
            </p:cNvSpPr>
            <p:nvPr/>
          </p:nvSpPr>
          <p:spPr bwMode="auto">
            <a:xfrm>
              <a:off x="6244" y="4107"/>
              <a:ext cx="3" cy="17"/>
            </a:xfrm>
            <a:custGeom>
              <a:avLst/>
              <a:gdLst>
                <a:gd name="T0" fmla="*/ 0 w 21600"/>
                <a:gd name="T1" fmla="*/ 0 h 39752"/>
                <a:gd name="T2" fmla="*/ 0 w 21600"/>
                <a:gd name="T3" fmla="*/ 0 h 39752"/>
                <a:gd name="T4" fmla="*/ 0 w 21600"/>
                <a:gd name="T5" fmla="*/ 0 h 397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9752" fill="none" extrusionOk="0">
                  <a:moveTo>
                    <a:pt x="12736" y="39752"/>
                  </a:moveTo>
                  <a:cubicBezTo>
                    <a:pt x="4985" y="36264"/>
                    <a:pt x="0" y="28555"/>
                    <a:pt x="0" y="20055"/>
                  </a:cubicBezTo>
                  <a:cubicBezTo>
                    <a:pt x="0" y="11222"/>
                    <a:pt x="5377" y="3280"/>
                    <a:pt x="13577" y="-1"/>
                  </a:cubicBezTo>
                </a:path>
                <a:path w="21600" h="39752" stroke="0" extrusionOk="0">
                  <a:moveTo>
                    <a:pt x="12736" y="39752"/>
                  </a:moveTo>
                  <a:cubicBezTo>
                    <a:pt x="4985" y="36264"/>
                    <a:pt x="0" y="28555"/>
                    <a:pt x="0" y="20055"/>
                  </a:cubicBezTo>
                  <a:cubicBezTo>
                    <a:pt x="0" y="11222"/>
                    <a:pt x="5377" y="3280"/>
                    <a:pt x="13577" y="-1"/>
                  </a:cubicBezTo>
                  <a:lnTo>
                    <a:pt x="21600" y="20055"/>
                  </a:lnTo>
                  <a:lnTo>
                    <a:pt x="12736" y="397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61" name="Bue 23"/>
            <p:cNvSpPr>
              <a:spLocks/>
            </p:cNvSpPr>
            <p:nvPr/>
          </p:nvSpPr>
          <p:spPr bwMode="auto">
            <a:xfrm>
              <a:off x="6247" y="4106"/>
              <a:ext cx="1" cy="20"/>
            </a:xfrm>
            <a:custGeom>
              <a:avLst/>
              <a:gdLst>
                <a:gd name="T0" fmla="*/ 0 w 21600"/>
                <a:gd name="T1" fmla="*/ 0 h 36873"/>
                <a:gd name="T2" fmla="*/ 0 w 21600"/>
                <a:gd name="T3" fmla="*/ 0 h 36873"/>
                <a:gd name="T4" fmla="*/ 0 w 21600"/>
                <a:gd name="T5" fmla="*/ 0 h 3687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6873" fill="none" extrusionOk="0">
                  <a:moveTo>
                    <a:pt x="21600" y="36872"/>
                  </a:moveTo>
                  <a:cubicBezTo>
                    <a:pt x="9670" y="36873"/>
                    <a:pt x="0" y="27202"/>
                    <a:pt x="0" y="15273"/>
                  </a:cubicBezTo>
                  <a:cubicBezTo>
                    <a:pt x="0" y="9544"/>
                    <a:pt x="2275" y="4050"/>
                    <a:pt x="6326" y="-1"/>
                  </a:cubicBezTo>
                </a:path>
                <a:path w="21600" h="36873" stroke="0" extrusionOk="0">
                  <a:moveTo>
                    <a:pt x="21600" y="36872"/>
                  </a:moveTo>
                  <a:cubicBezTo>
                    <a:pt x="9670" y="36873"/>
                    <a:pt x="0" y="27202"/>
                    <a:pt x="0" y="15273"/>
                  </a:cubicBezTo>
                  <a:cubicBezTo>
                    <a:pt x="0" y="9544"/>
                    <a:pt x="2275" y="4050"/>
                    <a:pt x="6326" y="-1"/>
                  </a:cubicBezTo>
                  <a:lnTo>
                    <a:pt x="21600" y="15273"/>
                  </a:lnTo>
                  <a:lnTo>
                    <a:pt x="21600" y="36872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1037" name="Group 31"/>
          <p:cNvGrpSpPr>
            <a:grpSpLocks/>
          </p:cNvGrpSpPr>
          <p:nvPr/>
        </p:nvGrpSpPr>
        <p:grpSpPr bwMode="auto">
          <a:xfrm>
            <a:off x="9807575" y="6513513"/>
            <a:ext cx="87313" cy="71437"/>
            <a:chOff x="6178" y="4103"/>
            <a:chExt cx="55" cy="45"/>
          </a:xfrm>
        </p:grpSpPr>
        <p:grpSp>
          <p:nvGrpSpPr>
            <p:cNvPr id="1054" name="Group 27"/>
            <p:cNvGrpSpPr>
              <a:grpSpLocks/>
            </p:cNvGrpSpPr>
            <p:nvPr/>
          </p:nvGrpSpPr>
          <p:grpSpPr bwMode="auto">
            <a:xfrm>
              <a:off x="6178" y="4108"/>
              <a:ext cx="53" cy="40"/>
              <a:chOff x="6178" y="4108"/>
              <a:chExt cx="53" cy="40"/>
            </a:xfrm>
          </p:grpSpPr>
          <p:sp>
            <p:nvSpPr>
              <p:cNvPr id="1058" name="Freeform 25"/>
              <p:cNvSpPr>
                <a:spLocks/>
              </p:cNvSpPr>
              <p:nvPr/>
            </p:nvSpPr>
            <p:spPr bwMode="auto">
              <a:xfrm>
                <a:off x="6178" y="4108"/>
                <a:ext cx="34" cy="33"/>
              </a:xfrm>
              <a:custGeom>
                <a:avLst/>
                <a:gdLst>
                  <a:gd name="T0" fmla="*/ 6 w 34"/>
                  <a:gd name="T1" fmla="*/ 0 h 33"/>
                  <a:gd name="T2" fmla="*/ 4 w 34"/>
                  <a:gd name="T3" fmla="*/ 3 h 33"/>
                  <a:gd name="T4" fmla="*/ 4 w 34"/>
                  <a:gd name="T5" fmla="*/ 6 h 33"/>
                  <a:gd name="T6" fmla="*/ 1 w 34"/>
                  <a:gd name="T7" fmla="*/ 9 h 33"/>
                  <a:gd name="T8" fmla="*/ 0 w 34"/>
                  <a:gd name="T9" fmla="*/ 12 h 33"/>
                  <a:gd name="T10" fmla="*/ 0 w 34"/>
                  <a:gd name="T11" fmla="*/ 16 h 33"/>
                  <a:gd name="T12" fmla="*/ 0 w 34"/>
                  <a:gd name="T13" fmla="*/ 18 h 33"/>
                  <a:gd name="T14" fmla="*/ 1 w 34"/>
                  <a:gd name="T15" fmla="*/ 22 h 33"/>
                  <a:gd name="T16" fmla="*/ 4 w 34"/>
                  <a:gd name="T17" fmla="*/ 26 h 33"/>
                  <a:gd name="T18" fmla="*/ 4 w 34"/>
                  <a:gd name="T19" fmla="*/ 28 h 33"/>
                  <a:gd name="T20" fmla="*/ 9 w 34"/>
                  <a:gd name="T21" fmla="*/ 30 h 33"/>
                  <a:gd name="T22" fmla="*/ 16 w 34"/>
                  <a:gd name="T23" fmla="*/ 32 h 33"/>
                  <a:gd name="T24" fmla="*/ 22 w 34"/>
                  <a:gd name="T25" fmla="*/ 32 h 33"/>
                  <a:gd name="T26" fmla="*/ 31 w 34"/>
                  <a:gd name="T27" fmla="*/ 31 h 33"/>
                  <a:gd name="T28" fmla="*/ 33 w 34"/>
                  <a:gd name="T29" fmla="*/ 23 h 33"/>
                  <a:gd name="T30" fmla="*/ 25 w 34"/>
                  <a:gd name="T31" fmla="*/ 13 h 33"/>
                  <a:gd name="T32" fmla="*/ 18 w 34"/>
                  <a:gd name="T33" fmla="*/ 7 h 33"/>
                  <a:gd name="T34" fmla="*/ 13 w 34"/>
                  <a:gd name="T35" fmla="*/ 3 h 33"/>
                  <a:gd name="T36" fmla="*/ 6 w 34"/>
                  <a:gd name="T37" fmla="*/ 0 h 3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4" h="33">
                    <a:moveTo>
                      <a:pt x="6" y="0"/>
                    </a:moveTo>
                    <a:lnTo>
                      <a:pt x="4" y="3"/>
                    </a:lnTo>
                    <a:lnTo>
                      <a:pt x="4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6"/>
                    </a:lnTo>
                    <a:lnTo>
                      <a:pt x="4" y="28"/>
                    </a:lnTo>
                    <a:lnTo>
                      <a:pt x="9" y="30"/>
                    </a:lnTo>
                    <a:lnTo>
                      <a:pt x="16" y="32"/>
                    </a:lnTo>
                    <a:lnTo>
                      <a:pt x="22" y="32"/>
                    </a:lnTo>
                    <a:lnTo>
                      <a:pt x="31" y="31"/>
                    </a:lnTo>
                    <a:lnTo>
                      <a:pt x="33" y="23"/>
                    </a:lnTo>
                    <a:lnTo>
                      <a:pt x="25" y="13"/>
                    </a:lnTo>
                    <a:lnTo>
                      <a:pt x="18" y="7"/>
                    </a:lnTo>
                    <a:lnTo>
                      <a:pt x="13" y="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3F5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9" name="Freeform 26"/>
              <p:cNvSpPr>
                <a:spLocks/>
              </p:cNvSpPr>
              <p:nvPr/>
            </p:nvSpPr>
            <p:spPr bwMode="auto">
              <a:xfrm>
                <a:off x="6211" y="4127"/>
                <a:ext cx="20" cy="21"/>
              </a:xfrm>
              <a:custGeom>
                <a:avLst/>
                <a:gdLst>
                  <a:gd name="T0" fmla="*/ 10 w 20"/>
                  <a:gd name="T1" fmla="*/ 0 h 21"/>
                  <a:gd name="T2" fmla="*/ 9 w 20"/>
                  <a:gd name="T3" fmla="*/ 1 h 21"/>
                  <a:gd name="T4" fmla="*/ 6 w 20"/>
                  <a:gd name="T5" fmla="*/ 2 h 21"/>
                  <a:gd name="T6" fmla="*/ 4 w 20"/>
                  <a:gd name="T7" fmla="*/ 4 h 21"/>
                  <a:gd name="T8" fmla="*/ 3 w 20"/>
                  <a:gd name="T9" fmla="*/ 6 h 21"/>
                  <a:gd name="T10" fmla="*/ 2 w 20"/>
                  <a:gd name="T11" fmla="*/ 8 h 21"/>
                  <a:gd name="T12" fmla="*/ 1 w 20"/>
                  <a:gd name="T13" fmla="*/ 11 h 21"/>
                  <a:gd name="T14" fmla="*/ 1 w 20"/>
                  <a:gd name="T15" fmla="*/ 13 h 21"/>
                  <a:gd name="T16" fmla="*/ 0 w 20"/>
                  <a:gd name="T17" fmla="*/ 15 h 21"/>
                  <a:gd name="T18" fmla="*/ 1 w 20"/>
                  <a:gd name="T19" fmla="*/ 17 h 21"/>
                  <a:gd name="T20" fmla="*/ 4 w 20"/>
                  <a:gd name="T21" fmla="*/ 19 h 21"/>
                  <a:gd name="T22" fmla="*/ 6 w 20"/>
                  <a:gd name="T23" fmla="*/ 20 h 21"/>
                  <a:gd name="T24" fmla="*/ 10 w 20"/>
                  <a:gd name="T25" fmla="*/ 20 h 21"/>
                  <a:gd name="T26" fmla="*/ 13 w 20"/>
                  <a:gd name="T27" fmla="*/ 19 h 21"/>
                  <a:gd name="T28" fmla="*/ 16 w 20"/>
                  <a:gd name="T29" fmla="*/ 18 h 21"/>
                  <a:gd name="T30" fmla="*/ 18 w 20"/>
                  <a:gd name="T31" fmla="*/ 17 h 21"/>
                  <a:gd name="T32" fmla="*/ 18 w 20"/>
                  <a:gd name="T33" fmla="*/ 14 h 21"/>
                  <a:gd name="T34" fmla="*/ 19 w 20"/>
                  <a:gd name="T35" fmla="*/ 13 h 21"/>
                  <a:gd name="T36" fmla="*/ 19 w 20"/>
                  <a:gd name="T37" fmla="*/ 11 h 21"/>
                  <a:gd name="T38" fmla="*/ 17 w 20"/>
                  <a:gd name="T39" fmla="*/ 8 h 21"/>
                  <a:gd name="T40" fmla="*/ 14 w 20"/>
                  <a:gd name="T41" fmla="*/ 4 h 21"/>
                  <a:gd name="T42" fmla="*/ 12 w 20"/>
                  <a:gd name="T43" fmla="*/ 2 h 21"/>
                  <a:gd name="T44" fmla="*/ 10 w 20"/>
                  <a:gd name="T45" fmla="*/ 0 h 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0" h="21">
                    <a:moveTo>
                      <a:pt x="10" y="0"/>
                    </a:moveTo>
                    <a:lnTo>
                      <a:pt x="9" y="1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10" y="20"/>
                    </a:lnTo>
                    <a:lnTo>
                      <a:pt x="13" y="19"/>
                    </a:lnTo>
                    <a:lnTo>
                      <a:pt x="16" y="18"/>
                    </a:lnTo>
                    <a:lnTo>
                      <a:pt x="18" y="17"/>
                    </a:lnTo>
                    <a:lnTo>
                      <a:pt x="18" y="14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3F5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55" name="Group 30"/>
            <p:cNvGrpSpPr>
              <a:grpSpLocks/>
            </p:cNvGrpSpPr>
            <p:nvPr/>
          </p:nvGrpSpPr>
          <p:grpSpPr bwMode="auto">
            <a:xfrm>
              <a:off x="6181" y="4103"/>
              <a:ext cx="52" cy="45"/>
              <a:chOff x="6181" y="4103"/>
              <a:chExt cx="52" cy="45"/>
            </a:xfrm>
          </p:grpSpPr>
          <p:sp>
            <p:nvSpPr>
              <p:cNvPr id="1056" name="Freeform 28"/>
              <p:cNvSpPr>
                <a:spLocks/>
              </p:cNvSpPr>
              <p:nvPr/>
            </p:nvSpPr>
            <p:spPr bwMode="auto">
              <a:xfrm>
                <a:off x="6213" y="4126"/>
                <a:ext cx="20" cy="22"/>
              </a:xfrm>
              <a:custGeom>
                <a:avLst/>
                <a:gdLst>
                  <a:gd name="T0" fmla="*/ 10 w 20"/>
                  <a:gd name="T1" fmla="*/ 0 h 22"/>
                  <a:gd name="T2" fmla="*/ 7 w 20"/>
                  <a:gd name="T3" fmla="*/ 1 h 22"/>
                  <a:gd name="T4" fmla="*/ 6 w 20"/>
                  <a:gd name="T5" fmla="*/ 3 h 22"/>
                  <a:gd name="T6" fmla="*/ 4 w 20"/>
                  <a:gd name="T7" fmla="*/ 5 h 22"/>
                  <a:gd name="T8" fmla="*/ 3 w 20"/>
                  <a:gd name="T9" fmla="*/ 7 h 22"/>
                  <a:gd name="T10" fmla="*/ 2 w 20"/>
                  <a:gd name="T11" fmla="*/ 9 h 22"/>
                  <a:gd name="T12" fmla="*/ 1 w 20"/>
                  <a:gd name="T13" fmla="*/ 11 h 22"/>
                  <a:gd name="T14" fmla="*/ 0 w 20"/>
                  <a:gd name="T15" fmla="*/ 12 h 22"/>
                  <a:gd name="T16" fmla="*/ 0 w 20"/>
                  <a:gd name="T17" fmla="*/ 16 h 22"/>
                  <a:gd name="T18" fmla="*/ 1 w 20"/>
                  <a:gd name="T19" fmla="*/ 18 h 22"/>
                  <a:gd name="T20" fmla="*/ 3 w 20"/>
                  <a:gd name="T21" fmla="*/ 19 h 22"/>
                  <a:gd name="T22" fmla="*/ 6 w 20"/>
                  <a:gd name="T23" fmla="*/ 20 h 22"/>
                  <a:gd name="T24" fmla="*/ 9 w 20"/>
                  <a:gd name="T25" fmla="*/ 21 h 22"/>
                  <a:gd name="T26" fmla="*/ 13 w 20"/>
                  <a:gd name="T27" fmla="*/ 20 h 22"/>
                  <a:gd name="T28" fmla="*/ 16 w 20"/>
                  <a:gd name="T29" fmla="*/ 18 h 22"/>
                  <a:gd name="T30" fmla="*/ 18 w 20"/>
                  <a:gd name="T31" fmla="*/ 16 h 22"/>
                  <a:gd name="T32" fmla="*/ 19 w 20"/>
                  <a:gd name="T33" fmla="*/ 14 h 22"/>
                  <a:gd name="T34" fmla="*/ 19 w 20"/>
                  <a:gd name="T35" fmla="*/ 12 h 22"/>
                  <a:gd name="T36" fmla="*/ 19 w 20"/>
                  <a:gd name="T37" fmla="*/ 11 h 22"/>
                  <a:gd name="T38" fmla="*/ 17 w 20"/>
                  <a:gd name="T39" fmla="*/ 8 h 22"/>
                  <a:gd name="T40" fmla="*/ 15 w 20"/>
                  <a:gd name="T41" fmla="*/ 5 h 22"/>
                  <a:gd name="T42" fmla="*/ 13 w 20"/>
                  <a:gd name="T43" fmla="*/ 2 h 22"/>
                  <a:gd name="T44" fmla="*/ 10 w 20"/>
                  <a:gd name="T45" fmla="*/ 0 h 2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0" h="22">
                    <a:moveTo>
                      <a:pt x="10" y="0"/>
                    </a:moveTo>
                    <a:lnTo>
                      <a:pt x="7" y="1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1" y="11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1" y="18"/>
                    </a:lnTo>
                    <a:lnTo>
                      <a:pt x="3" y="19"/>
                    </a:lnTo>
                    <a:lnTo>
                      <a:pt x="6" y="20"/>
                    </a:lnTo>
                    <a:lnTo>
                      <a:pt x="9" y="21"/>
                    </a:lnTo>
                    <a:lnTo>
                      <a:pt x="13" y="20"/>
                    </a:lnTo>
                    <a:lnTo>
                      <a:pt x="16" y="18"/>
                    </a:lnTo>
                    <a:lnTo>
                      <a:pt x="18" y="16"/>
                    </a:lnTo>
                    <a:lnTo>
                      <a:pt x="19" y="14"/>
                    </a:lnTo>
                    <a:lnTo>
                      <a:pt x="19" y="12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5" y="5"/>
                    </a:lnTo>
                    <a:lnTo>
                      <a:pt x="13" y="2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008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7" name="Freeform 29"/>
              <p:cNvSpPr>
                <a:spLocks/>
              </p:cNvSpPr>
              <p:nvPr/>
            </p:nvSpPr>
            <p:spPr bwMode="auto">
              <a:xfrm>
                <a:off x="6181" y="4103"/>
                <a:ext cx="32" cy="35"/>
              </a:xfrm>
              <a:custGeom>
                <a:avLst/>
                <a:gdLst>
                  <a:gd name="T0" fmla="*/ 6 w 32"/>
                  <a:gd name="T1" fmla="*/ 0 h 35"/>
                  <a:gd name="T2" fmla="*/ 4 w 32"/>
                  <a:gd name="T3" fmla="*/ 2 h 35"/>
                  <a:gd name="T4" fmla="*/ 2 w 32"/>
                  <a:gd name="T5" fmla="*/ 6 h 35"/>
                  <a:gd name="T6" fmla="*/ 1 w 32"/>
                  <a:gd name="T7" fmla="*/ 9 h 35"/>
                  <a:gd name="T8" fmla="*/ 0 w 32"/>
                  <a:gd name="T9" fmla="*/ 12 h 35"/>
                  <a:gd name="T10" fmla="*/ 0 w 32"/>
                  <a:gd name="T11" fmla="*/ 16 h 35"/>
                  <a:gd name="T12" fmla="*/ 0 w 32"/>
                  <a:gd name="T13" fmla="*/ 19 h 35"/>
                  <a:gd name="T14" fmla="*/ 1 w 32"/>
                  <a:gd name="T15" fmla="*/ 22 h 35"/>
                  <a:gd name="T16" fmla="*/ 2 w 32"/>
                  <a:gd name="T17" fmla="*/ 25 h 35"/>
                  <a:gd name="T18" fmla="*/ 4 w 32"/>
                  <a:gd name="T19" fmla="*/ 28 h 35"/>
                  <a:gd name="T20" fmla="*/ 8 w 32"/>
                  <a:gd name="T21" fmla="*/ 30 h 35"/>
                  <a:gd name="T22" fmla="*/ 14 w 32"/>
                  <a:gd name="T23" fmla="*/ 32 h 35"/>
                  <a:gd name="T24" fmla="*/ 21 w 32"/>
                  <a:gd name="T25" fmla="*/ 33 h 35"/>
                  <a:gd name="T26" fmla="*/ 28 w 32"/>
                  <a:gd name="T27" fmla="*/ 34 h 35"/>
                  <a:gd name="T28" fmla="*/ 31 w 32"/>
                  <a:gd name="T29" fmla="*/ 23 h 35"/>
                  <a:gd name="T30" fmla="*/ 23 w 32"/>
                  <a:gd name="T31" fmla="*/ 13 h 35"/>
                  <a:gd name="T32" fmla="*/ 18 w 32"/>
                  <a:gd name="T33" fmla="*/ 7 h 35"/>
                  <a:gd name="T34" fmla="*/ 12 w 32"/>
                  <a:gd name="T35" fmla="*/ 3 h 35"/>
                  <a:gd name="T36" fmla="*/ 6 w 32"/>
                  <a:gd name="T37" fmla="*/ 0 h 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2" h="35">
                    <a:moveTo>
                      <a:pt x="6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1" y="22"/>
                    </a:lnTo>
                    <a:lnTo>
                      <a:pt x="2" y="25"/>
                    </a:lnTo>
                    <a:lnTo>
                      <a:pt x="4" y="28"/>
                    </a:lnTo>
                    <a:lnTo>
                      <a:pt x="8" y="30"/>
                    </a:lnTo>
                    <a:lnTo>
                      <a:pt x="14" y="32"/>
                    </a:lnTo>
                    <a:lnTo>
                      <a:pt x="21" y="33"/>
                    </a:lnTo>
                    <a:lnTo>
                      <a:pt x="28" y="34"/>
                    </a:lnTo>
                    <a:lnTo>
                      <a:pt x="31" y="23"/>
                    </a:lnTo>
                    <a:lnTo>
                      <a:pt x="23" y="13"/>
                    </a:lnTo>
                    <a:lnTo>
                      <a:pt x="18" y="7"/>
                    </a:lnTo>
                    <a:lnTo>
                      <a:pt x="12" y="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7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</p:grpSp>
      <p:grpSp>
        <p:nvGrpSpPr>
          <p:cNvPr id="1038" name="Group 47"/>
          <p:cNvGrpSpPr>
            <a:grpSpLocks/>
          </p:cNvGrpSpPr>
          <p:nvPr/>
        </p:nvGrpSpPr>
        <p:grpSpPr bwMode="auto">
          <a:xfrm>
            <a:off x="9753600" y="6234113"/>
            <a:ext cx="376238" cy="234950"/>
            <a:chOff x="6144" y="3927"/>
            <a:chExt cx="237" cy="148"/>
          </a:xfrm>
        </p:grpSpPr>
        <p:grpSp>
          <p:nvGrpSpPr>
            <p:cNvPr id="1039" name="Group 34"/>
            <p:cNvGrpSpPr>
              <a:grpSpLocks/>
            </p:cNvGrpSpPr>
            <p:nvPr/>
          </p:nvGrpSpPr>
          <p:grpSpPr bwMode="auto">
            <a:xfrm>
              <a:off x="6222" y="4032"/>
              <a:ext cx="94" cy="43"/>
              <a:chOff x="6222" y="4032"/>
              <a:chExt cx="94" cy="43"/>
            </a:xfrm>
          </p:grpSpPr>
          <p:sp>
            <p:nvSpPr>
              <p:cNvPr id="1052" name="Bue 32"/>
              <p:cNvSpPr>
                <a:spLocks/>
              </p:cNvSpPr>
              <p:nvPr/>
            </p:nvSpPr>
            <p:spPr bwMode="auto">
              <a:xfrm>
                <a:off x="6222" y="4032"/>
                <a:ext cx="94" cy="43"/>
              </a:xfrm>
              <a:custGeom>
                <a:avLst/>
                <a:gdLst>
                  <a:gd name="T0" fmla="*/ 0 w 34662"/>
                  <a:gd name="T1" fmla="*/ 0 h 23182"/>
                  <a:gd name="T2" fmla="*/ 0 w 34662"/>
                  <a:gd name="T3" fmla="*/ 0 h 23182"/>
                  <a:gd name="T4" fmla="*/ 0 w 34662"/>
                  <a:gd name="T5" fmla="*/ 0 h 2318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662" h="23182" fill="none" extrusionOk="0">
                    <a:moveTo>
                      <a:pt x="34662" y="18784"/>
                    </a:moveTo>
                    <a:cubicBezTo>
                      <a:pt x="30905" y="21637"/>
                      <a:pt x="26317" y="23181"/>
                      <a:pt x="21600" y="23181"/>
                    </a:cubicBezTo>
                    <a:cubicBezTo>
                      <a:pt x="9670" y="23182"/>
                      <a:pt x="0" y="13511"/>
                      <a:pt x="0" y="1582"/>
                    </a:cubicBezTo>
                    <a:cubicBezTo>
                      <a:pt x="0" y="1054"/>
                      <a:pt x="19" y="526"/>
                      <a:pt x="58" y="-1"/>
                    </a:cubicBezTo>
                  </a:path>
                  <a:path w="34662" h="23182" stroke="0" extrusionOk="0">
                    <a:moveTo>
                      <a:pt x="34662" y="18784"/>
                    </a:moveTo>
                    <a:cubicBezTo>
                      <a:pt x="30905" y="21637"/>
                      <a:pt x="26317" y="23181"/>
                      <a:pt x="21600" y="23181"/>
                    </a:cubicBezTo>
                    <a:cubicBezTo>
                      <a:pt x="9670" y="23182"/>
                      <a:pt x="0" y="13511"/>
                      <a:pt x="0" y="1582"/>
                    </a:cubicBezTo>
                    <a:cubicBezTo>
                      <a:pt x="0" y="1054"/>
                      <a:pt x="19" y="526"/>
                      <a:pt x="58" y="-1"/>
                    </a:cubicBezTo>
                    <a:lnTo>
                      <a:pt x="21600" y="1582"/>
                    </a:lnTo>
                    <a:lnTo>
                      <a:pt x="34662" y="1878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053" name="Freeform 33"/>
              <p:cNvSpPr>
                <a:spLocks/>
              </p:cNvSpPr>
              <p:nvPr/>
            </p:nvSpPr>
            <p:spPr bwMode="auto">
              <a:xfrm>
                <a:off x="6227" y="4033"/>
                <a:ext cx="85" cy="35"/>
              </a:xfrm>
              <a:custGeom>
                <a:avLst/>
                <a:gdLst>
                  <a:gd name="T0" fmla="*/ 84 w 85"/>
                  <a:gd name="T1" fmla="*/ 34 h 35"/>
                  <a:gd name="T2" fmla="*/ 84 w 85"/>
                  <a:gd name="T3" fmla="*/ 5 h 35"/>
                  <a:gd name="T4" fmla="*/ 0 w 85"/>
                  <a:gd name="T5" fmla="*/ 0 h 35"/>
                  <a:gd name="T6" fmla="*/ 84 w 85"/>
                  <a:gd name="T7" fmla="*/ 34 h 3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5" h="35">
                    <a:moveTo>
                      <a:pt x="84" y="34"/>
                    </a:moveTo>
                    <a:lnTo>
                      <a:pt x="84" y="5"/>
                    </a:lnTo>
                    <a:lnTo>
                      <a:pt x="0" y="0"/>
                    </a:lnTo>
                    <a:lnTo>
                      <a:pt x="84" y="34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0" name="Group 38"/>
            <p:cNvGrpSpPr>
              <a:grpSpLocks/>
            </p:cNvGrpSpPr>
            <p:nvPr/>
          </p:nvGrpSpPr>
          <p:grpSpPr bwMode="auto">
            <a:xfrm>
              <a:off x="6176" y="3992"/>
              <a:ext cx="205" cy="69"/>
              <a:chOff x="6176" y="3992"/>
              <a:chExt cx="205" cy="69"/>
            </a:xfrm>
          </p:grpSpPr>
          <p:sp>
            <p:nvSpPr>
              <p:cNvPr id="1049" name="Freeform 35"/>
              <p:cNvSpPr>
                <a:spLocks/>
              </p:cNvSpPr>
              <p:nvPr/>
            </p:nvSpPr>
            <p:spPr bwMode="auto">
              <a:xfrm>
                <a:off x="6176" y="3992"/>
                <a:ext cx="205" cy="65"/>
              </a:xfrm>
              <a:custGeom>
                <a:avLst/>
                <a:gdLst>
                  <a:gd name="T0" fmla="*/ 0 w 205"/>
                  <a:gd name="T1" fmla="*/ 17 h 65"/>
                  <a:gd name="T2" fmla="*/ 80 w 205"/>
                  <a:gd name="T3" fmla="*/ 0 h 65"/>
                  <a:gd name="T4" fmla="*/ 204 w 205"/>
                  <a:gd name="T5" fmla="*/ 35 h 65"/>
                  <a:gd name="T6" fmla="*/ 119 w 205"/>
                  <a:gd name="T7" fmla="*/ 64 h 65"/>
                  <a:gd name="T8" fmla="*/ 0 w 205"/>
                  <a:gd name="T9" fmla="*/ 17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5" h="65">
                    <a:moveTo>
                      <a:pt x="0" y="17"/>
                    </a:moveTo>
                    <a:lnTo>
                      <a:pt x="80" y="0"/>
                    </a:lnTo>
                    <a:lnTo>
                      <a:pt x="204" y="35"/>
                    </a:lnTo>
                    <a:lnTo>
                      <a:pt x="119" y="64"/>
                    </a:lnTo>
                    <a:lnTo>
                      <a:pt x="0" y="17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0" name="Freeform 36"/>
              <p:cNvSpPr>
                <a:spLocks/>
              </p:cNvSpPr>
              <p:nvPr/>
            </p:nvSpPr>
            <p:spPr bwMode="auto">
              <a:xfrm>
                <a:off x="6299" y="4032"/>
                <a:ext cx="82" cy="28"/>
              </a:xfrm>
              <a:custGeom>
                <a:avLst/>
                <a:gdLst>
                  <a:gd name="T0" fmla="*/ 0 w 82"/>
                  <a:gd name="T1" fmla="*/ 25 h 28"/>
                  <a:gd name="T2" fmla="*/ 0 w 82"/>
                  <a:gd name="T3" fmla="*/ 27 h 28"/>
                  <a:gd name="T4" fmla="*/ 81 w 82"/>
                  <a:gd name="T5" fmla="*/ 3 h 28"/>
                  <a:gd name="T6" fmla="*/ 81 w 82"/>
                  <a:gd name="T7" fmla="*/ 0 h 28"/>
                  <a:gd name="T8" fmla="*/ 0 w 82"/>
                  <a:gd name="T9" fmla="*/ 25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2" h="28">
                    <a:moveTo>
                      <a:pt x="0" y="25"/>
                    </a:moveTo>
                    <a:lnTo>
                      <a:pt x="0" y="27"/>
                    </a:lnTo>
                    <a:lnTo>
                      <a:pt x="81" y="3"/>
                    </a:lnTo>
                    <a:lnTo>
                      <a:pt x="81" y="0"/>
                    </a:lnTo>
                    <a:lnTo>
                      <a:pt x="0" y="25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1" name="Freeform 37"/>
              <p:cNvSpPr>
                <a:spLocks/>
              </p:cNvSpPr>
              <p:nvPr/>
            </p:nvSpPr>
            <p:spPr bwMode="auto">
              <a:xfrm>
                <a:off x="6176" y="4011"/>
                <a:ext cx="117" cy="50"/>
              </a:xfrm>
              <a:custGeom>
                <a:avLst/>
                <a:gdLst>
                  <a:gd name="T0" fmla="*/ 0 w 117"/>
                  <a:gd name="T1" fmla="*/ 0 h 50"/>
                  <a:gd name="T2" fmla="*/ 0 w 117"/>
                  <a:gd name="T3" fmla="*/ 2 h 50"/>
                  <a:gd name="T4" fmla="*/ 116 w 117"/>
                  <a:gd name="T5" fmla="*/ 49 h 50"/>
                  <a:gd name="T6" fmla="*/ 116 w 117"/>
                  <a:gd name="T7" fmla="*/ 46 h 50"/>
                  <a:gd name="T8" fmla="*/ 0 w 117"/>
                  <a:gd name="T9" fmla="*/ 0 h 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" h="50">
                    <a:moveTo>
                      <a:pt x="0" y="0"/>
                    </a:moveTo>
                    <a:lnTo>
                      <a:pt x="0" y="2"/>
                    </a:lnTo>
                    <a:lnTo>
                      <a:pt x="116" y="49"/>
                    </a:lnTo>
                    <a:lnTo>
                      <a:pt x="116" y="4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1" name="Group 43"/>
            <p:cNvGrpSpPr>
              <a:grpSpLocks/>
            </p:cNvGrpSpPr>
            <p:nvPr/>
          </p:nvGrpSpPr>
          <p:grpSpPr bwMode="auto">
            <a:xfrm>
              <a:off x="6144" y="3927"/>
              <a:ext cx="124" cy="94"/>
              <a:chOff x="6144" y="3927"/>
              <a:chExt cx="124" cy="94"/>
            </a:xfrm>
          </p:grpSpPr>
          <p:grpSp>
            <p:nvGrpSpPr>
              <p:cNvPr id="1045" name="Group 41"/>
              <p:cNvGrpSpPr>
                <a:grpSpLocks/>
              </p:cNvGrpSpPr>
              <p:nvPr/>
            </p:nvGrpSpPr>
            <p:grpSpPr bwMode="auto">
              <a:xfrm>
                <a:off x="6217" y="3980"/>
                <a:ext cx="51" cy="41"/>
                <a:chOff x="6217" y="3980"/>
                <a:chExt cx="51" cy="41"/>
              </a:xfrm>
            </p:grpSpPr>
            <p:sp>
              <p:nvSpPr>
                <p:cNvPr id="1047" name="Oval 39"/>
                <p:cNvSpPr>
                  <a:spLocks noChangeArrowheads="1"/>
                </p:cNvSpPr>
                <p:nvPr/>
              </p:nvSpPr>
              <p:spPr bwMode="auto">
                <a:xfrm>
                  <a:off x="6217" y="3980"/>
                  <a:ext cx="7" cy="6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1270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0" hangingPunct="0"/>
                  <a:endParaRPr lang="nb-NO"/>
                </a:p>
              </p:txBody>
            </p:sp>
            <p:sp>
              <p:nvSpPr>
                <p:cNvPr id="1048" name="Freeform 40"/>
                <p:cNvSpPr>
                  <a:spLocks/>
                </p:cNvSpPr>
                <p:nvPr/>
              </p:nvSpPr>
              <p:spPr bwMode="auto">
                <a:xfrm>
                  <a:off x="6226" y="3990"/>
                  <a:ext cx="42" cy="31"/>
                </a:xfrm>
                <a:custGeom>
                  <a:avLst/>
                  <a:gdLst>
                    <a:gd name="T0" fmla="*/ 0 w 42"/>
                    <a:gd name="T1" fmla="*/ 0 h 31"/>
                    <a:gd name="T2" fmla="*/ 4 w 42"/>
                    <a:gd name="T3" fmla="*/ 6 h 31"/>
                    <a:gd name="T4" fmla="*/ 9 w 42"/>
                    <a:gd name="T5" fmla="*/ 9 h 31"/>
                    <a:gd name="T6" fmla="*/ 16 w 42"/>
                    <a:gd name="T7" fmla="*/ 16 h 31"/>
                    <a:gd name="T8" fmla="*/ 21 w 42"/>
                    <a:gd name="T9" fmla="*/ 21 h 31"/>
                    <a:gd name="T10" fmla="*/ 27 w 42"/>
                    <a:gd name="T11" fmla="*/ 25 h 31"/>
                    <a:gd name="T12" fmla="*/ 33 w 42"/>
                    <a:gd name="T13" fmla="*/ 27 h 31"/>
                    <a:gd name="T14" fmla="*/ 41 w 42"/>
                    <a:gd name="T15" fmla="*/ 30 h 3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2" h="31">
                      <a:moveTo>
                        <a:pt x="0" y="0"/>
                      </a:moveTo>
                      <a:lnTo>
                        <a:pt x="4" y="6"/>
                      </a:lnTo>
                      <a:lnTo>
                        <a:pt x="9" y="9"/>
                      </a:lnTo>
                      <a:lnTo>
                        <a:pt x="16" y="16"/>
                      </a:lnTo>
                      <a:lnTo>
                        <a:pt x="21" y="21"/>
                      </a:lnTo>
                      <a:lnTo>
                        <a:pt x="27" y="25"/>
                      </a:lnTo>
                      <a:lnTo>
                        <a:pt x="33" y="27"/>
                      </a:lnTo>
                      <a:lnTo>
                        <a:pt x="41" y="30"/>
                      </a:lnTo>
                    </a:path>
                  </a:pathLst>
                </a:custGeom>
                <a:solidFill>
                  <a:schemeClr val="bg2"/>
                </a:solidFill>
                <a:ln w="12700" cap="rnd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</p:grpSp>
          <p:sp>
            <p:nvSpPr>
              <p:cNvPr id="1046" name="Freeform 42"/>
              <p:cNvSpPr>
                <a:spLocks/>
              </p:cNvSpPr>
              <p:nvPr/>
            </p:nvSpPr>
            <p:spPr bwMode="auto">
              <a:xfrm>
                <a:off x="6144" y="3927"/>
                <a:ext cx="71" cy="53"/>
              </a:xfrm>
              <a:custGeom>
                <a:avLst/>
                <a:gdLst>
                  <a:gd name="T0" fmla="*/ 2 w 71"/>
                  <a:gd name="T1" fmla="*/ 23 h 53"/>
                  <a:gd name="T2" fmla="*/ 0 w 71"/>
                  <a:gd name="T3" fmla="*/ 26 h 53"/>
                  <a:gd name="T4" fmla="*/ 19 w 71"/>
                  <a:gd name="T5" fmla="*/ 37 h 53"/>
                  <a:gd name="T6" fmla="*/ 30 w 71"/>
                  <a:gd name="T7" fmla="*/ 41 h 53"/>
                  <a:gd name="T8" fmla="*/ 36 w 71"/>
                  <a:gd name="T9" fmla="*/ 44 h 53"/>
                  <a:gd name="T10" fmla="*/ 46 w 71"/>
                  <a:gd name="T11" fmla="*/ 47 h 53"/>
                  <a:gd name="T12" fmla="*/ 57 w 71"/>
                  <a:gd name="T13" fmla="*/ 50 h 53"/>
                  <a:gd name="T14" fmla="*/ 62 w 71"/>
                  <a:gd name="T15" fmla="*/ 52 h 53"/>
                  <a:gd name="T16" fmla="*/ 66 w 71"/>
                  <a:gd name="T17" fmla="*/ 52 h 53"/>
                  <a:gd name="T18" fmla="*/ 68 w 71"/>
                  <a:gd name="T19" fmla="*/ 50 h 53"/>
                  <a:gd name="T20" fmla="*/ 70 w 71"/>
                  <a:gd name="T21" fmla="*/ 47 h 53"/>
                  <a:gd name="T22" fmla="*/ 68 w 71"/>
                  <a:gd name="T23" fmla="*/ 42 h 53"/>
                  <a:gd name="T24" fmla="*/ 66 w 71"/>
                  <a:gd name="T25" fmla="*/ 40 h 53"/>
                  <a:gd name="T26" fmla="*/ 65 w 71"/>
                  <a:gd name="T27" fmla="*/ 39 h 53"/>
                  <a:gd name="T28" fmla="*/ 59 w 71"/>
                  <a:gd name="T29" fmla="*/ 31 h 53"/>
                  <a:gd name="T30" fmla="*/ 54 w 71"/>
                  <a:gd name="T31" fmla="*/ 24 h 53"/>
                  <a:gd name="T32" fmla="*/ 47 w 71"/>
                  <a:gd name="T33" fmla="*/ 19 h 53"/>
                  <a:gd name="T34" fmla="*/ 46 w 71"/>
                  <a:gd name="T35" fmla="*/ 15 h 53"/>
                  <a:gd name="T36" fmla="*/ 44 w 71"/>
                  <a:gd name="T37" fmla="*/ 15 h 53"/>
                  <a:gd name="T38" fmla="*/ 44 w 71"/>
                  <a:gd name="T39" fmla="*/ 17 h 53"/>
                  <a:gd name="T40" fmla="*/ 47 w 71"/>
                  <a:gd name="T41" fmla="*/ 20 h 53"/>
                  <a:gd name="T42" fmla="*/ 40 w 71"/>
                  <a:gd name="T43" fmla="*/ 15 h 53"/>
                  <a:gd name="T44" fmla="*/ 36 w 71"/>
                  <a:gd name="T45" fmla="*/ 10 h 53"/>
                  <a:gd name="T46" fmla="*/ 26 w 71"/>
                  <a:gd name="T47" fmla="*/ 5 h 53"/>
                  <a:gd name="T48" fmla="*/ 22 w 71"/>
                  <a:gd name="T49" fmla="*/ 0 h 53"/>
                  <a:gd name="T50" fmla="*/ 19 w 71"/>
                  <a:gd name="T51" fmla="*/ 2 h 53"/>
                  <a:gd name="T52" fmla="*/ 23 w 71"/>
                  <a:gd name="T53" fmla="*/ 6 h 53"/>
                  <a:gd name="T54" fmla="*/ 33 w 71"/>
                  <a:gd name="T55" fmla="*/ 11 h 53"/>
                  <a:gd name="T56" fmla="*/ 47 w 71"/>
                  <a:gd name="T57" fmla="*/ 26 h 53"/>
                  <a:gd name="T58" fmla="*/ 30 w 71"/>
                  <a:gd name="T59" fmla="*/ 13 h 53"/>
                  <a:gd name="T60" fmla="*/ 17 w 71"/>
                  <a:gd name="T61" fmla="*/ 6 h 53"/>
                  <a:gd name="T62" fmla="*/ 14 w 71"/>
                  <a:gd name="T63" fmla="*/ 8 h 53"/>
                  <a:gd name="T64" fmla="*/ 19 w 71"/>
                  <a:gd name="T65" fmla="*/ 11 h 53"/>
                  <a:gd name="T66" fmla="*/ 22 w 71"/>
                  <a:gd name="T67" fmla="*/ 11 h 53"/>
                  <a:gd name="T68" fmla="*/ 30 w 71"/>
                  <a:gd name="T69" fmla="*/ 16 h 53"/>
                  <a:gd name="T70" fmla="*/ 36 w 71"/>
                  <a:gd name="T71" fmla="*/ 21 h 53"/>
                  <a:gd name="T72" fmla="*/ 39 w 71"/>
                  <a:gd name="T73" fmla="*/ 24 h 53"/>
                  <a:gd name="T74" fmla="*/ 54 w 71"/>
                  <a:gd name="T75" fmla="*/ 36 h 53"/>
                  <a:gd name="T76" fmla="*/ 50 w 71"/>
                  <a:gd name="T77" fmla="*/ 36 h 53"/>
                  <a:gd name="T78" fmla="*/ 36 w 71"/>
                  <a:gd name="T79" fmla="*/ 26 h 53"/>
                  <a:gd name="T80" fmla="*/ 33 w 71"/>
                  <a:gd name="T81" fmla="*/ 24 h 53"/>
                  <a:gd name="T82" fmla="*/ 30 w 71"/>
                  <a:gd name="T83" fmla="*/ 20 h 53"/>
                  <a:gd name="T84" fmla="*/ 19 w 71"/>
                  <a:gd name="T85" fmla="*/ 16 h 53"/>
                  <a:gd name="T86" fmla="*/ 14 w 71"/>
                  <a:gd name="T87" fmla="*/ 14 h 53"/>
                  <a:gd name="T88" fmla="*/ 12 w 71"/>
                  <a:gd name="T89" fmla="*/ 15 h 53"/>
                  <a:gd name="T90" fmla="*/ 19 w 71"/>
                  <a:gd name="T91" fmla="*/ 18 h 53"/>
                  <a:gd name="T92" fmla="*/ 30 w 71"/>
                  <a:gd name="T93" fmla="*/ 26 h 53"/>
                  <a:gd name="T94" fmla="*/ 16 w 71"/>
                  <a:gd name="T95" fmla="*/ 18 h 53"/>
                  <a:gd name="T96" fmla="*/ 11 w 71"/>
                  <a:gd name="T97" fmla="*/ 17 h 53"/>
                  <a:gd name="T98" fmla="*/ 9 w 71"/>
                  <a:gd name="T99" fmla="*/ 18 h 53"/>
                  <a:gd name="T100" fmla="*/ 12 w 71"/>
                  <a:gd name="T101" fmla="*/ 19 h 53"/>
                  <a:gd name="T102" fmla="*/ 20 w 71"/>
                  <a:gd name="T103" fmla="*/ 23 h 53"/>
                  <a:gd name="T104" fmla="*/ 27 w 71"/>
                  <a:gd name="T105" fmla="*/ 26 h 53"/>
                  <a:gd name="T106" fmla="*/ 22 w 71"/>
                  <a:gd name="T107" fmla="*/ 26 h 53"/>
                  <a:gd name="T108" fmla="*/ 9 w 71"/>
                  <a:gd name="T109" fmla="*/ 20 h 53"/>
                  <a:gd name="T110" fmla="*/ 5 w 71"/>
                  <a:gd name="T111" fmla="*/ 21 h 53"/>
                  <a:gd name="T112" fmla="*/ 11 w 71"/>
                  <a:gd name="T113" fmla="*/ 23 h 53"/>
                  <a:gd name="T114" fmla="*/ 14 w 71"/>
                  <a:gd name="T115" fmla="*/ 26 h 53"/>
                  <a:gd name="T116" fmla="*/ 2 w 71"/>
                  <a:gd name="T117" fmla="*/ 23 h 5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71" h="53">
                    <a:moveTo>
                      <a:pt x="2" y="23"/>
                    </a:moveTo>
                    <a:lnTo>
                      <a:pt x="0" y="26"/>
                    </a:lnTo>
                    <a:lnTo>
                      <a:pt x="19" y="37"/>
                    </a:lnTo>
                    <a:lnTo>
                      <a:pt x="30" y="41"/>
                    </a:lnTo>
                    <a:lnTo>
                      <a:pt x="36" y="44"/>
                    </a:lnTo>
                    <a:lnTo>
                      <a:pt x="46" y="47"/>
                    </a:lnTo>
                    <a:lnTo>
                      <a:pt x="57" y="50"/>
                    </a:lnTo>
                    <a:lnTo>
                      <a:pt x="62" y="52"/>
                    </a:lnTo>
                    <a:lnTo>
                      <a:pt x="66" y="52"/>
                    </a:lnTo>
                    <a:lnTo>
                      <a:pt x="68" y="50"/>
                    </a:lnTo>
                    <a:lnTo>
                      <a:pt x="70" y="47"/>
                    </a:lnTo>
                    <a:lnTo>
                      <a:pt x="68" y="42"/>
                    </a:lnTo>
                    <a:lnTo>
                      <a:pt x="66" y="40"/>
                    </a:lnTo>
                    <a:lnTo>
                      <a:pt x="65" y="39"/>
                    </a:lnTo>
                    <a:lnTo>
                      <a:pt x="59" y="31"/>
                    </a:lnTo>
                    <a:lnTo>
                      <a:pt x="54" y="24"/>
                    </a:lnTo>
                    <a:lnTo>
                      <a:pt x="47" y="19"/>
                    </a:lnTo>
                    <a:lnTo>
                      <a:pt x="46" y="15"/>
                    </a:lnTo>
                    <a:lnTo>
                      <a:pt x="44" y="15"/>
                    </a:lnTo>
                    <a:lnTo>
                      <a:pt x="44" y="17"/>
                    </a:lnTo>
                    <a:lnTo>
                      <a:pt x="47" y="20"/>
                    </a:lnTo>
                    <a:lnTo>
                      <a:pt x="40" y="15"/>
                    </a:lnTo>
                    <a:lnTo>
                      <a:pt x="36" y="10"/>
                    </a:lnTo>
                    <a:lnTo>
                      <a:pt x="26" y="5"/>
                    </a:lnTo>
                    <a:lnTo>
                      <a:pt x="22" y="0"/>
                    </a:lnTo>
                    <a:lnTo>
                      <a:pt x="19" y="2"/>
                    </a:lnTo>
                    <a:lnTo>
                      <a:pt x="23" y="6"/>
                    </a:lnTo>
                    <a:lnTo>
                      <a:pt x="33" y="11"/>
                    </a:lnTo>
                    <a:lnTo>
                      <a:pt x="47" y="26"/>
                    </a:lnTo>
                    <a:lnTo>
                      <a:pt x="30" y="13"/>
                    </a:lnTo>
                    <a:lnTo>
                      <a:pt x="17" y="6"/>
                    </a:lnTo>
                    <a:lnTo>
                      <a:pt x="14" y="8"/>
                    </a:lnTo>
                    <a:lnTo>
                      <a:pt x="19" y="11"/>
                    </a:lnTo>
                    <a:lnTo>
                      <a:pt x="22" y="11"/>
                    </a:lnTo>
                    <a:lnTo>
                      <a:pt x="30" y="16"/>
                    </a:lnTo>
                    <a:lnTo>
                      <a:pt x="36" y="21"/>
                    </a:lnTo>
                    <a:lnTo>
                      <a:pt x="39" y="24"/>
                    </a:lnTo>
                    <a:lnTo>
                      <a:pt x="54" y="36"/>
                    </a:lnTo>
                    <a:lnTo>
                      <a:pt x="50" y="36"/>
                    </a:lnTo>
                    <a:lnTo>
                      <a:pt x="36" y="26"/>
                    </a:lnTo>
                    <a:lnTo>
                      <a:pt x="33" y="24"/>
                    </a:lnTo>
                    <a:lnTo>
                      <a:pt x="30" y="20"/>
                    </a:lnTo>
                    <a:lnTo>
                      <a:pt x="19" y="16"/>
                    </a:lnTo>
                    <a:lnTo>
                      <a:pt x="14" y="14"/>
                    </a:lnTo>
                    <a:lnTo>
                      <a:pt x="12" y="15"/>
                    </a:lnTo>
                    <a:lnTo>
                      <a:pt x="19" y="18"/>
                    </a:lnTo>
                    <a:lnTo>
                      <a:pt x="30" y="26"/>
                    </a:lnTo>
                    <a:lnTo>
                      <a:pt x="16" y="18"/>
                    </a:lnTo>
                    <a:lnTo>
                      <a:pt x="11" y="17"/>
                    </a:lnTo>
                    <a:lnTo>
                      <a:pt x="9" y="18"/>
                    </a:lnTo>
                    <a:lnTo>
                      <a:pt x="12" y="19"/>
                    </a:lnTo>
                    <a:lnTo>
                      <a:pt x="20" y="23"/>
                    </a:lnTo>
                    <a:lnTo>
                      <a:pt x="27" y="26"/>
                    </a:lnTo>
                    <a:lnTo>
                      <a:pt x="22" y="26"/>
                    </a:lnTo>
                    <a:lnTo>
                      <a:pt x="9" y="20"/>
                    </a:lnTo>
                    <a:lnTo>
                      <a:pt x="5" y="21"/>
                    </a:lnTo>
                    <a:lnTo>
                      <a:pt x="11" y="23"/>
                    </a:lnTo>
                    <a:lnTo>
                      <a:pt x="14" y="26"/>
                    </a:lnTo>
                    <a:lnTo>
                      <a:pt x="2" y="23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2" name="Group 46"/>
            <p:cNvGrpSpPr>
              <a:grpSpLocks/>
            </p:cNvGrpSpPr>
            <p:nvPr/>
          </p:nvGrpSpPr>
          <p:grpSpPr bwMode="auto">
            <a:xfrm>
              <a:off x="6265" y="4016"/>
              <a:ext cx="16" cy="5"/>
              <a:chOff x="6265" y="4016"/>
              <a:chExt cx="16" cy="5"/>
            </a:xfrm>
          </p:grpSpPr>
          <p:sp>
            <p:nvSpPr>
              <p:cNvPr id="1043" name="Oval 44"/>
              <p:cNvSpPr>
                <a:spLocks noChangeArrowheads="1"/>
              </p:cNvSpPr>
              <p:nvPr/>
            </p:nvSpPr>
            <p:spPr bwMode="auto">
              <a:xfrm>
                <a:off x="6265" y="4017"/>
                <a:ext cx="16" cy="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nb-NO"/>
              </a:p>
            </p:txBody>
          </p:sp>
          <p:sp>
            <p:nvSpPr>
              <p:cNvPr id="1044" name="Oval 45"/>
              <p:cNvSpPr>
                <a:spLocks noChangeArrowheads="1"/>
              </p:cNvSpPr>
              <p:nvPr/>
            </p:nvSpPr>
            <p:spPr bwMode="auto">
              <a:xfrm>
                <a:off x="6265" y="4016"/>
                <a:ext cx="16" cy="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nb-NO"/>
              </a:p>
            </p:txBody>
          </p:sp>
        </p:grpSp>
      </p:grpSp>
      <p:sp>
        <p:nvSpPr>
          <p:cNvPr id="3" name="TekstSylinder 2">
            <a:extLst>
              <a:ext uri="{FF2B5EF4-FFF2-40B4-BE49-F238E27FC236}">
                <a16:creationId xmlns:a16="http://schemas.microsoft.com/office/drawing/2014/main" id="{C2A9EA2E-6559-094E-D242-D0AAAB907CC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1779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Følsomhet Intern (gul)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FAFD00"/>
          </a:solidFill>
          <a:latin typeface="+mj-lt"/>
          <a:ea typeface="ＭＳ Ｐゴシック" pitchFamily="-111" charset="-128"/>
          <a:cs typeface="ＭＳ Ｐゴシック" pitchFamily="-11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pitchFamily="-111" charset="-128"/>
          <a:cs typeface="ＭＳ Ｐゴシック" pitchFamily="-11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pitchFamily="-111" charset="-128"/>
          <a:cs typeface="ＭＳ Ｐゴシック" pitchFamily="-11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pitchFamily="-111" charset="-128"/>
          <a:cs typeface="ＭＳ Ｐゴシック" pitchFamily="-11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rgbClr val="FAFD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pitchFamily="-111" charset="-128"/>
          <a:cs typeface="ＭＳ Ｐゴシック" pitchFamily="-111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ü"/>
        <a:defRPr sz="3200">
          <a:solidFill>
            <a:srgbClr val="FFFFFF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800">
          <a:solidFill>
            <a:srgbClr val="FFFFFF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»"/>
        <a:defRPr sz="2400">
          <a:solidFill>
            <a:srgbClr val="FFFFFF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charset="0"/>
        <a:buChar char=""/>
        <a:defRPr sz="2000">
          <a:solidFill>
            <a:srgbClr val="FFFFFF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rgbClr val="FFFFFF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nn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5505" y="2276872"/>
            <a:ext cx="9535988" cy="2592288"/>
          </a:xfrm>
        </p:spPr>
        <p:txBody>
          <a:bodyPr/>
          <a:lstStyle/>
          <a:p>
            <a:pPr algn="ctr" defTabSz="901700">
              <a:defRPr/>
            </a:pPr>
            <a:r>
              <a:rPr lang="nn-NO" sz="6600" dirty="0" err="1">
                <a:ea typeface="ＭＳ Ｐゴシック" charset="0"/>
                <a:cs typeface="ＭＳ Ｐゴシック" charset="0"/>
              </a:rPr>
              <a:t>Genomiske</a:t>
            </a:r>
            <a:r>
              <a:rPr lang="nn-NO" sz="6600" dirty="0">
                <a:ea typeface="ＭＳ Ｐゴシック" charset="0"/>
                <a:cs typeface="ＭＳ Ｐゴシック" charset="0"/>
              </a:rPr>
              <a:t> </a:t>
            </a:r>
            <a:br>
              <a:rPr lang="nn-NO" sz="6600" dirty="0">
                <a:ea typeface="ＭＳ Ｐゴシック" charset="0"/>
                <a:cs typeface="ＭＳ Ｐゴシック" charset="0"/>
              </a:rPr>
            </a:br>
            <a:r>
              <a:rPr lang="nn-NO" sz="6600" dirty="0" err="1">
                <a:ea typeface="ＭＳ Ｐゴシック" charset="0"/>
                <a:cs typeface="ＭＳ Ｐゴシック" charset="0"/>
              </a:rPr>
              <a:t>kopitallsavvik</a:t>
            </a:r>
            <a:endParaRPr lang="nn-NO" sz="66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B1F5D0-EE3E-494A-11D1-0B4B3DC21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237" y="5157192"/>
            <a:ext cx="47085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nn-NO" sz="1800" i="1" dirty="0">
                <a:solidFill>
                  <a:schemeClr val="bg1"/>
                </a:solidFill>
                <a:latin typeface="Times" charset="0"/>
              </a:rPr>
              <a:t>Gunnar </a:t>
            </a:r>
            <a:r>
              <a:rPr lang="nn-NO" sz="1800" i="1" dirty="0" err="1">
                <a:solidFill>
                  <a:schemeClr val="bg1"/>
                </a:solidFill>
                <a:latin typeface="Times" charset="0"/>
              </a:rPr>
              <a:t>Douzgos</a:t>
            </a:r>
            <a:r>
              <a:rPr lang="nn-NO" sz="1800" i="1" dirty="0">
                <a:solidFill>
                  <a:schemeClr val="bg1"/>
                </a:solidFill>
                <a:latin typeface="Times" charset="0"/>
              </a:rPr>
              <a:t> Houge</a:t>
            </a:r>
            <a:br>
              <a:rPr lang="nn-NO" sz="1800" i="1" dirty="0">
                <a:solidFill>
                  <a:schemeClr val="bg1"/>
                </a:solidFill>
                <a:latin typeface="Times" charset="0"/>
              </a:rPr>
            </a:br>
            <a:r>
              <a:rPr lang="nn-NO" sz="1800" i="1" dirty="0">
                <a:solidFill>
                  <a:schemeClr val="bg1"/>
                </a:solidFill>
                <a:latin typeface="Times" charset="0"/>
              </a:rPr>
              <a:t>Spesialist i medisinsk genetikk</a:t>
            </a:r>
            <a:br>
              <a:rPr lang="nn-NO" sz="1800" i="1" dirty="0">
                <a:solidFill>
                  <a:schemeClr val="bg1"/>
                </a:solidFill>
                <a:latin typeface="Times" charset="0"/>
              </a:rPr>
            </a:br>
            <a:r>
              <a:rPr lang="nn-NO" sz="1800" i="1" dirty="0">
                <a:solidFill>
                  <a:schemeClr val="bg1"/>
                </a:solidFill>
                <a:latin typeface="Times" charset="0"/>
              </a:rPr>
              <a:t>Leder </a:t>
            </a:r>
            <a:r>
              <a:rPr lang="nn-NO" sz="1800" i="1" dirty="0" err="1">
                <a:solidFill>
                  <a:schemeClr val="bg1"/>
                </a:solidFill>
                <a:latin typeface="Times" charset="0"/>
              </a:rPr>
              <a:t>NorPreM</a:t>
            </a:r>
            <a:r>
              <a:rPr lang="nn-NO" sz="1800" i="1" dirty="0">
                <a:solidFill>
                  <a:schemeClr val="bg1"/>
                </a:solidFill>
                <a:latin typeface="Times" charset="0"/>
              </a:rPr>
              <a:t>-HV</a:t>
            </a:r>
            <a:br>
              <a:rPr lang="nn-NO" sz="1800" i="1" dirty="0">
                <a:solidFill>
                  <a:schemeClr val="bg1"/>
                </a:solidFill>
                <a:latin typeface="Times" charset="0"/>
              </a:rPr>
            </a:br>
            <a:endParaRPr lang="nn-NO" sz="1800" i="1" dirty="0">
              <a:solidFill>
                <a:schemeClr val="bg1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22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961"/>
    </mc:Choice>
    <mc:Fallback xmlns="">
      <p:transition spd="slow" advTm="4696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Bilde 8" descr="Gerald_G_Rubber_Duck_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96100" y="2209800"/>
            <a:ext cx="6858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ktangel 6"/>
          <p:cNvSpPr>
            <a:spLocks noChangeArrowheads="1"/>
          </p:cNvSpPr>
          <p:nvPr/>
        </p:nvSpPr>
        <p:spPr bwMode="auto">
          <a:xfrm>
            <a:off x="0" y="2667000"/>
            <a:ext cx="10287000" cy="4191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sp>
        <p:nvSpPr>
          <p:cNvPr id="60421" name="Friform 7"/>
          <p:cNvSpPr>
            <a:spLocks noChangeArrowheads="1"/>
          </p:cNvSpPr>
          <p:nvPr/>
        </p:nvSpPr>
        <p:spPr bwMode="auto">
          <a:xfrm>
            <a:off x="1181539" y="48493"/>
            <a:ext cx="5842000" cy="4892675"/>
          </a:xfrm>
          <a:custGeom>
            <a:avLst/>
            <a:gdLst>
              <a:gd name="T0" fmla="*/ 0 w 5842000"/>
              <a:gd name="T1" fmla="*/ 0 h 4892042"/>
              <a:gd name="T2" fmla="*/ 5842000 w 5842000"/>
              <a:gd name="T3" fmla="*/ 4892042 h 4892042"/>
            </a:gdLst>
            <a:ahLst/>
            <a:cxnLst/>
            <a:rect l="T0" t="T1" r="T2" b="T3"/>
            <a:pathLst>
              <a:path w="5842000" h="4892042">
                <a:moveTo>
                  <a:pt x="2032000" y="522215"/>
                </a:moveTo>
                <a:lnTo>
                  <a:pt x="1701800" y="712715"/>
                </a:lnTo>
                <a:lnTo>
                  <a:pt x="1676400" y="890515"/>
                </a:lnTo>
                <a:lnTo>
                  <a:pt x="1460500" y="941315"/>
                </a:lnTo>
                <a:lnTo>
                  <a:pt x="1384300" y="1068315"/>
                </a:lnTo>
                <a:lnTo>
                  <a:pt x="1371600" y="1169915"/>
                </a:lnTo>
                <a:lnTo>
                  <a:pt x="1257300" y="1271515"/>
                </a:lnTo>
                <a:lnTo>
                  <a:pt x="1079500" y="1512815"/>
                </a:lnTo>
                <a:lnTo>
                  <a:pt x="1054100" y="1716015"/>
                </a:lnTo>
                <a:cubicBezTo>
                  <a:pt x="847762" y="2051314"/>
                  <a:pt x="942285" y="1954830"/>
                  <a:pt x="838200" y="2058915"/>
                </a:cubicBezTo>
                <a:lnTo>
                  <a:pt x="647700" y="2236715"/>
                </a:lnTo>
                <a:lnTo>
                  <a:pt x="609600" y="2478015"/>
                </a:lnTo>
                <a:lnTo>
                  <a:pt x="431800" y="2744715"/>
                </a:lnTo>
                <a:cubicBezTo>
                  <a:pt x="340893" y="2913542"/>
                  <a:pt x="342900" y="2847311"/>
                  <a:pt x="342900" y="2922515"/>
                </a:cubicBezTo>
                <a:lnTo>
                  <a:pt x="330200" y="3138415"/>
                </a:lnTo>
                <a:cubicBezTo>
                  <a:pt x="291501" y="3409306"/>
                  <a:pt x="381903" y="3405115"/>
                  <a:pt x="279400" y="3405115"/>
                </a:cubicBezTo>
                <a:cubicBezTo>
                  <a:pt x="159106" y="3552141"/>
                  <a:pt x="192007" y="3491000"/>
                  <a:pt x="152400" y="3570215"/>
                </a:cubicBezTo>
                <a:lnTo>
                  <a:pt x="139700" y="3697215"/>
                </a:lnTo>
                <a:lnTo>
                  <a:pt x="76200" y="3849615"/>
                </a:lnTo>
                <a:lnTo>
                  <a:pt x="0" y="3989315"/>
                </a:lnTo>
                <a:lnTo>
                  <a:pt x="12700" y="4167115"/>
                </a:lnTo>
                <a:lnTo>
                  <a:pt x="38100" y="4344915"/>
                </a:lnTo>
                <a:cubicBezTo>
                  <a:pt x="77227" y="4501422"/>
                  <a:pt x="23837" y="4497315"/>
                  <a:pt x="88900" y="4497315"/>
                </a:cubicBezTo>
                <a:cubicBezTo>
                  <a:pt x="105833" y="4518482"/>
                  <a:pt x="120533" y="4541648"/>
                  <a:pt x="139700" y="4560815"/>
                </a:cubicBezTo>
                <a:cubicBezTo>
                  <a:pt x="150493" y="4571608"/>
                  <a:pt x="165589" y="4577057"/>
                  <a:pt x="177800" y="4586215"/>
                </a:cubicBezTo>
                <a:cubicBezTo>
                  <a:pt x="182589" y="4589807"/>
                  <a:pt x="186267" y="4594682"/>
                  <a:pt x="190500" y="4598915"/>
                </a:cubicBezTo>
                <a:cubicBezTo>
                  <a:pt x="245533" y="4624315"/>
                  <a:pt x="300070" y="4650821"/>
                  <a:pt x="355600" y="4675115"/>
                </a:cubicBezTo>
                <a:cubicBezTo>
                  <a:pt x="386641" y="4688695"/>
                  <a:pt x="411507" y="4690617"/>
                  <a:pt x="444500" y="4700515"/>
                </a:cubicBezTo>
                <a:cubicBezTo>
                  <a:pt x="542554" y="4729931"/>
                  <a:pt x="489275" y="4725915"/>
                  <a:pt x="558800" y="4725915"/>
                </a:cubicBezTo>
                <a:cubicBezTo>
                  <a:pt x="649279" y="4671627"/>
                  <a:pt x="589859" y="4698898"/>
                  <a:pt x="673100" y="4675115"/>
                </a:cubicBezTo>
                <a:cubicBezTo>
                  <a:pt x="685972" y="4671437"/>
                  <a:pt x="711200" y="4662415"/>
                  <a:pt x="711200" y="4662415"/>
                </a:cubicBezTo>
                <a:lnTo>
                  <a:pt x="774700" y="4675115"/>
                </a:lnTo>
                <a:cubicBezTo>
                  <a:pt x="833967" y="4734382"/>
                  <a:pt x="883249" y="4805699"/>
                  <a:pt x="952500" y="4852915"/>
                </a:cubicBezTo>
                <a:cubicBezTo>
                  <a:pt x="980699" y="4872142"/>
                  <a:pt x="1020520" y="4859510"/>
                  <a:pt x="1054100" y="4865615"/>
                </a:cubicBezTo>
                <a:cubicBezTo>
                  <a:pt x="1067271" y="4868010"/>
                  <a:pt x="1079328" y="4874637"/>
                  <a:pt x="1092200" y="4878315"/>
                </a:cubicBezTo>
                <a:cubicBezTo>
                  <a:pt x="1140244" y="4892042"/>
                  <a:pt x="1127210" y="4891015"/>
                  <a:pt x="1155700" y="4891015"/>
                </a:cubicBezTo>
                <a:cubicBezTo>
                  <a:pt x="1172890" y="4888150"/>
                  <a:pt x="1258588" y="4875949"/>
                  <a:pt x="1282700" y="4865615"/>
                </a:cubicBezTo>
                <a:cubicBezTo>
                  <a:pt x="1352925" y="4835519"/>
                  <a:pt x="1291624" y="4840215"/>
                  <a:pt x="1346200" y="4840215"/>
                </a:cubicBezTo>
                <a:cubicBezTo>
                  <a:pt x="1460128" y="4726287"/>
                  <a:pt x="1336751" y="4832239"/>
                  <a:pt x="1447800" y="4776715"/>
                </a:cubicBezTo>
                <a:cubicBezTo>
                  <a:pt x="1475104" y="4763063"/>
                  <a:pt x="1496696" y="4739567"/>
                  <a:pt x="1524000" y="4725915"/>
                </a:cubicBezTo>
                <a:lnTo>
                  <a:pt x="1549400" y="4713215"/>
                </a:lnTo>
                <a:cubicBezTo>
                  <a:pt x="1772623" y="4653689"/>
                  <a:pt x="1674181" y="4662415"/>
                  <a:pt x="1841500" y="4662415"/>
                </a:cubicBezTo>
                <a:cubicBezTo>
                  <a:pt x="1883338" y="4725171"/>
                  <a:pt x="1851636" y="4700515"/>
                  <a:pt x="1955800" y="4700515"/>
                </a:cubicBezTo>
                <a:cubicBezTo>
                  <a:pt x="2032000" y="4696282"/>
                  <a:pt x="2108426" y="4695051"/>
                  <a:pt x="2184400" y="4687815"/>
                </a:cubicBezTo>
                <a:cubicBezTo>
                  <a:pt x="2197727" y="4686546"/>
                  <a:pt x="2210877" y="4681757"/>
                  <a:pt x="2222500" y="4675115"/>
                </a:cubicBezTo>
                <a:cubicBezTo>
                  <a:pt x="2293620" y="4634475"/>
                  <a:pt x="2248747" y="4637015"/>
                  <a:pt x="2286000" y="4637015"/>
                </a:cubicBezTo>
                <a:cubicBezTo>
                  <a:pt x="2297505" y="4628386"/>
                  <a:pt x="2356329" y="4582800"/>
                  <a:pt x="2374900" y="4573515"/>
                </a:cubicBezTo>
                <a:cubicBezTo>
                  <a:pt x="2386874" y="4567528"/>
                  <a:pt x="2401026" y="4566802"/>
                  <a:pt x="2413000" y="4560815"/>
                </a:cubicBezTo>
                <a:cubicBezTo>
                  <a:pt x="2426652" y="4553989"/>
                  <a:pt x="2451100" y="4535415"/>
                  <a:pt x="2451100" y="4535415"/>
                </a:cubicBezTo>
                <a:cubicBezTo>
                  <a:pt x="2472267" y="4548115"/>
                  <a:pt x="2492522" y="4562476"/>
                  <a:pt x="2514600" y="4573515"/>
                </a:cubicBezTo>
                <a:cubicBezTo>
                  <a:pt x="2566585" y="4599508"/>
                  <a:pt x="2547465" y="4566535"/>
                  <a:pt x="2590800" y="4624315"/>
                </a:cubicBezTo>
                <a:cubicBezTo>
                  <a:pt x="2593340" y="4627702"/>
                  <a:pt x="2590800" y="4632782"/>
                  <a:pt x="2590800" y="4637015"/>
                </a:cubicBezTo>
                <a:cubicBezTo>
                  <a:pt x="2636515" y="4835114"/>
                  <a:pt x="2572420" y="4802115"/>
                  <a:pt x="2730500" y="4802115"/>
                </a:cubicBezTo>
                <a:cubicBezTo>
                  <a:pt x="2882125" y="4788331"/>
                  <a:pt x="2837137" y="4822478"/>
                  <a:pt x="2895600" y="4764015"/>
                </a:cubicBezTo>
                <a:cubicBezTo>
                  <a:pt x="2963333" y="4751315"/>
                  <a:pt x="3032538" y="4744847"/>
                  <a:pt x="3098800" y="4725915"/>
                </a:cubicBezTo>
                <a:cubicBezTo>
                  <a:pt x="3136816" y="4715053"/>
                  <a:pt x="3165612" y="4679809"/>
                  <a:pt x="3200400" y="4662415"/>
                </a:cubicBezTo>
                <a:cubicBezTo>
                  <a:pt x="3212374" y="4656428"/>
                  <a:pt x="3225800" y="4653948"/>
                  <a:pt x="3238500" y="4649715"/>
                </a:cubicBezTo>
                <a:lnTo>
                  <a:pt x="3289300" y="4611615"/>
                </a:lnTo>
                <a:cubicBezTo>
                  <a:pt x="3318933" y="4594682"/>
                  <a:pt x="3344654" y="4567105"/>
                  <a:pt x="3378200" y="4560815"/>
                </a:cubicBezTo>
                <a:cubicBezTo>
                  <a:pt x="3415878" y="4553750"/>
                  <a:pt x="3454219" y="4571500"/>
                  <a:pt x="3492500" y="4573515"/>
                </a:cubicBezTo>
                <a:cubicBezTo>
                  <a:pt x="3534775" y="4575740"/>
                  <a:pt x="3577167" y="4573515"/>
                  <a:pt x="3619500" y="4573515"/>
                </a:cubicBezTo>
                <a:cubicBezTo>
                  <a:pt x="3678554" y="4632569"/>
                  <a:pt x="3639639" y="4611615"/>
                  <a:pt x="3746500" y="4611615"/>
                </a:cubicBezTo>
                <a:cubicBezTo>
                  <a:pt x="3945792" y="4694653"/>
                  <a:pt x="3843867" y="4675115"/>
                  <a:pt x="4051300" y="4675115"/>
                </a:cubicBezTo>
                <a:cubicBezTo>
                  <a:pt x="4122635" y="4692949"/>
                  <a:pt x="4084646" y="4687815"/>
                  <a:pt x="4165600" y="4687815"/>
                </a:cubicBezTo>
                <a:cubicBezTo>
                  <a:pt x="4584122" y="4818603"/>
                  <a:pt x="4430073" y="4814815"/>
                  <a:pt x="4610100" y="4814815"/>
                </a:cubicBezTo>
                <a:cubicBezTo>
                  <a:pt x="4752181" y="4832575"/>
                  <a:pt x="4719914" y="4835069"/>
                  <a:pt x="4902200" y="4814815"/>
                </a:cubicBezTo>
                <a:cubicBezTo>
                  <a:pt x="4915505" y="4813337"/>
                  <a:pt x="4940300" y="4802115"/>
                  <a:pt x="4940300" y="4802115"/>
                </a:cubicBezTo>
                <a:cubicBezTo>
                  <a:pt x="5141650" y="4779743"/>
                  <a:pt x="4976020" y="4806228"/>
                  <a:pt x="5130800" y="4764015"/>
                </a:cubicBezTo>
                <a:cubicBezTo>
                  <a:pt x="5207108" y="4743204"/>
                  <a:pt x="5177113" y="4768502"/>
                  <a:pt x="5207000" y="4738615"/>
                </a:cubicBezTo>
                <a:lnTo>
                  <a:pt x="5384800" y="4713215"/>
                </a:lnTo>
                <a:cubicBezTo>
                  <a:pt x="5418617" y="4708604"/>
                  <a:pt x="5486400" y="4700515"/>
                  <a:pt x="5486400" y="4700515"/>
                </a:cubicBezTo>
                <a:cubicBezTo>
                  <a:pt x="5528733" y="4696282"/>
                  <a:pt x="5571434" y="4694809"/>
                  <a:pt x="5613400" y="4687815"/>
                </a:cubicBezTo>
                <a:cubicBezTo>
                  <a:pt x="5771960" y="4661388"/>
                  <a:pt x="5673682" y="4662415"/>
                  <a:pt x="5727700" y="4662415"/>
                </a:cubicBezTo>
                <a:cubicBezTo>
                  <a:pt x="5786934" y="4622926"/>
                  <a:pt x="5750536" y="4637015"/>
                  <a:pt x="5842000" y="4637015"/>
                </a:cubicBezTo>
                <a:cubicBezTo>
                  <a:pt x="5827191" y="4459303"/>
                  <a:pt x="5829300" y="4535591"/>
                  <a:pt x="5829300" y="4408415"/>
                </a:cubicBezTo>
                <a:cubicBezTo>
                  <a:pt x="5825067" y="4357615"/>
                  <a:pt x="5824980" y="4306297"/>
                  <a:pt x="5816600" y="4256015"/>
                </a:cubicBezTo>
                <a:cubicBezTo>
                  <a:pt x="5787184" y="4079518"/>
                  <a:pt x="5791200" y="4248449"/>
                  <a:pt x="5791200" y="4141715"/>
                </a:cubicBezTo>
                <a:cubicBezTo>
                  <a:pt x="5753100" y="4090915"/>
                  <a:pt x="5717267" y="4038333"/>
                  <a:pt x="5676900" y="3989315"/>
                </a:cubicBezTo>
                <a:cubicBezTo>
                  <a:pt x="5590337" y="3884202"/>
                  <a:pt x="5644564" y="3958135"/>
                  <a:pt x="5575300" y="3900415"/>
                </a:cubicBezTo>
                <a:lnTo>
                  <a:pt x="5524500" y="3849615"/>
                </a:lnTo>
                <a:cubicBezTo>
                  <a:pt x="5528733" y="3824215"/>
                  <a:pt x="5529801" y="3798079"/>
                  <a:pt x="5537200" y="3773415"/>
                </a:cubicBezTo>
                <a:cubicBezTo>
                  <a:pt x="5542640" y="3755281"/>
                  <a:pt x="5562600" y="3722615"/>
                  <a:pt x="5562600" y="3722615"/>
                </a:cubicBezTo>
                <a:cubicBezTo>
                  <a:pt x="5590395" y="3528052"/>
                  <a:pt x="5588000" y="3604683"/>
                  <a:pt x="5588000" y="3494015"/>
                </a:cubicBezTo>
                <a:lnTo>
                  <a:pt x="5461000" y="3405115"/>
                </a:lnTo>
                <a:cubicBezTo>
                  <a:pt x="5414433" y="3371248"/>
                  <a:pt x="5372801" y="3329265"/>
                  <a:pt x="5321300" y="3303515"/>
                </a:cubicBezTo>
                <a:cubicBezTo>
                  <a:pt x="5304367" y="3295048"/>
                  <a:pt x="5286938" y="3287508"/>
                  <a:pt x="5270500" y="3278115"/>
                </a:cubicBezTo>
                <a:cubicBezTo>
                  <a:pt x="5257248" y="3270542"/>
                  <a:pt x="5244126" y="3262486"/>
                  <a:pt x="5232400" y="3252715"/>
                </a:cubicBezTo>
                <a:cubicBezTo>
                  <a:pt x="5218602" y="3241217"/>
                  <a:pt x="5194300" y="3214615"/>
                  <a:pt x="5194300" y="3214615"/>
                </a:cubicBezTo>
                <a:cubicBezTo>
                  <a:pt x="5173133" y="3193448"/>
                  <a:pt x="5150512" y="3173643"/>
                  <a:pt x="5130800" y="3151115"/>
                </a:cubicBezTo>
                <a:cubicBezTo>
                  <a:pt x="5083121" y="3096625"/>
                  <a:pt x="5129613" y="3125121"/>
                  <a:pt x="5080000" y="3100315"/>
                </a:cubicBezTo>
                <a:cubicBezTo>
                  <a:pt x="5107237" y="2977750"/>
                  <a:pt x="5105400" y="3025044"/>
                  <a:pt x="5105400" y="2960615"/>
                </a:cubicBezTo>
                <a:cubicBezTo>
                  <a:pt x="5121093" y="2850761"/>
                  <a:pt x="5118100" y="2901649"/>
                  <a:pt x="5118100" y="2808215"/>
                </a:cubicBezTo>
                <a:cubicBezTo>
                  <a:pt x="5113867" y="2770115"/>
                  <a:pt x="5111702" y="2731728"/>
                  <a:pt x="5105400" y="2693915"/>
                </a:cubicBezTo>
                <a:cubicBezTo>
                  <a:pt x="5103199" y="2680710"/>
                  <a:pt x="5100126" y="2666954"/>
                  <a:pt x="5092700" y="2655815"/>
                </a:cubicBezTo>
                <a:cubicBezTo>
                  <a:pt x="5082737" y="2640871"/>
                  <a:pt x="5067300" y="2630415"/>
                  <a:pt x="5054600" y="2617715"/>
                </a:cubicBezTo>
                <a:lnTo>
                  <a:pt x="5041900" y="2579615"/>
                </a:lnTo>
                <a:cubicBezTo>
                  <a:pt x="5029200" y="2566915"/>
                  <a:pt x="5013763" y="2556459"/>
                  <a:pt x="5003800" y="2541515"/>
                </a:cubicBezTo>
                <a:cubicBezTo>
                  <a:pt x="4987084" y="2516441"/>
                  <a:pt x="4991100" y="2493015"/>
                  <a:pt x="4991100" y="2465315"/>
                </a:cubicBezTo>
                <a:cubicBezTo>
                  <a:pt x="5006793" y="2355461"/>
                  <a:pt x="5003800" y="2406349"/>
                  <a:pt x="5003800" y="2312915"/>
                </a:cubicBezTo>
                <a:cubicBezTo>
                  <a:pt x="4944533" y="2232482"/>
                  <a:pt x="4887090" y="2150672"/>
                  <a:pt x="4826000" y="2071615"/>
                </a:cubicBezTo>
                <a:cubicBezTo>
                  <a:pt x="4776641" y="2007739"/>
                  <a:pt x="4803240" y="2056211"/>
                  <a:pt x="4749800" y="2008115"/>
                </a:cubicBezTo>
                <a:cubicBezTo>
                  <a:pt x="4718650" y="1980080"/>
                  <a:pt x="4660900" y="1961123"/>
                  <a:pt x="4660900" y="1919215"/>
                </a:cubicBezTo>
                <a:lnTo>
                  <a:pt x="4660900" y="1893815"/>
                </a:lnTo>
                <a:cubicBezTo>
                  <a:pt x="4656667" y="1876882"/>
                  <a:pt x="4648200" y="1860469"/>
                  <a:pt x="4648200" y="1843015"/>
                </a:cubicBezTo>
                <a:cubicBezTo>
                  <a:pt x="4648200" y="1825561"/>
                  <a:pt x="4658432" y="1809494"/>
                  <a:pt x="4660900" y="1792215"/>
                </a:cubicBezTo>
                <a:cubicBezTo>
                  <a:pt x="4662696" y="1779643"/>
                  <a:pt x="4660900" y="1766815"/>
                  <a:pt x="4660900" y="1754115"/>
                </a:cubicBezTo>
                <a:lnTo>
                  <a:pt x="4660900" y="1614415"/>
                </a:lnTo>
                <a:cubicBezTo>
                  <a:pt x="4665133" y="1589015"/>
                  <a:pt x="4673600" y="1563965"/>
                  <a:pt x="4673600" y="1538215"/>
                </a:cubicBezTo>
                <a:cubicBezTo>
                  <a:pt x="4673600" y="1524828"/>
                  <a:pt x="4663525" y="1513242"/>
                  <a:pt x="4660900" y="1500115"/>
                </a:cubicBezTo>
                <a:cubicBezTo>
                  <a:pt x="4659240" y="1491813"/>
                  <a:pt x="4660900" y="1483182"/>
                  <a:pt x="4660900" y="1474715"/>
                </a:cubicBezTo>
                <a:cubicBezTo>
                  <a:pt x="4656667" y="1440848"/>
                  <a:pt x="4659679" y="1405257"/>
                  <a:pt x="4648200" y="1373115"/>
                </a:cubicBezTo>
                <a:cubicBezTo>
                  <a:pt x="4592704" y="1217725"/>
                  <a:pt x="4597400" y="1347452"/>
                  <a:pt x="4597400" y="1271515"/>
                </a:cubicBezTo>
                <a:lnTo>
                  <a:pt x="4546600" y="1195315"/>
                </a:lnTo>
                <a:cubicBezTo>
                  <a:pt x="4516504" y="1150170"/>
                  <a:pt x="4521200" y="1172479"/>
                  <a:pt x="4521200" y="1131815"/>
                </a:cubicBezTo>
                <a:cubicBezTo>
                  <a:pt x="4504267" y="1097948"/>
                  <a:pt x="4494054" y="1059782"/>
                  <a:pt x="4470400" y="1030215"/>
                </a:cubicBezTo>
                <a:cubicBezTo>
                  <a:pt x="4458573" y="1015432"/>
                  <a:pt x="4433848" y="1017282"/>
                  <a:pt x="4419600" y="1004815"/>
                </a:cubicBezTo>
                <a:cubicBezTo>
                  <a:pt x="4399200" y="986965"/>
                  <a:pt x="4387967" y="960482"/>
                  <a:pt x="4368800" y="941315"/>
                </a:cubicBezTo>
                <a:cubicBezTo>
                  <a:pt x="4325442" y="897957"/>
                  <a:pt x="4314461" y="913500"/>
                  <a:pt x="4279900" y="865115"/>
                </a:cubicBezTo>
                <a:cubicBezTo>
                  <a:pt x="4203013" y="757473"/>
                  <a:pt x="4297064" y="856879"/>
                  <a:pt x="4229100" y="788915"/>
                </a:cubicBezTo>
                <a:cubicBezTo>
                  <a:pt x="4197540" y="662673"/>
                  <a:pt x="4203700" y="722224"/>
                  <a:pt x="4203700" y="611115"/>
                </a:cubicBezTo>
                <a:cubicBezTo>
                  <a:pt x="4161367" y="560315"/>
                  <a:pt x="4121927" y="506957"/>
                  <a:pt x="4076700" y="458715"/>
                </a:cubicBezTo>
                <a:cubicBezTo>
                  <a:pt x="4051560" y="431899"/>
                  <a:pt x="4007442" y="404076"/>
                  <a:pt x="3975100" y="382515"/>
                </a:cubicBezTo>
                <a:cubicBezTo>
                  <a:pt x="3966633" y="369815"/>
                  <a:pt x="3959471" y="356141"/>
                  <a:pt x="3949700" y="344415"/>
                </a:cubicBezTo>
                <a:cubicBezTo>
                  <a:pt x="3938202" y="330617"/>
                  <a:pt x="3911600" y="306315"/>
                  <a:pt x="3911600" y="306315"/>
                </a:cubicBezTo>
                <a:cubicBezTo>
                  <a:pt x="3907367" y="280915"/>
                  <a:pt x="3903950" y="255365"/>
                  <a:pt x="3898900" y="230115"/>
                </a:cubicBezTo>
                <a:cubicBezTo>
                  <a:pt x="3895477" y="212999"/>
                  <a:pt x="3886200" y="179315"/>
                  <a:pt x="3886200" y="179315"/>
                </a:cubicBezTo>
                <a:cubicBezTo>
                  <a:pt x="3778792" y="152463"/>
                  <a:pt x="3809284" y="178599"/>
                  <a:pt x="3771900" y="141215"/>
                </a:cubicBezTo>
                <a:cubicBezTo>
                  <a:pt x="3733800" y="124282"/>
                  <a:pt x="3693614" y="111423"/>
                  <a:pt x="3657600" y="90415"/>
                </a:cubicBezTo>
                <a:cubicBezTo>
                  <a:pt x="3642086" y="81365"/>
                  <a:pt x="3619500" y="52315"/>
                  <a:pt x="3619500" y="52315"/>
                </a:cubicBezTo>
                <a:cubicBezTo>
                  <a:pt x="3475584" y="39232"/>
                  <a:pt x="3479800" y="86374"/>
                  <a:pt x="3479800" y="26915"/>
                </a:cubicBezTo>
                <a:cubicBezTo>
                  <a:pt x="3331770" y="0"/>
                  <a:pt x="3387430" y="1515"/>
                  <a:pt x="3314700" y="1515"/>
                </a:cubicBezTo>
                <a:cubicBezTo>
                  <a:pt x="3169744" y="80582"/>
                  <a:pt x="3212507" y="40208"/>
                  <a:pt x="3162300" y="90415"/>
                </a:cubicBezTo>
                <a:lnTo>
                  <a:pt x="3022600" y="192015"/>
                </a:lnTo>
                <a:cubicBezTo>
                  <a:pt x="2853773" y="282922"/>
                  <a:pt x="2857500" y="343419"/>
                  <a:pt x="2857500" y="268215"/>
                </a:cubicBezTo>
                <a:cubicBezTo>
                  <a:pt x="2733792" y="254470"/>
                  <a:pt x="2777487" y="238371"/>
                  <a:pt x="2717800" y="268215"/>
                </a:cubicBezTo>
                <a:cubicBezTo>
                  <a:pt x="2575107" y="410908"/>
                  <a:pt x="2643955" y="407915"/>
                  <a:pt x="2565400" y="407915"/>
                </a:cubicBezTo>
                <a:lnTo>
                  <a:pt x="2413000" y="509515"/>
                </a:lnTo>
                <a:lnTo>
                  <a:pt x="2286000" y="560315"/>
                </a:lnTo>
                <a:lnTo>
                  <a:pt x="2133600" y="573015"/>
                </a:lnTo>
                <a:lnTo>
                  <a:pt x="2032000" y="522215"/>
                </a:lnTo>
                <a:close/>
              </a:path>
            </a:pathLst>
          </a:custGeom>
          <a:gradFill flip="none" rotWithShape="1">
            <a:gsLst>
              <a:gs pos="0">
                <a:srgbClr val="618FFD">
                  <a:alpha val="96000"/>
                </a:srgbClr>
              </a:gs>
              <a:gs pos="45000">
                <a:srgbClr val="FFFFFF">
                  <a:alpha val="96000"/>
                </a:srgbClr>
              </a:gs>
            </a:gsLst>
            <a:lin ang="16200000" scaled="0"/>
            <a:tileRect/>
          </a:gradFill>
          <a:ln w="9525">
            <a:solidFill>
              <a:srgbClr val="00279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2773" name="TekstSylinder 8"/>
          <p:cNvSpPr txBox="1">
            <a:spLocks noChangeArrowheads="1"/>
          </p:cNvSpPr>
          <p:nvPr/>
        </p:nvSpPr>
        <p:spPr bwMode="auto">
          <a:xfrm>
            <a:off x="2511539" y="1210389"/>
            <a:ext cx="30417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nn-NO" dirty="0">
                <a:solidFill>
                  <a:srgbClr val="000000"/>
                </a:solidFill>
              </a:rPr>
              <a:t>Kromosomfeil</a:t>
            </a:r>
            <a:br>
              <a:rPr lang="nn-NO" dirty="0">
                <a:solidFill>
                  <a:srgbClr val="000000"/>
                </a:solidFill>
              </a:rPr>
            </a:br>
            <a:r>
              <a:rPr lang="nn-NO" dirty="0">
                <a:solidFill>
                  <a:srgbClr val="000000"/>
                </a:solidFill>
              </a:rPr>
              <a:t>og nyoppståtte genfeil</a:t>
            </a:r>
          </a:p>
        </p:txBody>
      </p:sp>
      <p:sp>
        <p:nvSpPr>
          <p:cNvPr id="32775" name="TekstSylinder 10"/>
          <p:cNvSpPr txBox="1">
            <a:spLocks noChangeArrowheads="1"/>
          </p:cNvSpPr>
          <p:nvPr/>
        </p:nvSpPr>
        <p:spPr bwMode="auto">
          <a:xfrm>
            <a:off x="1785019" y="3645024"/>
            <a:ext cx="43925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nn-NO" dirty="0"/>
              <a:t>Okkult </a:t>
            </a:r>
            <a:r>
              <a:rPr lang="nn-NO" dirty="0" err="1"/>
              <a:t>mosaisisme</a:t>
            </a:r>
            <a:endParaRPr lang="nn-NO" dirty="0"/>
          </a:p>
          <a:p>
            <a:pPr algn="ctr" eaLnBrk="1" hangingPunct="1"/>
            <a:r>
              <a:rPr lang="nb-NO" dirty="0"/>
              <a:t>Epigenetiske og strukturelle avvik</a:t>
            </a:r>
            <a:endParaRPr lang="nn-NO" dirty="0"/>
          </a:p>
        </p:txBody>
      </p:sp>
      <p:grpSp>
        <p:nvGrpSpPr>
          <p:cNvPr id="2" name="Gruppe 15"/>
          <p:cNvGrpSpPr>
            <a:grpSpLocks/>
          </p:cNvGrpSpPr>
          <p:nvPr/>
        </p:nvGrpSpPr>
        <p:grpSpPr bwMode="auto">
          <a:xfrm>
            <a:off x="5768177" y="836712"/>
            <a:ext cx="2728631" cy="4392489"/>
            <a:chOff x="5664816" y="783642"/>
            <a:chExt cx="3148696" cy="4855158"/>
          </a:xfrm>
        </p:grpSpPr>
        <p:cxnSp>
          <p:nvCxnSpPr>
            <p:cNvPr id="32778" name="Rett linje 12"/>
            <p:cNvCxnSpPr>
              <a:cxnSpLocks noChangeShapeType="1"/>
            </p:cNvCxnSpPr>
            <p:nvPr/>
          </p:nvCxnSpPr>
          <p:spPr bwMode="auto">
            <a:xfrm rot="16200000" flipH="1">
              <a:off x="6438900" y="3810000"/>
              <a:ext cx="2743200" cy="91440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2779" name="TekstSylinder 13"/>
            <p:cNvSpPr txBox="1">
              <a:spLocks noChangeArrowheads="1"/>
            </p:cNvSpPr>
            <p:nvPr/>
          </p:nvSpPr>
          <p:spPr bwMode="auto">
            <a:xfrm>
              <a:off x="5664816" y="783642"/>
              <a:ext cx="3148696" cy="1326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dirty="0"/>
                <a:t>Old school</a:t>
              </a:r>
              <a:br>
                <a:rPr lang="en-GB" dirty="0"/>
              </a:br>
              <a:r>
                <a:rPr lang="en-GB" dirty="0" err="1"/>
                <a:t>medisinsk</a:t>
              </a:r>
              <a:r>
                <a:rPr lang="en-GB" dirty="0"/>
                <a:t> </a:t>
              </a:r>
              <a:r>
                <a:rPr lang="en-GB" dirty="0" err="1"/>
                <a:t>genetiker</a:t>
              </a:r>
              <a:r>
                <a:rPr lang="en-GB" dirty="0"/>
                <a:t> </a:t>
              </a:r>
              <a:br>
                <a:rPr lang="en-GB" dirty="0"/>
              </a:br>
              <a:r>
                <a:rPr lang="en-GB" dirty="0"/>
                <a:t>(meg)</a:t>
              </a:r>
            </a:p>
          </p:txBody>
        </p:sp>
      </p:grpSp>
      <p:sp>
        <p:nvSpPr>
          <p:cNvPr id="3" name="TekstSylinder 2"/>
          <p:cNvSpPr txBox="1"/>
          <p:nvPr/>
        </p:nvSpPr>
        <p:spPr>
          <a:xfrm>
            <a:off x="9336281" y="2287633"/>
            <a:ext cx="96212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0000"/>
                </a:solidFill>
              </a:rPr>
              <a:t>40 %</a:t>
            </a:r>
          </a:p>
          <a:p>
            <a:endParaRPr lang="nb-NO" dirty="0"/>
          </a:p>
          <a:p>
            <a:r>
              <a:rPr lang="nb-NO" dirty="0">
                <a:solidFill>
                  <a:srgbClr val="FFFFFF"/>
                </a:solidFill>
              </a:rPr>
              <a:t>60 %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>
                <a:solidFill>
                  <a:schemeClr val="bg1"/>
                </a:solidFill>
              </a:rPr>
              <a:t>?80 %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6727676" y="6372547"/>
            <a:ext cx="3376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>
                <a:solidFill>
                  <a:schemeClr val="bg1"/>
                </a:solidFill>
              </a:rPr>
              <a:t>Next</a:t>
            </a:r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err="1">
                <a:solidFill>
                  <a:schemeClr val="bg1"/>
                </a:solidFill>
              </a:rPr>
              <a:t>generation</a:t>
            </a:r>
            <a:r>
              <a:rPr lang="nb-NO" dirty="0">
                <a:solidFill>
                  <a:schemeClr val="bg1"/>
                </a:solidFill>
              </a:rPr>
              <a:t> genetiker</a:t>
            </a:r>
          </a:p>
        </p:txBody>
      </p:sp>
      <p:pic>
        <p:nvPicPr>
          <p:cNvPr id="7" name="Bilde 6" descr="FISK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628" y="3717032"/>
            <a:ext cx="3574445" cy="4625752"/>
          </a:xfrm>
          <a:prstGeom prst="rect">
            <a:avLst/>
          </a:prstGeom>
        </p:spPr>
      </p:pic>
      <p:sp>
        <p:nvSpPr>
          <p:cNvPr id="8" name="TekstSylinder 7"/>
          <p:cNvSpPr txBox="1"/>
          <p:nvPr/>
        </p:nvSpPr>
        <p:spPr>
          <a:xfrm>
            <a:off x="0" y="0"/>
            <a:ext cx="4488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>
                <a:solidFill>
                  <a:srgbClr val="000000"/>
                </a:solidFill>
                <a:latin typeface="Arial"/>
                <a:cs typeface="Arial"/>
              </a:rPr>
              <a:t>Sjeldenfeltet anno 2024</a:t>
            </a:r>
          </a:p>
        </p:txBody>
      </p:sp>
      <p:cxnSp>
        <p:nvCxnSpPr>
          <p:cNvPr id="6" name="Rett pil 5"/>
          <p:cNvCxnSpPr>
            <a:cxnSpLocks/>
          </p:cNvCxnSpPr>
          <p:nvPr/>
        </p:nvCxnSpPr>
        <p:spPr bwMode="auto">
          <a:xfrm>
            <a:off x="9752012" y="2852936"/>
            <a:ext cx="0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Rett pil 16"/>
          <p:cNvCxnSpPr/>
          <p:nvPr/>
        </p:nvCxnSpPr>
        <p:spPr bwMode="auto">
          <a:xfrm>
            <a:off x="9746960" y="3573016"/>
            <a:ext cx="0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6476AFE7-21E2-C8C9-023E-AC4EF3FF15C7}"/>
              </a:ext>
            </a:extLst>
          </p:cNvPr>
          <p:cNvGrpSpPr/>
          <p:nvPr/>
        </p:nvGrpSpPr>
        <p:grpSpPr>
          <a:xfrm>
            <a:off x="1109805" y="4209179"/>
            <a:ext cx="1096704" cy="1070909"/>
            <a:chOff x="1109805" y="4209179"/>
            <a:chExt cx="1096704" cy="1070909"/>
          </a:xfrm>
        </p:grpSpPr>
        <p:sp>
          <p:nvSpPr>
            <p:cNvPr id="10" name="Bue 9">
              <a:extLst>
                <a:ext uri="{FF2B5EF4-FFF2-40B4-BE49-F238E27FC236}">
                  <a16:creationId xmlns:a16="http://schemas.microsoft.com/office/drawing/2014/main" id="{7325FD92-7FF6-B666-E7AB-B14882172D8B}"/>
                </a:ext>
              </a:extLst>
            </p:cNvPr>
            <p:cNvSpPr/>
            <p:nvPr/>
          </p:nvSpPr>
          <p:spPr bwMode="auto">
            <a:xfrm rot="10155065">
              <a:off x="1167612" y="4209179"/>
              <a:ext cx="1038897" cy="845839"/>
            </a:xfrm>
            <a:prstGeom prst="arc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11" name="Bue 10">
              <a:extLst>
                <a:ext uri="{FF2B5EF4-FFF2-40B4-BE49-F238E27FC236}">
                  <a16:creationId xmlns:a16="http://schemas.microsoft.com/office/drawing/2014/main" id="{82A1726E-7076-B51B-037E-107F93E71A58}"/>
                </a:ext>
              </a:extLst>
            </p:cNvPr>
            <p:cNvSpPr/>
            <p:nvPr/>
          </p:nvSpPr>
          <p:spPr bwMode="auto">
            <a:xfrm rot="10155065">
              <a:off x="1122901" y="4375013"/>
              <a:ext cx="856542" cy="781166"/>
            </a:xfrm>
            <a:prstGeom prst="arc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12" name="Bue 11">
              <a:extLst>
                <a:ext uri="{FF2B5EF4-FFF2-40B4-BE49-F238E27FC236}">
                  <a16:creationId xmlns:a16="http://schemas.microsoft.com/office/drawing/2014/main" id="{05D96567-6017-285E-67EF-1AA916996746}"/>
                </a:ext>
              </a:extLst>
            </p:cNvPr>
            <p:cNvSpPr/>
            <p:nvPr/>
          </p:nvSpPr>
          <p:spPr bwMode="auto">
            <a:xfrm rot="10155065">
              <a:off x="1109805" y="4533271"/>
              <a:ext cx="684181" cy="746817"/>
            </a:xfrm>
            <a:prstGeom prst="arc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C458DAE4-7FED-7172-46EB-02CD4BE16C9D}"/>
              </a:ext>
            </a:extLst>
          </p:cNvPr>
          <p:cNvGrpSpPr/>
          <p:nvPr/>
        </p:nvGrpSpPr>
        <p:grpSpPr>
          <a:xfrm rot="17917196">
            <a:off x="6232695" y="4084581"/>
            <a:ext cx="1096704" cy="1070909"/>
            <a:chOff x="1109805" y="4209179"/>
            <a:chExt cx="1096704" cy="1070909"/>
          </a:xfrm>
        </p:grpSpPr>
        <p:sp>
          <p:nvSpPr>
            <p:cNvPr id="15" name="Bue 14">
              <a:extLst>
                <a:ext uri="{FF2B5EF4-FFF2-40B4-BE49-F238E27FC236}">
                  <a16:creationId xmlns:a16="http://schemas.microsoft.com/office/drawing/2014/main" id="{99F9B769-07EC-8A5A-2AC4-AA56D01968CC}"/>
                </a:ext>
              </a:extLst>
            </p:cNvPr>
            <p:cNvSpPr/>
            <p:nvPr/>
          </p:nvSpPr>
          <p:spPr bwMode="auto">
            <a:xfrm rot="10155065">
              <a:off x="1167612" y="4209179"/>
              <a:ext cx="1038897" cy="845839"/>
            </a:xfrm>
            <a:prstGeom prst="arc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16" name="Bue 15">
              <a:extLst>
                <a:ext uri="{FF2B5EF4-FFF2-40B4-BE49-F238E27FC236}">
                  <a16:creationId xmlns:a16="http://schemas.microsoft.com/office/drawing/2014/main" id="{E3BE4D5B-6858-23AB-7E5E-0F74F2A30BF9}"/>
                </a:ext>
              </a:extLst>
            </p:cNvPr>
            <p:cNvSpPr/>
            <p:nvPr/>
          </p:nvSpPr>
          <p:spPr bwMode="auto">
            <a:xfrm rot="10155065">
              <a:off x="1122901" y="4375013"/>
              <a:ext cx="856542" cy="781166"/>
            </a:xfrm>
            <a:prstGeom prst="arc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18" name="Bue 17">
              <a:extLst>
                <a:ext uri="{FF2B5EF4-FFF2-40B4-BE49-F238E27FC236}">
                  <a16:creationId xmlns:a16="http://schemas.microsoft.com/office/drawing/2014/main" id="{31C322EE-050C-D136-439E-45E7963D03D4}"/>
                </a:ext>
              </a:extLst>
            </p:cNvPr>
            <p:cNvSpPr/>
            <p:nvPr/>
          </p:nvSpPr>
          <p:spPr bwMode="auto">
            <a:xfrm rot="10155065">
              <a:off x="1109805" y="4533271"/>
              <a:ext cx="684181" cy="746817"/>
            </a:xfrm>
            <a:prstGeom prst="arc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cxnSp>
        <p:nvCxnSpPr>
          <p:cNvPr id="9" name="Rett pilkobling 8">
            <a:extLst>
              <a:ext uri="{FF2B5EF4-FFF2-40B4-BE49-F238E27FC236}">
                <a16:creationId xmlns:a16="http://schemas.microsoft.com/office/drawing/2014/main" id="{641A5287-C8DC-D708-0B22-0D075A172700}"/>
              </a:ext>
            </a:extLst>
          </p:cNvPr>
          <p:cNvCxnSpPr>
            <a:cxnSpLocks/>
          </p:cNvCxnSpPr>
          <p:nvPr/>
        </p:nvCxnSpPr>
        <p:spPr bwMode="auto">
          <a:xfrm flipV="1">
            <a:off x="4063380" y="2287633"/>
            <a:ext cx="0" cy="121337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96546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144"/>
    </mc:Choice>
    <mc:Fallback xmlns="">
      <p:transition spd="slow" advTm="5114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68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1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65543" name="Group 7"/>
          <p:cNvGrpSpPr>
            <a:grpSpLocks/>
          </p:cNvGrpSpPr>
          <p:nvPr/>
        </p:nvGrpSpPr>
        <p:grpSpPr bwMode="auto">
          <a:xfrm>
            <a:off x="2551113" y="4221163"/>
            <a:ext cx="1871662" cy="936625"/>
            <a:chOff x="1607" y="2659"/>
            <a:chExt cx="1179" cy="590"/>
          </a:xfrm>
        </p:grpSpPr>
        <p:sp>
          <p:nvSpPr>
            <p:cNvPr id="65541" name="Text Box 5"/>
            <p:cNvSpPr txBox="1">
              <a:spLocks noChangeArrowheads="1"/>
            </p:cNvSpPr>
            <p:nvPr/>
          </p:nvSpPr>
          <p:spPr bwMode="auto">
            <a:xfrm>
              <a:off x="1607" y="2659"/>
              <a:ext cx="8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nb-NO" i="1"/>
                <a:t>CNKSR2</a:t>
              </a:r>
            </a:p>
          </p:txBody>
        </p:sp>
        <p:sp>
          <p:nvSpPr>
            <p:cNvPr id="65542" name="Line 6"/>
            <p:cNvSpPr>
              <a:spLocks noChangeShapeType="1"/>
            </p:cNvSpPr>
            <p:nvPr/>
          </p:nvSpPr>
          <p:spPr bwMode="auto">
            <a:xfrm>
              <a:off x="2378" y="2886"/>
              <a:ext cx="408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nb-NO"/>
            </a:p>
          </p:txBody>
        </p:sp>
      </p:grpSp>
      <p:grpSp>
        <p:nvGrpSpPr>
          <p:cNvPr id="65551" name="Group 15"/>
          <p:cNvGrpSpPr>
            <a:grpSpLocks/>
          </p:cNvGrpSpPr>
          <p:nvPr/>
        </p:nvGrpSpPr>
        <p:grpSpPr bwMode="auto">
          <a:xfrm>
            <a:off x="4495800" y="4149725"/>
            <a:ext cx="1223963" cy="935038"/>
            <a:chOff x="2832" y="2614"/>
            <a:chExt cx="771" cy="589"/>
          </a:xfrm>
        </p:grpSpPr>
        <p:sp>
          <p:nvSpPr>
            <p:cNvPr id="65545" name="Text Box 9"/>
            <p:cNvSpPr txBox="1">
              <a:spLocks noChangeArrowheads="1"/>
            </p:cNvSpPr>
            <p:nvPr/>
          </p:nvSpPr>
          <p:spPr bwMode="auto">
            <a:xfrm>
              <a:off x="2832" y="2614"/>
              <a:ext cx="6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nb-NO" i="1" dirty="0"/>
                <a:t>SMPX</a:t>
              </a:r>
            </a:p>
          </p:txBody>
        </p:sp>
        <p:sp>
          <p:nvSpPr>
            <p:cNvPr id="65546" name="Line 10"/>
            <p:cNvSpPr>
              <a:spLocks noChangeShapeType="1"/>
            </p:cNvSpPr>
            <p:nvPr/>
          </p:nvSpPr>
          <p:spPr bwMode="auto">
            <a:xfrm>
              <a:off x="3376" y="2840"/>
              <a:ext cx="227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nb-NO"/>
            </a:p>
          </p:txBody>
        </p:sp>
      </p:grpSp>
      <p:grpSp>
        <p:nvGrpSpPr>
          <p:cNvPr id="65552" name="Group 16"/>
          <p:cNvGrpSpPr>
            <a:grpSpLocks/>
          </p:cNvGrpSpPr>
          <p:nvPr/>
        </p:nvGrpSpPr>
        <p:grpSpPr bwMode="auto">
          <a:xfrm>
            <a:off x="6151563" y="4076700"/>
            <a:ext cx="674687" cy="1081088"/>
            <a:chOff x="3875" y="2568"/>
            <a:chExt cx="425" cy="681"/>
          </a:xfrm>
        </p:grpSpPr>
        <p:sp>
          <p:nvSpPr>
            <p:cNvPr id="65548" name="Text Box 12"/>
            <p:cNvSpPr txBox="1">
              <a:spLocks noChangeArrowheads="1"/>
            </p:cNvSpPr>
            <p:nvPr/>
          </p:nvSpPr>
          <p:spPr bwMode="auto">
            <a:xfrm>
              <a:off x="3875" y="2568"/>
              <a:ext cx="4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nb-NO" i="1"/>
                <a:t>SRS</a:t>
              </a:r>
            </a:p>
          </p:txBody>
        </p:sp>
        <p:sp>
          <p:nvSpPr>
            <p:cNvPr id="65549" name="Line 13"/>
            <p:cNvSpPr>
              <a:spLocks noChangeShapeType="1"/>
            </p:cNvSpPr>
            <p:nvPr/>
          </p:nvSpPr>
          <p:spPr bwMode="auto">
            <a:xfrm>
              <a:off x="4147" y="2840"/>
              <a:ext cx="46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nb-NO"/>
            </a:p>
          </p:txBody>
        </p:sp>
      </p:grpSp>
      <p:grpSp>
        <p:nvGrpSpPr>
          <p:cNvPr id="65553" name="Group 17"/>
          <p:cNvGrpSpPr>
            <a:grpSpLocks/>
          </p:cNvGrpSpPr>
          <p:nvPr/>
        </p:nvGrpSpPr>
        <p:grpSpPr bwMode="auto">
          <a:xfrm>
            <a:off x="7591425" y="4149725"/>
            <a:ext cx="1322388" cy="1008063"/>
            <a:chOff x="4782" y="2614"/>
            <a:chExt cx="833" cy="635"/>
          </a:xfrm>
        </p:grpSpPr>
        <p:sp>
          <p:nvSpPr>
            <p:cNvPr id="65547" name="Text Box 11"/>
            <p:cNvSpPr txBox="1">
              <a:spLocks noChangeArrowheads="1"/>
            </p:cNvSpPr>
            <p:nvPr/>
          </p:nvSpPr>
          <p:spPr bwMode="auto">
            <a:xfrm>
              <a:off x="5009" y="2614"/>
              <a:ext cx="6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nb-NO" i="1"/>
                <a:t>PHEX</a:t>
              </a:r>
            </a:p>
          </p:txBody>
        </p:sp>
        <p:sp>
          <p:nvSpPr>
            <p:cNvPr id="65550" name="Line 14"/>
            <p:cNvSpPr>
              <a:spLocks noChangeShapeType="1"/>
            </p:cNvSpPr>
            <p:nvPr/>
          </p:nvSpPr>
          <p:spPr bwMode="auto">
            <a:xfrm flipH="1">
              <a:off x="4782" y="2886"/>
              <a:ext cx="272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nb-NO"/>
            </a:p>
          </p:txBody>
        </p:sp>
      </p:grpSp>
      <p:sp>
        <p:nvSpPr>
          <p:cNvPr id="2" name="TekstSylinder 1"/>
          <p:cNvSpPr txBox="1"/>
          <p:nvPr/>
        </p:nvSpPr>
        <p:spPr>
          <a:xfrm>
            <a:off x="1710909" y="284227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16" name="TekstSylinder 15"/>
          <p:cNvSpPr txBox="1"/>
          <p:nvPr/>
        </p:nvSpPr>
        <p:spPr>
          <a:xfrm>
            <a:off x="8432800" y="284227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2861474" y="255009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4098925" y="255009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9" name="TekstSylinder 18"/>
          <p:cNvSpPr txBox="1"/>
          <p:nvPr/>
        </p:nvSpPr>
        <p:spPr>
          <a:xfrm>
            <a:off x="6192537" y="255009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>
                <a:solidFill>
                  <a:schemeClr val="accent2"/>
                </a:solidFill>
              </a:rPr>
              <a:t>2</a:t>
            </a:r>
            <a:endParaRPr lang="nb-NO" dirty="0">
              <a:solidFill>
                <a:schemeClr val="accent2"/>
              </a:solidFill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4629383" y="285200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21" name="TekstSylinder 20"/>
          <p:cNvSpPr txBox="1"/>
          <p:nvPr/>
        </p:nvSpPr>
        <p:spPr>
          <a:xfrm>
            <a:off x="3490733" y="239033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3" name="TekstSylinder 2"/>
          <p:cNvSpPr txBox="1"/>
          <p:nvPr/>
        </p:nvSpPr>
        <p:spPr>
          <a:xfrm>
            <a:off x="5239551" y="210457"/>
            <a:ext cx="3640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(SNP)-matriseresultat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881"/>
    </mc:Choice>
    <mc:Fallback xmlns="">
      <p:transition spd="slow" advTm="19088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tel 1"/>
          <p:cNvSpPr>
            <a:spLocks noGrp="1"/>
          </p:cNvSpPr>
          <p:nvPr>
            <p:ph type="title"/>
          </p:nvPr>
        </p:nvSpPr>
        <p:spPr>
          <a:xfrm>
            <a:off x="488279" y="404664"/>
            <a:ext cx="8856984" cy="1568152"/>
          </a:xfrm>
        </p:spPr>
        <p:txBody>
          <a:bodyPr/>
          <a:lstStyle/>
          <a:p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Fordelen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med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å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bruke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SNP-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matriser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for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å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bestemme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kopiantall</a:t>
            </a:r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22" name="Plassholder for innhold 2"/>
          <p:cNvSpPr>
            <a:spLocks noGrp="1"/>
          </p:cNvSpPr>
          <p:nvPr>
            <p:ph idx="1"/>
          </p:nvPr>
        </p:nvSpPr>
        <p:spPr>
          <a:xfrm>
            <a:off x="488159" y="2309445"/>
            <a:ext cx="10034411" cy="28083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Evt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.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slektskap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mellom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foreldre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påvises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“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automatisk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Identity-by-descent (IBD)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områder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påvises</a:t>
            </a:r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Uniparental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disomi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(UPD)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kan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påvises</a:t>
            </a:r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Unbiased screening for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delesjoner</a:t>
            </a:r>
            <a:r>
              <a:rPr lang="en-GB" dirty="0">
                <a:latin typeface="Times New Roman" charset="0"/>
                <a:ea typeface="ＭＳ Ｐゴシック" charset="0"/>
                <a:cs typeface="ＭＳ Ｐゴシック" charset="0"/>
              </a:rPr>
              <a:t> og </a:t>
            </a:r>
            <a:r>
              <a:rPr lang="en-GB" dirty="0" err="1">
                <a:latin typeface="Times New Roman" charset="0"/>
                <a:ea typeface="ＭＳ Ｐゴシック" charset="0"/>
                <a:cs typeface="ＭＳ Ｐゴシック" charset="0"/>
              </a:rPr>
              <a:t>duplikasjoner</a:t>
            </a:r>
            <a:endParaRPr lang="en-GB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34397F0C-DF3C-DCAE-1F4C-BFA79C5441C8}"/>
              </a:ext>
            </a:extLst>
          </p:cNvPr>
          <p:cNvSpPr txBox="1"/>
          <p:nvPr/>
        </p:nvSpPr>
        <p:spPr>
          <a:xfrm>
            <a:off x="488159" y="5117757"/>
            <a:ext cx="94521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IBD betyr at et kromosomområde, der man er homozygot for alle varianter,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er nedarvet fra samme slektning via både mor og far.</a:t>
            </a:r>
          </a:p>
          <a:p>
            <a:r>
              <a:rPr lang="nb-NO" dirty="0">
                <a:solidFill>
                  <a:schemeClr val="bg1"/>
                </a:solidFill>
              </a:rPr>
              <a:t>UPD  betyr at begge kromosomene i et par kommer fra samme forelder.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857"/>
    </mc:Choice>
    <mc:Fallback xmlns="">
      <p:transition spd="slow" advTm="14485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6996" y="1556792"/>
            <a:ext cx="9680004" cy="4248472"/>
          </a:xfrm>
        </p:spPr>
        <p:txBody>
          <a:bodyPr/>
          <a:lstStyle/>
          <a:p>
            <a:pPr defTabSz="901700">
              <a:defRPr/>
            </a:pPr>
            <a:r>
              <a:rPr lang="nn-NO" sz="6600" dirty="0" err="1">
                <a:ea typeface="ＭＳ Ｐゴシック" charset="0"/>
                <a:cs typeface="ＭＳ Ｐゴシック" charset="0"/>
              </a:rPr>
              <a:t>Rekurrente</a:t>
            </a:r>
            <a:r>
              <a:rPr lang="nn-NO" sz="6600" dirty="0">
                <a:ea typeface="ＭＳ Ｐゴシック" charset="0"/>
                <a:cs typeface="ＭＳ Ｐゴシック" charset="0"/>
              </a:rPr>
              <a:t> </a:t>
            </a:r>
            <a:r>
              <a:rPr lang="nn-NO" sz="6600" dirty="0" err="1">
                <a:ea typeface="ＭＳ Ｐゴシック" charset="0"/>
                <a:cs typeface="ＭＳ Ｐゴシック" charset="0"/>
              </a:rPr>
              <a:t>delesjoner</a:t>
            </a:r>
            <a:br>
              <a:rPr lang="nn-NO" sz="6600" dirty="0">
                <a:ea typeface="ＭＳ Ｐゴシック" charset="0"/>
                <a:cs typeface="ＭＳ Ｐゴシック" charset="0"/>
              </a:rPr>
            </a:br>
            <a:r>
              <a:rPr lang="nn-NO" sz="6600" dirty="0">
                <a:ea typeface="ＭＳ Ｐゴシック" charset="0"/>
                <a:cs typeface="ＭＳ Ｐゴシック" charset="0"/>
              </a:rPr>
              <a:t>		og </a:t>
            </a:r>
            <a:r>
              <a:rPr lang="nn-NO" sz="6600" dirty="0" err="1">
                <a:ea typeface="ＭＳ Ｐゴシック" charset="0"/>
                <a:cs typeface="ＭＳ Ｐゴシック" charset="0"/>
              </a:rPr>
              <a:t>duplikasjoner</a:t>
            </a:r>
            <a:br>
              <a:rPr lang="nn-NO" sz="6600" dirty="0">
                <a:ea typeface="ＭＳ Ｐゴシック" charset="0"/>
                <a:cs typeface="ＭＳ Ｐゴシック" charset="0"/>
              </a:rPr>
            </a:br>
            <a:br>
              <a:rPr lang="nn-NO" sz="6600" dirty="0">
                <a:ea typeface="ＭＳ Ｐゴシック" charset="0"/>
                <a:cs typeface="ＭＳ Ｐゴシック" charset="0"/>
              </a:rPr>
            </a:br>
            <a:r>
              <a:rPr lang="nn-NO" sz="3200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...kan </a:t>
            </a:r>
            <a:r>
              <a:rPr lang="nn-NO" sz="3200" dirty="0" err="1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påvises</a:t>
            </a:r>
            <a:r>
              <a:rPr lang="nn-NO" sz="3200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 både på </a:t>
            </a:r>
            <a:r>
              <a:rPr lang="nn-NO" sz="3200" dirty="0" err="1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kopitallsmatriser</a:t>
            </a:r>
            <a:r>
              <a:rPr lang="nn-NO" sz="3200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 (screening) </a:t>
            </a:r>
            <a:br>
              <a:rPr lang="nn-NO" sz="3200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</a:br>
            <a:r>
              <a:rPr lang="nn-NO" sz="3200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og ved </a:t>
            </a:r>
            <a:r>
              <a:rPr lang="nn-NO" sz="3200" dirty="0" err="1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målrettede</a:t>
            </a:r>
            <a:r>
              <a:rPr lang="nn-NO" sz="3200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 MLPA </a:t>
            </a:r>
            <a:r>
              <a:rPr lang="nn-NO" sz="3200" dirty="0" err="1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tester</a:t>
            </a:r>
            <a:r>
              <a:rPr lang="nn-NO" sz="3200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 mot spesifikke områder.</a:t>
            </a:r>
            <a:br>
              <a:rPr lang="nn-NO" sz="6600" dirty="0">
                <a:ea typeface="ＭＳ Ｐゴシック" charset="0"/>
                <a:cs typeface="ＭＳ Ｐゴシック" charset="0"/>
              </a:rPr>
            </a:br>
            <a:br>
              <a:rPr lang="nn-NO" sz="6600" dirty="0">
                <a:ea typeface="ＭＳ Ｐゴシック" charset="0"/>
                <a:cs typeface="ＭＳ Ｐゴシック" charset="0"/>
              </a:rPr>
            </a:br>
            <a:endParaRPr lang="nn-NO" sz="36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36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519"/>
    </mc:Choice>
    <mc:Fallback xmlns="">
      <p:transition spd="slow" advTm="5351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948" y="-5978"/>
            <a:ext cx="10755932" cy="1176338"/>
          </a:xfrm>
        </p:spPr>
        <p:txBody>
          <a:bodyPr/>
          <a:lstStyle/>
          <a:p>
            <a:pPr>
              <a:defRPr/>
            </a:pPr>
            <a:r>
              <a:rPr lang="nb-NO" sz="3600" dirty="0">
                <a:latin typeface="Times New Roman" charset="0"/>
                <a:ea typeface="MS PGothic" charset="0"/>
              </a:rPr>
              <a:t>Flankerende </a:t>
            </a:r>
            <a:r>
              <a:rPr lang="nb-NO" sz="3600" dirty="0" err="1">
                <a:latin typeface="Times New Roman" charset="0"/>
                <a:ea typeface="MS PGothic" charset="0"/>
              </a:rPr>
              <a:t>low</a:t>
            </a:r>
            <a:r>
              <a:rPr lang="nb-NO" sz="3600" dirty="0">
                <a:latin typeface="Times New Roman" charset="0"/>
                <a:ea typeface="MS PGothic" charset="0"/>
              </a:rPr>
              <a:t> </a:t>
            </a:r>
            <a:r>
              <a:rPr lang="nb-NO" sz="3600" dirty="0" err="1">
                <a:latin typeface="Times New Roman" charset="0"/>
                <a:ea typeface="MS PGothic" charset="0"/>
              </a:rPr>
              <a:t>copy</a:t>
            </a:r>
            <a:r>
              <a:rPr lang="nb-NO" sz="3600" dirty="0">
                <a:latin typeface="Times New Roman" charset="0"/>
                <a:ea typeface="MS PGothic" charset="0"/>
              </a:rPr>
              <a:t> </a:t>
            </a:r>
            <a:r>
              <a:rPr lang="nb-NO" sz="3600" dirty="0" err="1">
                <a:latin typeface="Times New Roman" charset="0"/>
                <a:ea typeface="MS PGothic" charset="0"/>
              </a:rPr>
              <a:t>repeats</a:t>
            </a:r>
            <a:r>
              <a:rPr lang="nb-NO" sz="3600" dirty="0">
                <a:latin typeface="Times New Roman" charset="0"/>
                <a:ea typeface="MS PGothic" charset="0"/>
              </a:rPr>
              <a:t> (</a:t>
            </a:r>
            <a:r>
              <a:rPr lang="nb-NO" sz="3600" dirty="0" err="1">
                <a:latin typeface="Times New Roman" charset="0"/>
                <a:ea typeface="MS PGothic" charset="0"/>
              </a:rPr>
              <a:t>LCRs</a:t>
            </a:r>
            <a:r>
              <a:rPr lang="nb-NO" sz="3600" dirty="0">
                <a:latin typeface="Times New Roman" charset="0"/>
                <a:ea typeface="MS PGothic" charset="0"/>
              </a:rPr>
              <a:t>) er </a:t>
            </a:r>
            <a:br>
              <a:rPr lang="nb-NO" sz="3600" dirty="0">
                <a:latin typeface="Times New Roman" charset="0"/>
                <a:ea typeface="MS PGothic" charset="0"/>
              </a:rPr>
            </a:br>
            <a:r>
              <a:rPr lang="nb-NO" sz="3600" dirty="0">
                <a:latin typeface="Times New Roman" charset="0"/>
                <a:ea typeface="MS PGothic" charset="0"/>
              </a:rPr>
              <a:t>årsaken til at disse del/</a:t>
            </a:r>
            <a:r>
              <a:rPr lang="nb-NO" sz="3600" dirty="0" err="1">
                <a:latin typeface="Times New Roman" charset="0"/>
                <a:ea typeface="MS PGothic" charset="0"/>
              </a:rPr>
              <a:t>dup’ene</a:t>
            </a:r>
            <a:r>
              <a:rPr lang="nb-NO" sz="3600" dirty="0">
                <a:latin typeface="Times New Roman" charset="0"/>
                <a:ea typeface="MS PGothic" charset="0"/>
              </a:rPr>
              <a:t> er rekurrente</a:t>
            </a:r>
          </a:p>
        </p:txBody>
      </p:sp>
      <p:grpSp>
        <p:nvGrpSpPr>
          <p:cNvPr id="115715" name="Group 51"/>
          <p:cNvGrpSpPr>
            <a:grpSpLocks/>
          </p:cNvGrpSpPr>
          <p:nvPr/>
        </p:nvGrpSpPr>
        <p:grpSpPr bwMode="auto">
          <a:xfrm>
            <a:off x="457200" y="2927176"/>
            <a:ext cx="457200" cy="2667000"/>
            <a:chOff x="288" y="1728"/>
            <a:chExt cx="288" cy="1680"/>
          </a:xfrm>
        </p:grpSpPr>
        <p:sp>
          <p:nvSpPr>
            <p:cNvPr id="115751" name="Rectangle 13"/>
            <p:cNvSpPr>
              <a:spLocks noChangeArrowheads="1"/>
            </p:cNvSpPr>
            <p:nvPr/>
          </p:nvSpPr>
          <p:spPr bwMode="auto">
            <a:xfrm>
              <a:off x="288" y="1728"/>
              <a:ext cx="96" cy="16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52" name="Rectangle 14" descr="Wide downward diagonal"/>
            <p:cNvSpPr>
              <a:spLocks noChangeArrowheads="1"/>
            </p:cNvSpPr>
            <p:nvPr/>
          </p:nvSpPr>
          <p:spPr bwMode="auto">
            <a:xfrm>
              <a:off x="288" y="2400"/>
              <a:ext cx="96" cy="249"/>
            </a:xfrm>
            <a:prstGeom prst="rect">
              <a:avLst/>
            </a:prstGeom>
            <a:pattFill prst="wdDnDiag">
              <a:fgClr>
                <a:schemeClr val="accent1"/>
              </a:fgClr>
              <a:bgClr>
                <a:schemeClr val="tx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53" name="Rectangle 15"/>
            <p:cNvSpPr>
              <a:spLocks noChangeArrowheads="1"/>
            </p:cNvSpPr>
            <p:nvPr/>
          </p:nvSpPr>
          <p:spPr bwMode="auto">
            <a:xfrm>
              <a:off x="288" y="2352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54" name="Rectangle 16"/>
            <p:cNvSpPr>
              <a:spLocks noChangeArrowheads="1"/>
            </p:cNvSpPr>
            <p:nvPr/>
          </p:nvSpPr>
          <p:spPr bwMode="auto">
            <a:xfrm>
              <a:off x="288" y="2592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55" name="Rectangle 17"/>
            <p:cNvSpPr>
              <a:spLocks noChangeArrowheads="1"/>
            </p:cNvSpPr>
            <p:nvPr/>
          </p:nvSpPr>
          <p:spPr bwMode="auto">
            <a:xfrm>
              <a:off x="480" y="1728"/>
              <a:ext cx="96" cy="16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56" name="Rectangle 18" descr="Wide downward diagonal"/>
            <p:cNvSpPr>
              <a:spLocks noChangeArrowheads="1"/>
            </p:cNvSpPr>
            <p:nvPr/>
          </p:nvSpPr>
          <p:spPr bwMode="auto">
            <a:xfrm>
              <a:off x="480" y="2400"/>
              <a:ext cx="96" cy="249"/>
            </a:xfrm>
            <a:prstGeom prst="rect">
              <a:avLst/>
            </a:prstGeom>
            <a:pattFill prst="wdDnDiag">
              <a:fgClr>
                <a:schemeClr val="accent1"/>
              </a:fgClr>
              <a:bgClr>
                <a:schemeClr val="tx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57" name="Rectangle 19"/>
            <p:cNvSpPr>
              <a:spLocks noChangeArrowheads="1"/>
            </p:cNvSpPr>
            <p:nvPr/>
          </p:nvSpPr>
          <p:spPr bwMode="auto">
            <a:xfrm>
              <a:off x="480" y="2352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58" name="Rectangle 20"/>
            <p:cNvSpPr>
              <a:spLocks noChangeArrowheads="1"/>
            </p:cNvSpPr>
            <p:nvPr/>
          </p:nvSpPr>
          <p:spPr bwMode="auto">
            <a:xfrm>
              <a:off x="480" y="2592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1143000" y="1479376"/>
            <a:ext cx="3733800" cy="2514600"/>
            <a:chOff x="720" y="816"/>
            <a:chExt cx="2352" cy="1584"/>
          </a:xfrm>
        </p:grpSpPr>
        <p:sp>
          <p:nvSpPr>
            <p:cNvPr id="115732" name="Rectangle 4"/>
            <p:cNvSpPr>
              <a:spLocks noChangeArrowheads="1"/>
            </p:cNvSpPr>
            <p:nvPr/>
          </p:nvSpPr>
          <p:spPr bwMode="auto">
            <a:xfrm>
              <a:off x="1248" y="960"/>
              <a:ext cx="96" cy="12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33" name="Rectangle 8" descr="Wide downward diagonal"/>
            <p:cNvSpPr>
              <a:spLocks noChangeArrowheads="1"/>
            </p:cNvSpPr>
            <p:nvPr/>
          </p:nvSpPr>
          <p:spPr bwMode="auto">
            <a:xfrm>
              <a:off x="1248" y="1632"/>
              <a:ext cx="96" cy="192"/>
            </a:xfrm>
            <a:prstGeom prst="rect">
              <a:avLst/>
            </a:prstGeom>
            <a:pattFill prst="wdDnDiag">
              <a:fgClr>
                <a:schemeClr val="accent1"/>
              </a:fgClr>
              <a:bgClr>
                <a:schemeClr val="tx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34" name="Rectangle 9"/>
            <p:cNvSpPr>
              <a:spLocks noChangeArrowheads="1"/>
            </p:cNvSpPr>
            <p:nvPr/>
          </p:nvSpPr>
          <p:spPr bwMode="auto">
            <a:xfrm>
              <a:off x="1488" y="960"/>
              <a:ext cx="96" cy="12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35" name="Rectangle 12" descr="Wide downward diagonal"/>
            <p:cNvSpPr>
              <a:spLocks noChangeArrowheads="1"/>
            </p:cNvSpPr>
            <p:nvPr/>
          </p:nvSpPr>
          <p:spPr bwMode="auto">
            <a:xfrm>
              <a:off x="1488" y="1392"/>
              <a:ext cx="96" cy="222"/>
            </a:xfrm>
            <a:prstGeom prst="rect">
              <a:avLst/>
            </a:prstGeom>
            <a:pattFill prst="wdDnDiag">
              <a:fgClr>
                <a:schemeClr val="accent1"/>
              </a:fgClr>
              <a:bgClr>
                <a:schemeClr val="tx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36" name="Rectangle 11"/>
            <p:cNvSpPr>
              <a:spLocks noChangeArrowheads="1"/>
            </p:cNvSpPr>
            <p:nvPr/>
          </p:nvSpPr>
          <p:spPr bwMode="auto">
            <a:xfrm>
              <a:off x="1488" y="1584"/>
              <a:ext cx="96" cy="5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37" name="Rectangle 6"/>
            <p:cNvSpPr>
              <a:spLocks noChangeArrowheads="1"/>
            </p:cNvSpPr>
            <p:nvPr/>
          </p:nvSpPr>
          <p:spPr bwMode="auto">
            <a:xfrm>
              <a:off x="1248" y="1584"/>
              <a:ext cx="96" cy="4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38" name="Rectangle 7"/>
            <p:cNvSpPr>
              <a:spLocks noChangeArrowheads="1"/>
            </p:cNvSpPr>
            <p:nvPr/>
          </p:nvSpPr>
          <p:spPr bwMode="auto">
            <a:xfrm>
              <a:off x="1248" y="1824"/>
              <a:ext cx="96" cy="4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39" name="Rectangle 10"/>
            <p:cNvSpPr>
              <a:spLocks noChangeArrowheads="1"/>
            </p:cNvSpPr>
            <p:nvPr/>
          </p:nvSpPr>
          <p:spPr bwMode="auto">
            <a:xfrm>
              <a:off x="1488" y="1344"/>
              <a:ext cx="96" cy="5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40" name="Rectangle 21"/>
            <p:cNvSpPr>
              <a:spLocks noChangeArrowheads="1"/>
            </p:cNvSpPr>
            <p:nvPr/>
          </p:nvSpPr>
          <p:spPr bwMode="auto">
            <a:xfrm>
              <a:off x="2448" y="816"/>
              <a:ext cx="96" cy="15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41" name="Rectangle 22" descr="Wide downward diagonal"/>
            <p:cNvSpPr>
              <a:spLocks noChangeArrowheads="1"/>
            </p:cNvSpPr>
            <p:nvPr/>
          </p:nvSpPr>
          <p:spPr bwMode="auto">
            <a:xfrm>
              <a:off x="2448" y="1680"/>
              <a:ext cx="96" cy="192"/>
            </a:xfrm>
            <a:prstGeom prst="rect">
              <a:avLst/>
            </a:prstGeom>
            <a:pattFill prst="wdDnDiag">
              <a:fgClr>
                <a:schemeClr val="accent1"/>
              </a:fgClr>
              <a:bgClr>
                <a:schemeClr val="tx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42" name="Rectangle 24"/>
            <p:cNvSpPr>
              <a:spLocks noChangeArrowheads="1"/>
            </p:cNvSpPr>
            <p:nvPr/>
          </p:nvSpPr>
          <p:spPr bwMode="auto">
            <a:xfrm>
              <a:off x="2448" y="1872"/>
              <a:ext cx="96" cy="4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43" name="Rectangle 25" descr="Wide downward diagonal"/>
            <p:cNvSpPr>
              <a:spLocks noChangeArrowheads="1"/>
            </p:cNvSpPr>
            <p:nvPr/>
          </p:nvSpPr>
          <p:spPr bwMode="auto">
            <a:xfrm>
              <a:off x="2448" y="1440"/>
              <a:ext cx="96" cy="222"/>
            </a:xfrm>
            <a:prstGeom prst="rect">
              <a:avLst/>
            </a:prstGeom>
            <a:pattFill prst="wdDnDiag">
              <a:fgClr>
                <a:schemeClr val="accent1"/>
              </a:fgClr>
              <a:bgClr>
                <a:schemeClr val="tx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44" name="Rectangle 27"/>
            <p:cNvSpPr>
              <a:spLocks noChangeArrowheads="1"/>
            </p:cNvSpPr>
            <p:nvPr/>
          </p:nvSpPr>
          <p:spPr bwMode="auto">
            <a:xfrm>
              <a:off x="2448" y="1392"/>
              <a:ext cx="96" cy="5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45" name="Rectangle 23"/>
            <p:cNvSpPr>
              <a:spLocks noChangeArrowheads="1"/>
            </p:cNvSpPr>
            <p:nvPr/>
          </p:nvSpPr>
          <p:spPr bwMode="auto">
            <a:xfrm>
              <a:off x="2448" y="1632"/>
              <a:ext cx="96" cy="4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46" name="Rectangle 28"/>
            <p:cNvSpPr>
              <a:spLocks noChangeArrowheads="1"/>
            </p:cNvSpPr>
            <p:nvPr/>
          </p:nvSpPr>
          <p:spPr bwMode="auto">
            <a:xfrm>
              <a:off x="2976" y="1008"/>
              <a:ext cx="96" cy="12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47" name="Rectangle 30"/>
            <p:cNvSpPr>
              <a:spLocks noChangeArrowheads="1"/>
            </p:cNvSpPr>
            <p:nvPr/>
          </p:nvSpPr>
          <p:spPr bwMode="auto">
            <a:xfrm>
              <a:off x="2976" y="1632"/>
              <a:ext cx="96" cy="4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48" name="Line 43"/>
            <p:cNvSpPr>
              <a:spLocks noChangeShapeType="1"/>
            </p:cNvSpPr>
            <p:nvPr/>
          </p:nvSpPr>
          <p:spPr bwMode="auto">
            <a:xfrm flipV="1">
              <a:off x="720" y="1776"/>
              <a:ext cx="384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49" name="Line 45"/>
            <p:cNvSpPr>
              <a:spLocks noChangeShapeType="1"/>
            </p:cNvSpPr>
            <p:nvPr/>
          </p:nvSpPr>
          <p:spPr bwMode="auto">
            <a:xfrm>
              <a:off x="1776" y="1632"/>
              <a:ext cx="4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50" name="Text Box 47"/>
            <p:cNvSpPr txBox="1">
              <a:spLocks noChangeArrowheads="1"/>
            </p:cNvSpPr>
            <p:nvPr/>
          </p:nvSpPr>
          <p:spPr bwMode="auto">
            <a:xfrm>
              <a:off x="2640" y="1536"/>
              <a:ext cx="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nb-NO" b="1"/>
                <a:t>+</a:t>
              </a:r>
            </a:p>
          </p:txBody>
        </p:sp>
      </p:grp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1143000" y="4146376"/>
            <a:ext cx="3886200" cy="2667000"/>
            <a:chOff x="720" y="2496"/>
            <a:chExt cx="2448" cy="1680"/>
          </a:xfrm>
        </p:grpSpPr>
        <p:sp>
          <p:nvSpPr>
            <p:cNvPr id="115718" name="Rectangle 38"/>
            <p:cNvSpPr>
              <a:spLocks noChangeArrowheads="1"/>
            </p:cNvSpPr>
            <p:nvPr/>
          </p:nvSpPr>
          <p:spPr bwMode="auto">
            <a:xfrm>
              <a:off x="1440" y="3360"/>
              <a:ext cx="96" cy="7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19" name="Rectangle 32"/>
            <p:cNvSpPr>
              <a:spLocks noChangeArrowheads="1"/>
            </p:cNvSpPr>
            <p:nvPr/>
          </p:nvSpPr>
          <p:spPr bwMode="auto">
            <a:xfrm>
              <a:off x="1344" y="2544"/>
              <a:ext cx="96" cy="7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20" name="Oval 36"/>
            <p:cNvSpPr>
              <a:spLocks noChangeArrowheads="1"/>
            </p:cNvSpPr>
            <p:nvPr/>
          </p:nvSpPr>
          <p:spPr bwMode="auto">
            <a:xfrm>
              <a:off x="1440" y="3216"/>
              <a:ext cx="240" cy="240"/>
            </a:xfrm>
            <a:prstGeom prst="ellipse">
              <a:avLst/>
            </a:prstGeom>
            <a:noFill/>
            <a:ln w="76200">
              <a:pattFill prst="wdUpDiag">
                <a:fgClr>
                  <a:schemeClr val="accent1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21" name="Rectangle 37"/>
            <p:cNvSpPr>
              <a:spLocks noChangeArrowheads="1"/>
            </p:cNvSpPr>
            <p:nvPr/>
          </p:nvSpPr>
          <p:spPr bwMode="auto">
            <a:xfrm>
              <a:off x="1440" y="3312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22" name="Rectangle 34"/>
            <p:cNvSpPr>
              <a:spLocks noChangeArrowheads="1"/>
            </p:cNvSpPr>
            <p:nvPr/>
          </p:nvSpPr>
          <p:spPr bwMode="auto">
            <a:xfrm>
              <a:off x="1344" y="3312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23" name="Rectangle 39"/>
            <p:cNvSpPr>
              <a:spLocks noChangeArrowheads="1"/>
            </p:cNvSpPr>
            <p:nvPr/>
          </p:nvSpPr>
          <p:spPr bwMode="auto">
            <a:xfrm>
              <a:off x="2544" y="2496"/>
              <a:ext cx="96" cy="16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24" name="Rectangle 40" descr="Wide upward diagonal"/>
            <p:cNvSpPr>
              <a:spLocks noChangeArrowheads="1"/>
            </p:cNvSpPr>
            <p:nvPr/>
          </p:nvSpPr>
          <p:spPr bwMode="auto">
            <a:xfrm>
              <a:off x="2544" y="3168"/>
              <a:ext cx="96" cy="249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25" name="Rectangle 41"/>
            <p:cNvSpPr>
              <a:spLocks noChangeArrowheads="1"/>
            </p:cNvSpPr>
            <p:nvPr/>
          </p:nvSpPr>
          <p:spPr bwMode="auto">
            <a:xfrm>
              <a:off x="2544" y="3120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26" name="Rectangle 42"/>
            <p:cNvSpPr>
              <a:spLocks noChangeArrowheads="1"/>
            </p:cNvSpPr>
            <p:nvPr/>
          </p:nvSpPr>
          <p:spPr bwMode="auto">
            <a:xfrm>
              <a:off x="2544" y="3360"/>
              <a:ext cx="96" cy="6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27" name="Line 44"/>
            <p:cNvSpPr>
              <a:spLocks noChangeShapeType="1"/>
            </p:cNvSpPr>
            <p:nvPr/>
          </p:nvSpPr>
          <p:spPr bwMode="auto">
            <a:xfrm>
              <a:off x="720" y="2592"/>
              <a:ext cx="432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28" name="Line 46"/>
            <p:cNvSpPr>
              <a:spLocks noChangeShapeType="1"/>
            </p:cNvSpPr>
            <p:nvPr/>
          </p:nvSpPr>
          <p:spPr bwMode="auto">
            <a:xfrm>
              <a:off x="1872" y="3312"/>
              <a:ext cx="4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29" name="Rectangle 48"/>
            <p:cNvSpPr>
              <a:spLocks noChangeArrowheads="1"/>
            </p:cNvSpPr>
            <p:nvPr/>
          </p:nvSpPr>
          <p:spPr bwMode="auto">
            <a:xfrm>
              <a:off x="3072" y="2640"/>
              <a:ext cx="96" cy="12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30" name="Rectangle 49"/>
            <p:cNvSpPr>
              <a:spLocks noChangeArrowheads="1"/>
            </p:cNvSpPr>
            <p:nvPr/>
          </p:nvSpPr>
          <p:spPr bwMode="auto">
            <a:xfrm>
              <a:off x="3072" y="3264"/>
              <a:ext cx="96" cy="4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15731" name="Text Box 50"/>
            <p:cNvSpPr txBox="1">
              <a:spLocks noChangeArrowheads="1"/>
            </p:cNvSpPr>
            <p:nvPr/>
          </p:nvSpPr>
          <p:spPr bwMode="auto">
            <a:xfrm>
              <a:off x="2736" y="3168"/>
              <a:ext cx="3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nb-NO"/>
                <a:t>el.</a:t>
              </a:r>
            </a:p>
          </p:txBody>
        </p:sp>
      </p:grpSp>
      <p:sp>
        <p:nvSpPr>
          <p:cNvPr id="7" name="TekstSylinder 6"/>
          <p:cNvSpPr txBox="1"/>
          <p:nvPr/>
        </p:nvSpPr>
        <p:spPr>
          <a:xfrm>
            <a:off x="5791200" y="1747276"/>
            <a:ext cx="3175869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Ujevn overkrysning</a:t>
            </a:r>
            <a:br>
              <a:rPr lang="nb-NO" sz="2800" dirty="0">
                <a:solidFill>
                  <a:schemeClr val="bg1"/>
                </a:solidFill>
              </a:rPr>
            </a:br>
            <a:r>
              <a:rPr lang="nb-NO" sz="2800" dirty="0">
                <a:solidFill>
                  <a:schemeClr val="bg1"/>
                </a:solidFill>
              </a:rPr>
              <a:t>i meiosen skaper </a:t>
            </a:r>
            <a:br>
              <a:rPr lang="nb-NO" sz="2800" dirty="0">
                <a:solidFill>
                  <a:schemeClr val="bg1"/>
                </a:solidFill>
              </a:rPr>
            </a:br>
            <a:r>
              <a:rPr lang="nb-NO" sz="2800" dirty="0">
                <a:solidFill>
                  <a:schemeClr val="bg1"/>
                </a:solidFill>
              </a:rPr>
              <a:t>delesjoner og</a:t>
            </a:r>
            <a:br>
              <a:rPr lang="nb-NO" sz="2800" dirty="0">
                <a:solidFill>
                  <a:schemeClr val="bg1"/>
                </a:solidFill>
              </a:rPr>
            </a:br>
            <a:r>
              <a:rPr lang="nb-NO" sz="2800" dirty="0">
                <a:solidFill>
                  <a:schemeClr val="bg1"/>
                </a:solidFill>
              </a:rPr>
              <a:t>duplikasjoner:</a:t>
            </a:r>
            <a:br>
              <a:rPr lang="nb-NO" sz="2800" dirty="0">
                <a:solidFill>
                  <a:schemeClr val="bg1"/>
                </a:solidFill>
              </a:rPr>
            </a:br>
            <a:br>
              <a:rPr lang="nb-NO" sz="2800" dirty="0">
                <a:solidFill>
                  <a:schemeClr val="bg1"/>
                </a:solidFill>
              </a:rPr>
            </a:br>
            <a:r>
              <a:rPr lang="nb-NO" sz="2800" dirty="0">
                <a:solidFill>
                  <a:schemeClr val="bg1"/>
                </a:solidFill>
              </a:rPr>
              <a:t>B: </a:t>
            </a:r>
            <a:r>
              <a:rPr lang="nb-NO" sz="2800" dirty="0" err="1">
                <a:solidFill>
                  <a:schemeClr val="bg1"/>
                </a:solidFill>
              </a:rPr>
              <a:t>inter</a:t>
            </a:r>
            <a:r>
              <a:rPr lang="nb-NO" sz="2800" dirty="0">
                <a:solidFill>
                  <a:schemeClr val="bg1"/>
                </a:solidFill>
              </a:rPr>
              <a:t>-kromosomal</a:t>
            </a:r>
            <a:br>
              <a:rPr lang="nb-NO" sz="2800" dirty="0">
                <a:solidFill>
                  <a:schemeClr val="bg1"/>
                </a:solidFill>
              </a:rPr>
            </a:br>
            <a:r>
              <a:rPr lang="nb-NO" sz="2800" dirty="0">
                <a:solidFill>
                  <a:schemeClr val="bg1"/>
                </a:solidFill>
              </a:rPr>
              <a:t>C: </a:t>
            </a:r>
            <a:r>
              <a:rPr lang="nb-NO" sz="2800" dirty="0" err="1">
                <a:solidFill>
                  <a:schemeClr val="bg1"/>
                </a:solidFill>
              </a:rPr>
              <a:t>intra</a:t>
            </a:r>
            <a:r>
              <a:rPr lang="nb-NO" sz="2800" dirty="0">
                <a:solidFill>
                  <a:schemeClr val="bg1"/>
                </a:solidFill>
              </a:rPr>
              <a:t>-kromosomal</a:t>
            </a:r>
            <a:br>
              <a:rPr lang="nb-NO" sz="2800" dirty="0">
                <a:solidFill>
                  <a:schemeClr val="bg1"/>
                </a:solidFill>
              </a:rPr>
            </a:br>
            <a:br>
              <a:rPr lang="nb-NO" sz="2800" dirty="0">
                <a:solidFill>
                  <a:schemeClr val="bg1"/>
                </a:solidFill>
              </a:rPr>
            </a:br>
            <a:r>
              <a:rPr lang="nb-NO" sz="1800" dirty="0">
                <a:solidFill>
                  <a:schemeClr val="bg1"/>
                </a:solidFill>
              </a:rPr>
              <a:t>Flankerende </a:t>
            </a:r>
            <a:r>
              <a:rPr lang="nb-NO" sz="1800" dirty="0" err="1">
                <a:solidFill>
                  <a:schemeClr val="bg1"/>
                </a:solidFill>
              </a:rPr>
              <a:t>LCRs</a:t>
            </a:r>
            <a:r>
              <a:rPr lang="nb-NO" sz="1800" dirty="0">
                <a:solidFill>
                  <a:schemeClr val="bg1"/>
                </a:solidFill>
              </a:rPr>
              <a:t> er ~identiske</a:t>
            </a:r>
            <a:br>
              <a:rPr lang="nb-NO" sz="1800" dirty="0">
                <a:solidFill>
                  <a:schemeClr val="bg1"/>
                </a:solidFill>
              </a:rPr>
            </a:br>
            <a:r>
              <a:rPr lang="nb-NO" sz="1800" dirty="0">
                <a:solidFill>
                  <a:schemeClr val="bg1"/>
                </a:solidFill>
              </a:rPr>
              <a:t>kromosomsegmenter (røde bånd</a:t>
            </a:r>
            <a:br>
              <a:rPr lang="nb-NO" sz="1800" dirty="0">
                <a:solidFill>
                  <a:schemeClr val="bg1"/>
                </a:solidFill>
              </a:rPr>
            </a:br>
            <a:r>
              <a:rPr lang="nb-NO" sz="1800" dirty="0">
                <a:solidFill>
                  <a:schemeClr val="bg1"/>
                </a:solidFill>
              </a:rPr>
              <a:t>på figuren)</a:t>
            </a:r>
            <a:endParaRPr lang="nb-NO" sz="2800" dirty="0">
              <a:solidFill>
                <a:schemeClr val="bg1"/>
              </a:solidFill>
            </a:endParaRPr>
          </a:p>
        </p:txBody>
      </p:sp>
      <p:cxnSp>
        <p:nvCxnSpPr>
          <p:cNvPr id="11" name="Rett pil 10"/>
          <p:cNvCxnSpPr/>
          <p:nvPr/>
        </p:nvCxnSpPr>
        <p:spPr bwMode="auto">
          <a:xfrm>
            <a:off x="2723893" y="2812876"/>
            <a:ext cx="93370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7" name="Rett pil 56"/>
          <p:cNvCxnSpPr/>
          <p:nvPr/>
        </p:nvCxnSpPr>
        <p:spPr bwMode="auto">
          <a:xfrm>
            <a:off x="2858172" y="5490988"/>
            <a:ext cx="933707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kstSylinder 12"/>
          <p:cNvSpPr txBox="1"/>
          <p:nvPr/>
        </p:nvSpPr>
        <p:spPr>
          <a:xfrm>
            <a:off x="484207" y="247687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59" name="TekstSylinder 58"/>
          <p:cNvSpPr txBox="1"/>
          <p:nvPr/>
        </p:nvSpPr>
        <p:spPr>
          <a:xfrm>
            <a:off x="2057400" y="1224086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60" name="TekstSylinder 59"/>
          <p:cNvSpPr txBox="1"/>
          <p:nvPr/>
        </p:nvSpPr>
        <p:spPr>
          <a:xfrm>
            <a:off x="1862283" y="5692601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4D0EC3C-6AFE-1BFC-6F07-EA10B72830EE}"/>
              </a:ext>
            </a:extLst>
          </p:cNvPr>
          <p:cNvSpPr txBox="1"/>
          <p:nvPr/>
        </p:nvSpPr>
        <p:spPr>
          <a:xfrm>
            <a:off x="510111" y="4163322"/>
            <a:ext cx="35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 err="1">
                <a:solidFill>
                  <a:schemeClr val="bg1"/>
                </a:solidFill>
              </a:rPr>
              <a:t>X</a:t>
            </a:r>
            <a:endParaRPr lang="nb-NO" sz="1800" dirty="0">
              <a:solidFill>
                <a:schemeClr val="bg1"/>
              </a:solidFill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640B6898-500B-5992-0FA9-0238DE5FC854}"/>
              </a:ext>
            </a:extLst>
          </p:cNvPr>
          <p:cNvSpPr txBox="1"/>
          <p:nvPr/>
        </p:nvSpPr>
        <p:spPr>
          <a:xfrm>
            <a:off x="2075639" y="2558876"/>
            <a:ext cx="35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 err="1">
                <a:solidFill>
                  <a:schemeClr val="bg1"/>
                </a:solidFill>
              </a:rPr>
              <a:t>X</a:t>
            </a:r>
            <a:endParaRPr lang="nb-NO" sz="18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95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855"/>
    </mc:Choice>
    <mc:Fallback xmlns="">
      <p:transition spd="slow" advTm="85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7" name="Bilde 3" descr="nihms102508f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10313988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38" name="TekstSylinder 4"/>
          <p:cNvSpPr txBox="1">
            <a:spLocks noChangeArrowheads="1"/>
          </p:cNvSpPr>
          <p:nvPr/>
        </p:nvSpPr>
        <p:spPr bwMode="auto">
          <a:xfrm>
            <a:off x="2190750" y="2708275"/>
            <a:ext cx="1077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1800" b="1">
                <a:solidFill>
                  <a:srgbClr val="1C1C1C"/>
                </a:solidFill>
              </a:rPr>
              <a:t>Williams</a:t>
            </a:r>
          </a:p>
        </p:txBody>
      </p:sp>
      <p:sp>
        <p:nvSpPr>
          <p:cNvPr id="116739" name="TekstSylinder 5"/>
          <p:cNvSpPr txBox="1">
            <a:spLocks noChangeArrowheads="1"/>
          </p:cNvSpPr>
          <p:nvPr/>
        </p:nvSpPr>
        <p:spPr bwMode="auto">
          <a:xfrm>
            <a:off x="5143500" y="6211888"/>
            <a:ext cx="1428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1800" b="1">
                <a:solidFill>
                  <a:srgbClr val="1C1C1C"/>
                </a:solidFill>
              </a:rPr>
              <a:t>Prader-Willi</a:t>
            </a:r>
            <a:br>
              <a:rPr lang="nb-NO" sz="1800" b="1">
                <a:solidFill>
                  <a:srgbClr val="1C1C1C"/>
                </a:solidFill>
              </a:rPr>
            </a:br>
            <a:r>
              <a:rPr lang="nb-NO" sz="1800" b="1">
                <a:solidFill>
                  <a:srgbClr val="1C1C1C"/>
                </a:solidFill>
              </a:rPr>
              <a:t>Angelman</a:t>
            </a:r>
          </a:p>
        </p:txBody>
      </p:sp>
      <p:sp>
        <p:nvSpPr>
          <p:cNvPr id="116740" name="TekstSylinder 6"/>
          <p:cNvSpPr txBox="1">
            <a:spLocks noChangeArrowheads="1"/>
          </p:cNvSpPr>
          <p:nvPr/>
        </p:nvSpPr>
        <p:spPr bwMode="auto">
          <a:xfrm>
            <a:off x="8959850" y="4581525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1800" b="1">
                <a:solidFill>
                  <a:srgbClr val="1C1C1C"/>
                </a:solidFill>
              </a:rPr>
              <a:t>DiGeorge</a:t>
            </a:r>
          </a:p>
        </p:txBody>
      </p:sp>
      <p:sp>
        <p:nvSpPr>
          <p:cNvPr id="116741" name="TekstSylinder 7"/>
          <p:cNvSpPr txBox="1">
            <a:spLocks noChangeArrowheads="1"/>
          </p:cNvSpPr>
          <p:nvPr/>
        </p:nvSpPr>
        <p:spPr bwMode="auto">
          <a:xfrm>
            <a:off x="1039813" y="4652963"/>
            <a:ext cx="6976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1800" dirty="0" err="1">
                <a:solidFill>
                  <a:srgbClr val="1C1C1C"/>
                </a:solidFill>
              </a:rPr>
              <a:t>Sotos</a:t>
            </a:r>
            <a:br>
              <a:rPr lang="nb-NO" sz="1800" dirty="0">
                <a:solidFill>
                  <a:srgbClr val="1C1C1C"/>
                </a:solidFill>
              </a:rPr>
            </a:br>
            <a:endParaRPr lang="nb-NO" sz="1800" dirty="0">
              <a:solidFill>
                <a:srgbClr val="1C1C1C"/>
              </a:solidFill>
            </a:endParaRPr>
          </a:p>
        </p:txBody>
      </p:sp>
      <p:sp>
        <p:nvSpPr>
          <p:cNvPr id="116742" name="TekstSylinder 8"/>
          <p:cNvSpPr txBox="1">
            <a:spLocks noChangeArrowheads="1"/>
          </p:cNvSpPr>
          <p:nvPr/>
        </p:nvSpPr>
        <p:spPr bwMode="auto">
          <a:xfrm>
            <a:off x="8023225" y="404813"/>
            <a:ext cx="1608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1800">
                <a:solidFill>
                  <a:srgbClr val="1C1C1C"/>
                </a:solidFill>
              </a:rPr>
              <a:t>Smith-Magenis</a:t>
            </a:r>
          </a:p>
        </p:txBody>
      </p:sp>
      <p:sp>
        <p:nvSpPr>
          <p:cNvPr id="116743" name="TekstSylinder 7"/>
          <p:cNvSpPr txBox="1">
            <a:spLocks noChangeArrowheads="1"/>
          </p:cNvSpPr>
          <p:nvPr/>
        </p:nvSpPr>
        <p:spPr bwMode="auto">
          <a:xfrm>
            <a:off x="3175" y="0"/>
            <a:ext cx="18133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1800" dirty="0">
                <a:solidFill>
                  <a:srgbClr val="1C1C1C"/>
                </a:solidFill>
              </a:rPr>
              <a:t>Noen eksempler:</a:t>
            </a:r>
          </a:p>
        </p:txBody>
      </p:sp>
    </p:spTree>
    <p:extLst>
      <p:ext uri="{BB962C8B-B14F-4D97-AF65-F5344CB8AC3E}">
        <p14:creationId xmlns:p14="http://schemas.microsoft.com/office/powerpoint/2010/main" val="154581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874"/>
    </mc:Choice>
    <mc:Fallback xmlns="">
      <p:transition spd="slow" advTm="8587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3550" y="188913"/>
            <a:ext cx="7775575" cy="1176337"/>
          </a:xfrm>
        </p:spPr>
        <p:txBody>
          <a:bodyPr/>
          <a:lstStyle/>
          <a:p>
            <a:pPr>
              <a:defRPr/>
            </a:pPr>
            <a:r>
              <a:rPr lang="nb-NO" sz="4000" dirty="0" err="1">
                <a:latin typeface="Times New Roman" charset="0"/>
                <a:ea typeface="MS PGothic" charset="0"/>
              </a:rPr>
              <a:t>DiGeorge</a:t>
            </a:r>
            <a:r>
              <a:rPr lang="nb-NO" sz="4000" dirty="0">
                <a:latin typeface="Times New Roman" charset="0"/>
                <a:ea typeface="MS PGothic" charset="0"/>
              </a:rPr>
              <a:t>/VCFS/del22q11-syndrom</a:t>
            </a:r>
          </a:p>
        </p:txBody>
      </p:sp>
      <p:sp>
        <p:nvSpPr>
          <p:cNvPr id="1208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1365250"/>
            <a:ext cx="8896350" cy="5256584"/>
          </a:xfrm>
        </p:spPr>
        <p:txBody>
          <a:bodyPr/>
          <a:lstStyle/>
          <a:p>
            <a:r>
              <a:rPr lang="nb-NO" sz="2800" dirty="0">
                <a:latin typeface="Times New Roman" charset="0"/>
                <a:ea typeface="MS PGothic" charset="0"/>
              </a:rPr>
              <a:t>Vanligvis 3 </a:t>
            </a:r>
            <a:r>
              <a:rPr lang="nb-NO" sz="2800" dirty="0" err="1">
                <a:latin typeface="Times New Roman" charset="0"/>
                <a:ea typeface="MS PGothic" charset="0"/>
              </a:rPr>
              <a:t>Mb</a:t>
            </a:r>
            <a:r>
              <a:rPr lang="nb-NO" sz="2800" dirty="0">
                <a:latin typeface="Times New Roman" charset="0"/>
                <a:ea typeface="MS PGothic" charset="0"/>
              </a:rPr>
              <a:t> stor delesjon med ~30 gener</a:t>
            </a:r>
          </a:p>
          <a:p>
            <a:r>
              <a:rPr lang="nb-NO" sz="2800" dirty="0">
                <a:latin typeface="Times New Roman" charset="0"/>
                <a:ea typeface="MS PGothic" charset="0"/>
              </a:rPr>
              <a:t>Insidens &lt; 1 : 4000 fødsler</a:t>
            </a:r>
          </a:p>
          <a:p>
            <a:r>
              <a:rPr lang="nb-NO" sz="2800" dirty="0">
                <a:latin typeface="Times New Roman" charset="0"/>
                <a:ea typeface="MS PGothic" charset="0"/>
              </a:rPr>
              <a:t>~10 % er nedarvet (90 % er nyoppståtte delesjoner)</a:t>
            </a:r>
          </a:p>
          <a:p>
            <a:r>
              <a:rPr lang="nb-NO" sz="2800" dirty="0">
                <a:latin typeface="Times New Roman" charset="0"/>
                <a:ea typeface="MS PGothic" charset="0"/>
              </a:rPr>
              <a:t>Lærevansker / ADD (ikke hos alle)</a:t>
            </a:r>
          </a:p>
          <a:p>
            <a:r>
              <a:rPr lang="nb-NO" sz="2800" dirty="0">
                <a:latin typeface="Times New Roman" charset="0"/>
                <a:ea typeface="MS PGothic" charset="0"/>
              </a:rPr>
              <a:t>Psykiatrisk sykdom: største problem hos voksne</a:t>
            </a:r>
          </a:p>
          <a:p>
            <a:r>
              <a:rPr lang="nb-NO" sz="2800" dirty="0">
                <a:latin typeface="Times New Roman" charset="0"/>
                <a:ea typeface="MS PGothic" charset="0"/>
              </a:rPr>
              <a:t>Medfødte hjertefeil hos rundt halvparten (TGA, </a:t>
            </a:r>
            <a:r>
              <a:rPr lang="nb-NO" sz="2800" dirty="0" err="1">
                <a:latin typeface="Times New Roman" charset="0"/>
                <a:ea typeface="MS PGothic" charset="0"/>
              </a:rPr>
              <a:t>Fallot</a:t>
            </a:r>
            <a:r>
              <a:rPr lang="nb-NO" sz="2800" dirty="0">
                <a:latin typeface="Times New Roman" charset="0"/>
                <a:ea typeface="MS PGothic" charset="0"/>
              </a:rPr>
              <a:t>...)</a:t>
            </a:r>
          </a:p>
          <a:p>
            <a:r>
              <a:rPr lang="nb-NO" sz="2800" dirty="0">
                <a:latin typeface="Times New Roman" charset="0"/>
                <a:ea typeface="MS PGothic" charset="0"/>
              </a:rPr>
              <a:t>Nasal stemme (hos nesten alle, </a:t>
            </a:r>
            <a:r>
              <a:rPr lang="nb-NO" sz="2800" dirty="0" err="1">
                <a:latin typeface="Times New Roman" charset="0"/>
                <a:ea typeface="MS PGothic" charset="0"/>
              </a:rPr>
              <a:t>pga</a:t>
            </a:r>
            <a:r>
              <a:rPr lang="nb-NO" sz="2800" dirty="0">
                <a:latin typeface="Times New Roman" charset="0"/>
                <a:ea typeface="MS PGothic" charset="0"/>
              </a:rPr>
              <a:t> </a:t>
            </a:r>
            <a:r>
              <a:rPr lang="nb-NO" sz="2800" dirty="0" err="1">
                <a:latin typeface="Times New Roman" charset="0"/>
                <a:ea typeface="MS PGothic" charset="0"/>
              </a:rPr>
              <a:t>ganeseilsinsuffisiens</a:t>
            </a:r>
            <a:r>
              <a:rPr lang="nb-NO" sz="2800" dirty="0">
                <a:latin typeface="Times New Roman" charset="0"/>
                <a:ea typeface="MS PGothic" charset="0"/>
              </a:rPr>
              <a:t>)</a:t>
            </a:r>
          </a:p>
          <a:p>
            <a:r>
              <a:rPr lang="nb-NO" sz="2800" dirty="0">
                <a:latin typeface="Times New Roman" charset="0"/>
                <a:ea typeface="MS PGothic" charset="0"/>
              </a:rPr>
              <a:t>Ganespalte hos et mindretall</a:t>
            </a:r>
          </a:p>
          <a:p>
            <a:r>
              <a:rPr lang="nb-NO" sz="2800" dirty="0">
                <a:latin typeface="Times New Roman" charset="0"/>
                <a:ea typeface="MS PGothic" charset="0"/>
              </a:rPr>
              <a:t>Hypokalsemi hos noen (mangler </a:t>
            </a:r>
            <a:r>
              <a:rPr lang="nb-NO" sz="2800" dirty="0" err="1">
                <a:latin typeface="Times New Roman" charset="0"/>
                <a:ea typeface="MS PGothic" charset="0"/>
              </a:rPr>
              <a:t>parathyroid</a:t>
            </a:r>
            <a:r>
              <a:rPr lang="nb-NO" sz="2800" dirty="0">
                <a:latin typeface="Times New Roman" charset="0"/>
                <a:ea typeface="MS PGothic" charset="0"/>
              </a:rPr>
              <a:t> vev)</a:t>
            </a:r>
          </a:p>
        </p:txBody>
      </p:sp>
    </p:spTree>
    <p:extLst>
      <p:ext uri="{BB962C8B-B14F-4D97-AF65-F5344CB8AC3E}">
        <p14:creationId xmlns:p14="http://schemas.microsoft.com/office/powerpoint/2010/main" val="184110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610"/>
    </mc:Choice>
    <mc:Fallback xmlns="">
      <p:transition spd="slow" advTm="26861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46956" y="116632"/>
            <a:ext cx="10040044" cy="2088232"/>
          </a:xfrm>
        </p:spPr>
        <p:txBody>
          <a:bodyPr/>
          <a:lstStyle/>
          <a:p>
            <a:pPr>
              <a:defRPr/>
            </a:pPr>
            <a:r>
              <a:rPr lang="nb-NO" sz="3600" dirty="0"/>
              <a:t>Vanligste rekurrente </a:t>
            </a:r>
            <a:r>
              <a:rPr lang="nb-NO" sz="3600" dirty="0" err="1"/>
              <a:t>kopitallsavvik</a:t>
            </a:r>
            <a:r>
              <a:rPr lang="nb-NO" sz="3600" dirty="0"/>
              <a:t> assosiert med lærevansker / autisme / </a:t>
            </a:r>
            <a:r>
              <a:rPr lang="nb-NO" sz="3600" dirty="0" err="1"/>
              <a:t>atferdsavvik</a:t>
            </a:r>
            <a:r>
              <a:rPr lang="nb-NO" sz="3600" dirty="0"/>
              <a:t> / psykiatri</a:t>
            </a:r>
          </a:p>
        </p:txBody>
      </p:sp>
      <p:sp>
        <p:nvSpPr>
          <p:cNvPr id="9218" name="Plassholder for innhold 2"/>
          <p:cNvSpPr>
            <a:spLocks noGrp="1"/>
          </p:cNvSpPr>
          <p:nvPr>
            <p:ph idx="1"/>
          </p:nvPr>
        </p:nvSpPr>
        <p:spPr>
          <a:xfrm>
            <a:off x="534988" y="1700808"/>
            <a:ext cx="9649072" cy="4752528"/>
          </a:xfrm>
        </p:spPr>
        <p:txBody>
          <a:bodyPr/>
          <a:lstStyle/>
          <a:p>
            <a:r>
              <a:rPr lang="nb-NO" dirty="0">
                <a:latin typeface="Times New Roman" charset="0"/>
                <a:ea typeface="ＭＳ Ｐゴシック" charset="0"/>
                <a:cs typeface="ＭＳ Ｐゴシック" charset="0"/>
              </a:rPr>
              <a:t>Del </a:t>
            </a:r>
            <a:r>
              <a:rPr lang="nb-NO" b="1" dirty="0">
                <a:latin typeface="Times New Roman" charset="0"/>
                <a:ea typeface="ＭＳ Ｐゴシック" charset="0"/>
                <a:cs typeface="ＭＳ Ｐゴシック" charset="0"/>
              </a:rPr>
              <a:t>22q11.2 </a:t>
            </a:r>
            <a:r>
              <a:rPr lang="nb-NO" dirty="0">
                <a:latin typeface="Times New Roman" charset="0"/>
                <a:ea typeface="ＭＳ Ｐゴシック" charset="0"/>
                <a:cs typeface="ＭＳ Ｐゴシック" charset="0"/>
              </a:rPr>
              <a:t>(insidens 1 : 4-10 000)</a:t>
            </a:r>
          </a:p>
          <a:p>
            <a:pPr lvl="1"/>
            <a:r>
              <a:rPr lang="nb-NO" dirty="0" err="1">
                <a:latin typeface="Times New Roman" charset="0"/>
                <a:ea typeface="ＭＳ Ｐゴシック" charset="0"/>
              </a:rPr>
              <a:t>DiGeorge</a:t>
            </a:r>
            <a:r>
              <a:rPr lang="nb-NO" dirty="0">
                <a:latin typeface="Times New Roman" charset="0"/>
                <a:ea typeface="ＭＳ Ｐゴシック" charset="0"/>
              </a:rPr>
              <a:t> syndrom = </a:t>
            </a:r>
            <a:r>
              <a:rPr lang="nb-NO" dirty="0" err="1">
                <a:latin typeface="Times New Roman" charset="0"/>
                <a:ea typeface="ＭＳ Ｐゴシック" charset="0"/>
              </a:rPr>
              <a:t>velocardiofacialt</a:t>
            </a:r>
            <a:r>
              <a:rPr lang="nb-NO" dirty="0">
                <a:latin typeface="Times New Roman" charset="0"/>
                <a:ea typeface="ＭＳ Ｐゴシック" charset="0"/>
              </a:rPr>
              <a:t> syndrom</a:t>
            </a:r>
          </a:p>
          <a:p>
            <a:r>
              <a:rPr lang="nb-NO" dirty="0">
                <a:latin typeface="Times New Roman" charset="0"/>
                <a:ea typeface="ＭＳ Ｐゴシック" charset="0"/>
                <a:cs typeface="ＭＳ Ｐゴシック" charset="0"/>
              </a:rPr>
              <a:t>Del/</a:t>
            </a:r>
            <a:r>
              <a:rPr lang="nb-NO" dirty="0" err="1">
                <a:latin typeface="Times New Roman" charset="0"/>
                <a:ea typeface="ＭＳ Ｐゴシック" charset="0"/>
                <a:cs typeface="ＭＳ Ｐゴシック" charset="0"/>
              </a:rPr>
              <a:t>dup</a:t>
            </a:r>
            <a:r>
              <a:rPr lang="nb-NO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nb-NO" b="1" dirty="0">
                <a:latin typeface="Times New Roman" charset="0"/>
                <a:ea typeface="ＭＳ Ｐゴシック" charset="0"/>
                <a:cs typeface="ＭＳ Ｐゴシック" charset="0"/>
              </a:rPr>
              <a:t>16p11.2 </a:t>
            </a:r>
            <a:r>
              <a:rPr lang="nb-NO" dirty="0">
                <a:latin typeface="Times New Roman" charset="0"/>
                <a:ea typeface="ＭＳ Ｐゴシック" charset="0"/>
                <a:cs typeface="ＭＳ Ｐゴシック" charset="0"/>
              </a:rPr>
              <a:t>(insidens 1 : 2000 for delesjoner)</a:t>
            </a:r>
          </a:p>
          <a:p>
            <a:pPr lvl="1"/>
            <a:r>
              <a:rPr lang="nb-NO" dirty="0">
                <a:latin typeface="Times New Roman" charset="0"/>
                <a:ea typeface="ＭＳ Ｐゴシック" charset="0"/>
              </a:rPr>
              <a:t>Lærevansker/mild PU, over-(ved del) / under-(ved </a:t>
            </a:r>
            <a:r>
              <a:rPr lang="nb-NO" dirty="0" err="1">
                <a:latin typeface="Times New Roman" charset="0"/>
                <a:ea typeface="ＭＳ Ｐゴシック" charset="0"/>
              </a:rPr>
              <a:t>dup</a:t>
            </a:r>
            <a:r>
              <a:rPr lang="nb-NO" dirty="0">
                <a:latin typeface="Times New Roman" charset="0"/>
                <a:ea typeface="ＭＳ Ｐゴシック" charset="0"/>
              </a:rPr>
              <a:t>) vekt</a:t>
            </a:r>
          </a:p>
          <a:p>
            <a:r>
              <a:rPr lang="nb-NO" dirty="0">
                <a:latin typeface="Times New Roman" charset="0"/>
                <a:ea typeface="ＭＳ Ｐゴシック" charset="0"/>
                <a:cs typeface="ＭＳ Ｐゴシック" charset="0"/>
              </a:rPr>
              <a:t>Del/</a:t>
            </a:r>
            <a:r>
              <a:rPr lang="nb-NO" dirty="0" err="1">
                <a:latin typeface="Times New Roman" charset="0"/>
                <a:ea typeface="ＭＳ Ｐゴシック" charset="0"/>
                <a:cs typeface="ＭＳ Ｐゴシック" charset="0"/>
              </a:rPr>
              <a:t>dup</a:t>
            </a:r>
            <a:r>
              <a:rPr lang="nb-NO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  <a:r>
              <a:rPr lang="nb-NO" b="1" dirty="0">
                <a:latin typeface="Times New Roman" charset="0"/>
                <a:ea typeface="ＭＳ Ｐゴシック" charset="0"/>
                <a:cs typeface="ＭＳ Ｐゴシック" charset="0"/>
              </a:rPr>
              <a:t>1q21.1 </a:t>
            </a:r>
            <a:r>
              <a:rPr lang="nb-NO" dirty="0">
                <a:latin typeface="Times New Roman" charset="0"/>
                <a:ea typeface="ＭＳ Ｐゴシック" charset="0"/>
                <a:cs typeface="ＭＳ Ｐゴシック" charset="0"/>
              </a:rPr>
              <a:t>(insidens 1 : 2000 for delesjoner)</a:t>
            </a:r>
          </a:p>
          <a:p>
            <a:pPr lvl="1"/>
            <a:r>
              <a:rPr lang="nb-NO" dirty="0">
                <a:latin typeface="Times New Roman" charset="0"/>
                <a:ea typeface="ＭＳ Ｐゴシック" charset="0"/>
              </a:rPr>
              <a:t>Økt sårbarhet for lærevansker og </a:t>
            </a:r>
            <a:r>
              <a:rPr lang="nb-NO" dirty="0" err="1">
                <a:latin typeface="Times New Roman" charset="0"/>
                <a:ea typeface="ＭＳ Ｐゴシック" charset="0"/>
              </a:rPr>
              <a:t>atferdsavvik</a:t>
            </a:r>
            <a:endParaRPr lang="nb-NO" dirty="0">
              <a:latin typeface="Times New Roman" charset="0"/>
              <a:ea typeface="ＭＳ Ｐゴシック" charset="0"/>
            </a:endParaRPr>
          </a:p>
          <a:p>
            <a:r>
              <a:rPr lang="nb-NO" dirty="0">
                <a:latin typeface="Times New Roman" charset="0"/>
                <a:ea typeface="ＭＳ Ｐゴシック" charset="0"/>
                <a:cs typeface="ＭＳ Ｐゴシック" charset="0"/>
              </a:rPr>
              <a:t>Del </a:t>
            </a:r>
            <a:r>
              <a:rPr lang="nb-NO" b="1" dirty="0">
                <a:latin typeface="Times New Roman" charset="0"/>
                <a:ea typeface="ＭＳ Ｐゴシック" charset="0"/>
                <a:cs typeface="ＭＳ Ｐゴシック" charset="0"/>
              </a:rPr>
              <a:t>15q13.3 </a:t>
            </a:r>
            <a:r>
              <a:rPr lang="nb-NO" dirty="0">
                <a:latin typeface="Times New Roman" charset="0"/>
                <a:ea typeface="ＭＳ Ｐゴシック" charset="0"/>
                <a:cs typeface="ＭＳ Ｐゴシック" charset="0"/>
              </a:rPr>
              <a:t>(insidens 1 : 2500)</a:t>
            </a:r>
          </a:p>
          <a:p>
            <a:pPr lvl="1"/>
            <a:r>
              <a:rPr lang="nb-NO" dirty="0">
                <a:latin typeface="Times New Roman" charset="0"/>
                <a:ea typeface="ＭＳ Ｐゴシック" charset="0"/>
              </a:rPr>
              <a:t>Økt sårbarhet for lærevansker, </a:t>
            </a:r>
            <a:r>
              <a:rPr lang="nb-NO" dirty="0" err="1">
                <a:latin typeface="Times New Roman" charset="0"/>
                <a:ea typeface="ＭＳ Ｐゴシック" charset="0"/>
              </a:rPr>
              <a:t>atferdsavvik</a:t>
            </a:r>
            <a:r>
              <a:rPr lang="nb-NO" dirty="0">
                <a:latin typeface="Times New Roman" charset="0"/>
                <a:ea typeface="ＭＳ Ｐゴシック" charset="0"/>
              </a:rPr>
              <a:t> og epilepsi</a:t>
            </a:r>
          </a:p>
        </p:txBody>
      </p:sp>
    </p:spTree>
    <p:extLst>
      <p:ext uri="{BB962C8B-B14F-4D97-AF65-F5344CB8AC3E}">
        <p14:creationId xmlns:p14="http://schemas.microsoft.com/office/powerpoint/2010/main" val="66358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674"/>
    </mc:Choice>
    <mc:Fallback xmlns="">
      <p:transition spd="slow" advTm="19767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Bilde 2" descr="Array-gruppen_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771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6103411" y="116632"/>
            <a:ext cx="39676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>
                <a:solidFill>
                  <a:srgbClr val="FFFFFF"/>
                </a:solidFill>
              </a:rPr>
              <a:t>Genetikk er teamarbeid!</a:t>
            </a:r>
          </a:p>
        </p:txBody>
      </p:sp>
      <p:pic>
        <p:nvPicPr>
          <p:cNvPr id="3" name="Ly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8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41"/>
    </mc:Choice>
    <mc:Fallback xmlns="">
      <p:transition spd="slow" advTm="316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6|36.8"/>
</p:tagLst>
</file>

<file path=ppt/theme/theme1.xml><?xml version="1.0" encoding="utf-8"?>
<a:theme xmlns:a="http://schemas.openxmlformats.org/drawingml/2006/main" name="trelinjl">
  <a:themeElements>
    <a:clrScheme name="">
      <a:dk1>
        <a:srgbClr val="000000"/>
      </a:dk1>
      <a:lt1>
        <a:srgbClr val="FFFFFF"/>
      </a:lt1>
      <a:dk2>
        <a:srgbClr val="00279F"/>
      </a:dk2>
      <a:lt2>
        <a:srgbClr val="FAFD00"/>
      </a:lt2>
      <a:accent1>
        <a:srgbClr val="FE9B03"/>
      </a:accent1>
      <a:accent2>
        <a:srgbClr val="FF0000"/>
      </a:accent2>
      <a:accent3>
        <a:srgbClr val="AAACCD"/>
      </a:accent3>
      <a:accent4>
        <a:srgbClr val="DADADA"/>
      </a:accent4>
      <a:accent5>
        <a:srgbClr val="FECBAA"/>
      </a:accent5>
      <a:accent6>
        <a:srgbClr val="E70000"/>
      </a:accent6>
      <a:hlink>
        <a:srgbClr val="00FF00"/>
      </a:hlink>
      <a:folHlink>
        <a:srgbClr val="CF0E30"/>
      </a:folHlink>
    </a:clrScheme>
    <a:fontScheme name="trelinj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trelinj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linjl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trelinjl.ppt</Template>
  <TotalTime>10251</TotalTime>
  <Pages>32</Pages>
  <Words>415</Words>
  <Application>Microsoft Office PowerPoint</Application>
  <PresentationFormat>35 mm lysbilder</PresentationFormat>
  <Paragraphs>69</Paragraphs>
  <Slides>10</Slides>
  <Notes>0</Notes>
  <HiddenSlides>0</HiddenSlides>
  <MMClips>1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Book Antiqua</vt:lpstr>
      <vt:lpstr>Calibri</vt:lpstr>
      <vt:lpstr>Monotype Sorts</vt:lpstr>
      <vt:lpstr>Times</vt:lpstr>
      <vt:lpstr>Times New Roman</vt:lpstr>
      <vt:lpstr>Wingdings</vt:lpstr>
      <vt:lpstr>trelinjl</vt:lpstr>
      <vt:lpstr>Genomiske  kopitallsavvik</vt:lpstr>
      <vt:lpstr>PowerPoint-presentasjon</vt:lpstr>
      <vt:lpstr>Fordelen med å bruke SNP-matriser for å bestemme kopiantall</vt:lpstr>
      <vt:lpstr>Rekurrente delesjoner   og duplikasjoner  ...kan påvises både på kopitallsmatriser (screening)  og ved målrettede MLPA tester mot spesifikke områder.  </vt:lpstr>
      <vt:lpstr>Flankerende low copy repeats (LCRs) er  årsaken til at disse del/dup’ene er rekurrente</vt:lpstr>
      <vt:lpstr>PowerPoint-presentasjon</vt:lpstr>
      <vt:lpstr>DiGeorge/VCFS/del22q11-syndrom</vt:lpstr>
      <vt:lpstr>Vanligste rekurrente kopitallsavvik assosiert med lærevansker / autisme / atferdsavvik / psykiatri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Dermatologi og genetikk</dc:title>
  <dc:subject>Genodermatoser</dc:subject>
  <dc:creator>Gunnar Houge</dc:creator>
  <cp:keywords/>
  <dc:description/>
  <cp:lastModifiedBy>Houge, Gunnar Douzgos</cp:lastModifiedBy>
  <cp:revision>282</cp:revision>
  <cp:lastPrinted>2009-04-22T19:24:48Z</cp:lastPrinted>
  <dcterms:created xsi:type="dcterms:W3CDTF">2009-09-24T09:01:53Z</dcterms:created>
  <dcterms:modified xsi:type="dcterms:W3CDTF">2024-10-07T11:28:45Z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c3ffc1c-ef00-4620-9c2f-7d9c1597774b_Enabled">
    <vt:lpwstr>true</vt:lpwstr>
  </property>
  <property fmtid="{D5CDD505-2E9C-101B-9397-08002B2CF9AE}" pid="3" name="MSIP_Label_0c3ffc1c-ef00-4620-9c2f-7d9c1597774b_SetDate">
    <vt:lpwstr>2024-10-07T11:21:05Z</vt:lpwstr>
  </property>
  <property fmtid="{D5CDD505-2E9C-101B-9397-08002B2CF9AE}" pid="4" name="MSIP_Label_0c3ffc1c-ef00-4620-9c2f-7d9c1597774b_Method">
    <vt:lpwstr>Standard</vt:lpwstr>
  </property>
  <property fmtid="{D5CDD505-2E9C-101B-9397-08002B2CF9AE}" pid="5" name="MSIP_Label_0c3ffc1c-ef00-4620-9c2f-7d9c1597774b_Name">
    <vt:lpwstr>Intern</vt:lpwstr>
  </property>
  <property fmtid="{D5CDD505-2E9C-101B-9397-08002B2CF9AE}" pid="6" name="MSIP_Label_0c3ffc1c-ef00-4620-9c2f-7d9c1597774b_SiteId">
    <vt:lpwstr>bdcbe535-f3cf-49f5-8a6a-fb6d98dc7837</vt:lpwstr>
  </property>
  <property fmtid="{D5CDD505-2E9C-101B-9397-08002B2CF9AE}" pid="7" name="MSIP_Label_0c3ffc1c-ef00-4620-9c2f-7d9c1597774b_ActionId">
    <vt:lpwstr>15b71486-9cc0-4a4b-940b-1a77313a746d</vt:lpwstr>
  </property>
  <property fmtid="{D5CDD505-2E9C-101B-9397-08002B2CF9AE}" pid="8" name="MSIP_Label_0c3ffc1c-ef00-4620-9c2f-7d9c1597774b_ContentBits">
    <vt:lpwstr>2</vt:lpwstr>
  </property>
  <property fmtid="{D5CDD505-2E9C-101B-9397-08002B2CF9AE}" pid="9" name="ClassificationContentMarkingFooterLocations">
    <vt:lpwstr>trelinjl:3</vt:lpwstr>
  </property>
  <property fmtid="{D5CDD505-2E9C-101B-9397-08002B2CF9AE}" pid="10" name="ClassificationContentMarkingFooterText">
    <vt:lpwstr>Følsomhet Intern (gul)</vt:lpwstr>
  </property>
</Properties>
</file>