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687" r:id="rId3"/>
    <p:sldId id="671" r:id="rId4"/>
    <p:sldId id="668" r:id="rId5"/>
    <p:sldId id="674" r:id="rId6"/>
    <p:sldId id="285" r:id="rId7"/>
    <p:sldId id="286" r:id="rId8"/>
    <p:sldId id="655" r:id="rId9"/>
    <p:sldId id="670" r:id="rId10"/>
    <p:sldId id="281" r:id="rId11"/>
    <p:sldId id="667" r:id="rId12"/>
    <p:sldId id="682" r:id="rId13"/>
    <p:sldId id="683" r:id="rId14"/>
    <p:sldId id="684" r:id="rId15"/>
    <p:sldId id="686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2C109-4CB6-43A6-B08D-706806A48109}" v="11" dt="2024-10-07T11:52:10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ys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ys stil 3 – uthev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7"/>
    <p:restoredTop sz="95170"/>
  </p:normalViewPr>
  <p:slideViewPr>
    <p:cSldViewPr snapToGrid="0" snapToObjects="1">
      <p:cViewPr varScale="1">
        <p:scale>
          <a:sx n="110" d="100"/>
          <a:sy n="110" d="100"/>
        </p:scale>
        <p:origin x="9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3F72C109-4CB6-43A6-B08D-706806A48109}"/>
    <pc:docChg chg="modSld">
      <pc:chgData name="Houge, Gunnar Douzgos" userId="b526d8a4-cd77-4bd4-81c4-36d713539214" providerId="ADAL" clId="{3F72C109-4CB6-43A6-B08D-706806A48109}" dt="2024-10-11T09:29:52.443" v="131" actId="1076"/>
      <pc:docMkLst>
        <pc:docMk/>
      </pc:docMkLst>
      <pc:sldChg chg="modSp mod">
        <pc:chgData name="Houge, Gunnar Douzgos" userId="b526d8a4-cd77-4bd4-81c4-36d713539214" providerId="ADAL" clId="{3F72C109-4CB6-43A6-B08D-706806A48109}" dt="2024-10-07T11:56:42.752" v="97" actId="20577"/>
        <pc:sldMkLst>
          <pc:docMk/>
          <pc:sldMk cId="161213232" sldId="281"/>
        </pc:sldMkLst>
        <pc:spChg chg="mod">
          <ac:chgData name="Houge, Gunnar Douzgos" userId="b526d8a4-cd77-4bd4-81c4-36d713539214" providerId="ADAL" clId="{3F72C109-4CB6-43A6-B08D-706806A48109}" dt="2024-10-07T11:56:42.752" v="97" actId="20577"/>
          <ac:spMkLst>
            <pc:docMk/>
            <pc:sldMk cId="161213232" sldId="281"/>
            <ac:spMk id="3" creationId="{00000000-0000-0000-0000-000000000000}"/>
          </ac:spMkLst>
        </pc:spChg>
      </pc:sldChg>
      <pc:sldChg chg="modSp mod">
        <pc:chgData name="Houge, Gunnar Douzgos" userId="b526d8a4-cd77-4bd4-81c4-36d713539214" providerId="ADAL" clId="{3F72C109-4CB6-43A6-B08D-706806A48109}" dt="2024-10-07T11:54:57.919" v="92" actId="20577"/>
        <pc:sldMkLst>
          <pc:docMk/>
          <pc:sldMk cId="803905817" sldId="285"/>
        </pc:sldMkLst>
        <pc:spChg chg="mod">
          <ac:chgData name="Houge, Gunnar Douzgos" userId="b526d8a4-cd77-4bd4-81c4-36d713539214" providerId="ADAL" clId="{3F72C109-4CB6-43A6-B08D-706806A48109}" dt="2024-10-07T11:54:57.919" v="92" actId="20577"/>
          <ac:spMkLst>
            <pc:docMk/>
            <pc:sldMk cId="803905817" sldId="285"/>
            <ac:spMk id="2" creationId="{BA693342-C36B-9E4A-80F5-DD8EE0E7F38F}"/>
          </ac:spMkLst>
        </pc:spChg>
      </pc:sldChg>
      <pc:sldChg chg="modSp mod">
        <pc:chgData name="Houge, Gunnar Douzgos" userId="b526d8a4-cd77-4bd4-81c4-36d713539214" providerId="ADAL" clId="{3F72C109-4CB6-43A6-B08D-706806A48109}" dt="2024-10-07T11:57:11.724" v="100" actId="20577"/>
        <pc:sldMkLst>
          <pc:docMk/>
          <pc:sldMk cId="3759152603" sldId="667"/>
        </pc:sldMkLst>
        <pc:spChg chg="mod">
          <ac:chgData name="Houge, Gunnar Douzgos" userId="b526d8a4-cd77-4bd4-81c4-36d713539214" providerId="ADAL" clId="{3F72C109-4CB6-43A6-B08D-706806A48109}" dt="2024-10-07T11:57:11.724" v="100" actId="20577"/>
          <ac:spMkLst>
            <pc:docMk/>
            <pc:sldMk cId="3759152603" sldId="667"/>
            <ac:spMk id="2" creationId="{056C180C-F1D8-AA5E-1DAD-055CAC20500A}"/>
          </ac:spMkLst>
        </pc:spChg>
      </pc:sldChg>
      <pc:sldChg chg="modSp">
        <pc:chgData name="Houge, Gunnar Douzgos" userId="b526d8a4-cd77-4bd4-81c4-36d713539214" providerId="ADAL" clId="{3F72C109-4CB6-43A6-B08D-706806A48109}" dt="2024-10-07T11:52:10.003" v="20" actId="20577"/>
        <pc:sldMkLst>
          <pc:docMk/>
          <pc:sldMk cId="4171384196" sldId="668"/>
        </pc:sldMkLst>
        <pc:spChg chg="mod">
          <ac:chgData name="Houge, Gunnar Douzgos" userId="b526d8a4-cd77-4bd4-81c4-36d713539214" providerId="ADAL" clId="{3F72C109-4CB6-43A6-B08D-706806A48109}" dt="2024-10-07T11:52:10.003" v="20" actId="20577"/>
          <ac:spMkLst>
            <pc:docMk/>
            <pc:sldMk cId="4171384196" sldId="668"/>
            <ac:spMk id="5" creationId="{40989BB5-58EA-9060-9CCD-5312CD9C14D4}"/>
          </ac:spMkLst>
        </pc:spChg>
      </pc:sldChg>
      <pc:sldChg chg="modSp mod">
        <pc:chgData name="Houge, Gunnar Douzgos" userId="b526d8a4-cd77-4bd4-81c4-36d713539214" providerId="ADAL" clId="{3F72C109-4CB6-43A6-B08D-706806A48109}" dt="2024-10-11T09:29:52.443" v="131" actId="1076"/>
        <pc:sldMkLst>
          <pc:docMk/>
          <pc:sldMk cId="3264603972" sldId="671"/>
        </pc:sldMkLst>
        <pc:spChg chg="mod">
          <ac:chgData name="Houge, Gunnar Douzgos" userId="b526d8a4-cd77-4bd4-81c4-36d713539214" providerId="ADAL" clId="{3F72C109-4CB6-43A6-B08D-706806A48109}" dt="2024-10-11T09:29:52.443" v="131" actId="1076"/>
          <ac:spMkLst>
            <pc:docMk/>
            <pc:sldMk cId="3264603972" sldId="671"/>
            <ac:spMk id="2" creationId="{3F51C52C-84EE-9768-688A-027145AD2F93}"/>
          </ac:spMkLst>
        </pc:spChg>
        <pc:spChg chg="mod">
          <ac:chgData name="Houge, Gunnar Douzgos" userId="b526d8a4-cd77-4bd4-81c4-36d713539214" providerId="ADAL" clId="{3F72C109-4CB6-43A6-B08D-706806A48109}" dt="2024-10-07T11:51:42.971" v="9" actId="20577"/>
          <ac:spMkLst>
            <pc:docMk/>
            <pc:sldMk cId="3264603972" sldId="671"/>
            <ac:spMk id="14" creationId="{C3659581-F102-D164-9324-709DCFC76FA1}"/>
          </ac:spMkLst>
        </pc:spChg>
        <pc:spChg chg="mod">
          <ac:chgData name="Houge, Gunnar Douzgos" userId="b526d8a4-cd77-4bd4-81c4-36d713539214" providerId="ADAL" clId="{3F72C109-4CB6-43A6-B08D-706806A48109}" dt="2024-10-11T09:29:47.073" v="130" actId="1076"/>
          <ac:spMkLst>
            <pc:docMk/>
            <pc:sldMk cId="3264603972" sldId="671"/>
            <ac:spMk id="20" creationId="{AA77B2CD-FFC9-CE0B-2F5C-260C03E21FD8}"/>
          </ac:spMkLst>
        </pc:spChg>
      </pc:sldChg>
      <pc:sldChg chg="modSp mod">
        <pc:chgData name="Houge, Gunnar Douzgos" userId="b526d8a4-cd77-4bd4-81c4-36d713539214" providerId="ADAL" clId="{3F72C109-4CB6-43A6-B08D-706806A48109}" dt="2024-10-07T11:53:42.178" v="54"/>
        <pc:sldMkLst>
          <pc:docMk/>
          <pc:sldMk cId="2977543647" sldId="674"/>
        </pc:sldMkLst>
        <pc:spChg chg="mod">
          <ac:chgData name="Houge, Gunnar Douzgos" userId="b526d8a4-cd77-4bd4-81c4-36d713539214" providerId="ADAL" clId="{3F72C109-4CB6-43A6-B08D-706806A48109}" dt="2024-10-07T11:52:43.754" v="25" actId="20577"/>
          <ac:spMkLst>
            <pc:docMk/>
            <pc:sldMk cId="2977543647" sldId="674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3F72C109-4CB6-43A6-B08D-706806A48109}" dt="2024-10-07T11:53:10.842" v="52" actId="20577"/>
          <ac:spMkLst>
            <pc:docMk/>
            <pc:sldMk cId="2977543647" sldId="674"/>
            <ac:spMk id="3" creationId="{00000000-0000-0000-0000-000000000000}"/>
          </ac:spMkLst>
        </pc:spChg>
        <pc:spChg chg="mod">
          <ac:chgData name="Houge, Gunnar Douzgos" userId="b526d8a4-cd77-4bd4-81c4-36d713539214" providerId="ADAL" clId="{3F72C109-4CB6-43A6-B08D-706806A48109}" dt="2024-10-07T11:53:42.178" v="54"/>
          <ac:spMkLst>
            <pc:docMk/>
            <pc:sldMk cId="2977543647" sldId="674"/>
            <ac:spMk id="4" creationId="{00000000-0000-0000-0000-000000000000}"/>
          </ac:spMkLst>
        </pc:spChg>
      </pc:sldChg>
      <pc:sldChg chg="modSp mod">
        <pc:chgData name="Houge, Gunnar Douzgos" userId="b526d8a4-cd77-4bd4-81c4-36d713539214" providerId="ADAL" clId="{3F72C109-4CB6-43A6-B08D-706806A48109}" dt="2024-10-07T11:57:30.701" v="102" actId="20577"/>
        <pc:sldMkLst>
          <pc:docMk/>
          <pc:sldMk cId="2639224110" sldId="682"/>
        </pc:sldMkLst>
        <pc:spChg chg="mod">
          <ac:chgData name="Houge, Gunnar Douzgos" userId="b526d8a4-cd77-4bd4-81c4-36d713539214" providerId="ADAL" clId="{3F72C109-4CB6-43A6-B08D-706806A48109}" dt="2024-10-07T11:57:30.701" v="102" actId="20577"/>
          <ac:spMkLst>
            <pc:docMk/>
            <pc:sldMk cId="2639224110" sldId="682"/>
            <ac:spMk id="3" creationId="{9668CD8B-024C-3088-6577-0DDF6E3E217A}"/>
          </ac:spMkLst>
        </pc:spChg>
      </pc:sldChg>
      <pc:sldChg chg="modSp mod">
        <pc:chgData name="Houge, Gunnar Douzgos" userId="b526d8a4-cd77-4bd4-81c4-36d713539214" providerId="ADAL" clId="{3F72C109-4CB6-43A6-B08D-706806A48109}" dt="2024-10-07T11:58:22.725" v="128" actId="1076"/>
        <pc:sldMkLst>
          <pc:docMk/>
          <pc:sldMk cId="1755776070" sldId="686"/>
        </pc:sldMkLst>
        <pc:spChg chg="mod">
          <ac:chgData name="Houge, Gunnar Douzgos" userId="b526d8a4-cd77-4bd4-81c4-36d713539214" providerId="ADAL" clId="{3F72C109-4CB6-43A6-B08D-706806A48109}" dt="2024-10-07T11:58:17.004" v="127" actId="1036"/>
          <ac:spMkLst>
            <pc:docMk/>
            <pc:sldMk cId="1755776070" sldId="686"/>
            <ac:spMk id="2" creationId="{ED978009-CEC3-27D3-8970-4ACED1021902}"/>
          </ac:spMkLst>
        </pc:spChg>
        <pc:spChg chg="mod">
          <ac:chgData name="Houge, Gunnar Douzgos" userId="b526d8a4-cd77-4bd4-81c4-36d713539214" providerId="ADAL" clId="{3F72C109-4CB6-43A6-B08D-706806A48109}" dt="2024-10-07T11:58:22.725" v="128" actId="1076"/>
          <ac:spMkLst>
            <pc:docMk/>
            <pc:sldMk cId="1755776070" sldId="686"/>
            <ac:spMk id="3" creationId="{FD0D2FD2-2A20-CA92-D1AB-2764F1578B68}"/>
          </ac:spMkLst>
        </pc:spChg>
        <pc:spChg chg="mod">
          <ac:chgData name="Houge, Gunnar Douzgos" userId="b526d8a4-cd77-4bd4-81c4-36d713539214" providerId="ADAL" clId="{3F72C109-4CB6-43A6-B08D-706806A48109}" dt="2024-10-07T11:58:17.004" v="127" actId="1036"/>
          <ac:spMkLst>
            <pc:docMk/>
            <pc:sldMk cId="1755776070" sldId="686"/>
            <ac:spMk id="4" creationId="{E9073057-4178-A93E-8EA5-4B236C2F2724}"/>
          </ac:spMkLst>
        </pc:spChg>
        <pc:spChg chg="mod">
          <ac:chgData name="Houge, Gunnar Douzgos" userId="b526d8a4-cd77-4bd4-81c4-36d713539214" providerId="ADAL" clId="{3F72C109-4CB6-43A6-B08D-706806A48109}" dt="2024-10-07T11:58:17.004" v="127" actId="1036"/>
          <ac:spMkLst>
            <pc:docMk/>
            <pc:sldMk cId="1755776070" sldId="686"/>
            <ac:spMk id="8" creationId="{48237BC5-9D0D-701F-4100-7E67AB4192B5}"/>
          </ac:spMkLst>
        </pc:spChg>
        <pc:spChg chg="mod">
          <ac:chgData name="Houge, Gunnar Douzgos" userId="b526d8a4-cd77-4bd4-81c4-36d713539214" providerId="ADAL" clId="{3F72C109-4CB6-43A6-B08D-706806A48109}" dt="2024-10-07T11:58:17.004" v="127" actId="1036"/>
          <ac:spMkLst>
            <pc:docMk/>
            <pc:sldMk cId="1755776070" sldId="686"/>
            <ac:spMk id="13" creationId="{55F47AC2-3783-5C49-4F7C-E30588746C6F}"/>
          </ac:spMkLst>
        </pc:spChg>
        <pc:grpChg chg="mod">
          <ac:chgData name="Houge, Gunnar Douzgos" userId="b526d8a4-cd77-4bd4-81c4-36d713539214" providerId="ADAL" clId="{3F72C109-4CB6-43A6-B08D-706806A48109}" dt="2024-10-07T11:58:17.004" v="127" actId="1036"/>
          <ac:grpSpMkLst>
            <pc:docMk/>
            <pc:sldMk cId="1755776070" sldId="686"/>
            <ac:grpSpMk id="12" creationId="{65EAA47A-2DDC-9F4D-13BF-C30D6BAB2F44}"/>
          </ac:grpSpMkLst>
        </pc:grpChg>
      </pc:sldChg>
      <pc:sldChg chg="modSp mod">
        <pc:chgData name="Houge, Gunnar Douzgos" userId="b526d8a4-cd77-4bd4-81c4-36d713539214" providerId="ADAL" clId="{3F72C109-4CB6-43A6-B08D-706806A48109}" dt="2024-10-07T11:51:16.945" v="5" actId="20577"/>
        <pc:sldMkLst>
          <pc:docMk/>
          <pc:sldMk cId="3223546031" sldId="687"/>
        </pc:sldMkLst>
        <pc:spChg chg="mod">
          <ac:chgData name="Houge, Gunnar Douzgos" userId="b526d8a4-cd77-4bd4-81c4-36d713539214" providerId="ADAL" clId="{3F72C109-4CB6-43A6-B08D-706806A48109}" dt="2024-10-07T11:51:16.945" v="5" actId="20577"/>
          <ac:spMkLst>
            <pc:docMk/>
            <pc:sldMk cId="3223546031" sldId="687"/>
            <ac:spMk id="4" creationId="{2D6B933C-2B71-9277-3A26-FB2E03606BC4}"/>
          </ac:spMkLst>
        </pc:spChg>
        <pc:spChg chg="mod">
          <ac:chgData name="Houge, Gunnar Douzgos" userId="b526d8a4-cd77-4bd4-81c4-36d713539214" providerId="ADAL" clId="{3F72C109-4CB6-43A6-B08D-706806A48109}" dt="2024-10-07T11:51:09.523" v="3" actId="20577"/>
          <ac:spMkLst>
            <pc:docMk/>
            <pc:sldMk cId="3223546031" sldId="687"/>
            <ac:spMk id="5" creationId="{D0E8D66F-C652-632B-4230-E2D136BCF0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80A70-66C0-9D45-9876-1019998D9BF2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1FEC-CE71-FF4C-8628-58EB3AA64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9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9B1FEC-CE71-FF4C-8628-58EB3AA64E3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7360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9B1FEC-CE71-FF4C-8628-58EB3AA64E3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9593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European-Human-Genetics-Conferen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0841340" y="5773189"/>
            <a:ext cx="1222861" cy="90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642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73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495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DED43C-D666-5947-A82C-DF2F5348D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EBBA89A-43A8-2042-9E86-2E8BF76BA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136A5A-9CD7-E242-88CE-F83E634C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B7A-B4EE-CC44-9853-7B8DAE2F00D0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FAE3AB2-5C9D-C54C-B631-F7D42727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A2302D4-4911-6F4B-93BF-3DA3B20D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34DA-AA4E-9A49-B7B1-DC688015E5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772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009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332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195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565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321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168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059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0603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2E063-9E78-D048-9336-6EE47AA1E2AF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9C33F-DEBF-E944-A69C-6F44B151A6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620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AEA862BB-0D8F-F234-0D30-D9534F18D31F}"/>
              </a:ext>
            </a:extLst>
          </p:cNvPr>
          <p:cNvSpPr txBox="1"/>
          <p:nvPr/>
        </p:nvSpPr>
        <p:spPr>
          <a:xfrm>
            <a:off x="804175" y="2257061"/>
            <a:ext cx="107465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5400" b="1" dirty="0"/>
              <a:t>Klassifisering av </a:t>
            </a:r>
            <a:r>
              <a:rPr lang="nb-NO" sz="5400" b="1" dirty="0" err="1"/>
              <a:t>genomiske</a:t>
            </a:r>
            <a:r>
              <a:rPr lang="nb-NO" sz="5400" b="1" dirty="0"/>
              <a:t> varianter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EAE3155-A86E-D4FD-C4C7-887D3BB25C9E}"/>
              </a:ext>
            </a:extLst>
          </p:cNvPr>
          <p:cNvSpPr txBox="1"/>
          <p:nvPr/>
        </p:nvSpPr>
        <p:spPr>
          <a:xfrm>
            <a:off x="3545849" y="4532041"/>
            <a:ext cx="5100306" cy="17543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nb-NO" dirty="0"/>
              <a:t>Gunnar D Houge</a:t>
            </a:r>
          </a:p>
          <a:p>
            <a:pPr algn="ctr"/>
            <a:r>
              <a:rPr lang="nb-NO" dirty="0"/>
              <a:t>Spesialist og professor emeritus i medisinsk genetikk</a:t>
            </a:r>
          </a:p>
          <a:p>
            <a:pPr algn="ctr"/>
            <a:r>
              <a:rPr lang="nb-NO" dirty="0"/>
              <a:t>Leder i </a:t>
            </a:r>
            <a:r>
              <a:rPr lang="nb-NO" dirty="0" err="1"/>
              <a:t>NorPreM</a:t>
            </a:r>
            <a:r>
              <a:rPr lang="nb-NO" dirty="0"/>
              <a:t>-HV</a:t>
            </a:r>
          </a:p>
          <a:p>
            <a:pPr algn="ctr"/>
            <a:r>
              <a:rPr lang="nb-NO" dirty="0"/>
              <a:t>Kasserer/eks-president, ESHG</a:t>
            </a:r>
            <a:br>
              <a:rPr lang="nb-NO" dirty="0"/>
            </a:br>
            <a:r>
              <a:rPr lang="nb-NO" dirty="0"/>
              <a:t>Haukeland universitetssykehus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22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72"/>
    </mc:Choice>
    <mc:Fallback xmlns="">
      <p:transition spd="slow" advTm="1317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5225" y="350238"/>
            <a:ext cx="11416861" cy="1325563"/>
          </a:xfrm>
        </p:spPr>
        <p:txBody>
          <a:bodyPr>
            <a:normAutofit/>
          </a:bodyPr>
          <a:lstStyle/>
          <a:p>
            <a:r>
              <a:rPr lang="nb-NO" sz="4000" b="1" dirty="0"/>
              <a:t>Viktige</a:t>
            </a:r>
            <a:r>
              <a:rPr lang="nb-NO" sz="4000" b="1" dirty="0">
                <a:solidFill>
                  <a:srgbClr val="0070C0"/>
                </a:solidFill>
              </a:rPr>
              <a:t> ABC</a:t>
            </a:r>
            <a:r>
              <a:rPr lang="nb-NO" sz="4000" b="1" dirty="0"/>
              <a:t> poeng å huske på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2968" y="1612011"/>
            <a:ext cx="11269118" cy="4694195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nb-NO" sz="2400" b="1" dirty="0"/>
              <a:t>Trinn A+B: Gradering uavhengig av klinisk spørsmål – gir karakter fra F til A:</a:t>
            </a:r>
            <a:br>
              <a:rPr lang="nb-NO" sz="2400" b="1" dirty="0"/>
            </a:br>
            <a:r>
              <a:rPr lang="nb-NO" sz="2400" b="1" dirty="0"/>
              <a:t>	</a:t>
            </a:r>
            <a:r>
              <a:rPr lang="nb-NO" sz="2400" dirty="0"/>
              <a:t>Et kjent </a:t>
            </a:r>
            <a:r>
              <a:rPr lang="nb-NO" sz="2400" i="1" dirty="0" err="1"/>
              <a:t>hypomorft</a:t>
            </a:r>
            <a:r>
              <a:rPr lang="nb-NO" sz="2400" i="1" dirty="0"/>
              <a:t> allel </a:t>
            </a:r>
            <a:r>
              <a:rPr lang="nb-NO" sz="2400" dirty="0"/>
              <a:t>er ved </a:t>
            </a:r>
            <a:r>
              <a:rPr lang="nb-NO" sz="2400" dirty="0" err="1"/>
              <a:t>default</a:t>
            </a:r>
            <a:r>
              <a:rPr lang="nb-NO" sz="2400" dirty="0"/>
              <a:t> trinn A grad 4 (= LFE)</a:t>
            </a:r>
            <a:br>
              <a:rPr lang="nb-NO" sz="2400" dirty="0"/>
            </a:br>
            <a:r>
              <a:rPr lang="nb-NO" sz="2400" dirty="0"/>
              <a:t>	En ukjent de </a:t>
            </a:r>
            <a:r>
              <a:rPr lang="nb-NO" sz="2400" dirty="0" err="1"/>
              <a:t>novo</a:t>
            </a:r>
            <a:r>
              <a:rPr lang="nb-NO" sz="2400" dirty="0"/>
              <a:t> er aldri lavere enn trinn A grad 3 (= HFE)</a:t>
            </a:r>
            <a:br>
              <a:rPr lang="nb-NO" sz="2400" dirty="0"/>
            </a:br>
            <a:r>
              <a:rPr lang="nb-NO" sz="2400" dirty="0"/>
              <a:t>	Et enkelt recessivt allel er ikke patogent i trinn B, maksimalt en RISKOFAKTOR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400" b="1" dirty="0"/>
              <a:t>Trinn C: Valg av standard kommentar kan være avhengig av klinisk spørsmål:</a:t>
            </a:r>
            <a:br>
              <a:rPr lang="nb-NO" sz="2400" b="1" dirty="0"/>
            </a:br>
            <a:r>
              <a:rPr lang="nb-NO" sz="2400" b="1" dirty="0"/>
              <a:t>	</a:t>
            </a:r>
            <a:r>
              <a:rPr lang="nb-NO" sz="2400" dirty="0"/>
              <a:t>Dette gjør at </a:t>
            </a:r>
            <a:r>
              <a:rPr lang="nb-NO" sz="2400" dirty="0" err="1"/>
              <a:t>hypomorfe</a:t>
            </a:r>
            <a:r>
              <a:rPr lang="nb-NO" sz="2400" dirty="0"/>
              <a:t> og </a:t>
            </a:r>
            <a:r>
              <a:rPr lang="nb-NO" sz="2400" dirty="0" err="1"/>
              <a:t>lavpenetrante</a:t>
            </a:r>
            <a:r>
              <a:rPr lang="nb-NO" sz="2400" dirty="0"/>
              <a:t> alleler kan rapporteres når klinisk 	relevante (når fenotypen passer godt), ellers ikke</a:t>
            </a:r>
          </a:p>
        </p:txBody>
      </p:sp>
      <p:pic>
        <p:nvPicPr>
          <p:cNvPr id="4" name="Tijdelijke aanduiding voor inhoud 5" descr="European-Human-Genetics-Conference.png">
            <a:extLst>
              <a:ext uri="{FF2B5EF4-FFF2-40B4-BE49-F238E27FC236}">
                <a16:creationId xmlns:a16="http://schemas.microsoft.com/office/drawing/2014/main" id="{69E45A31-AB20-CD5D-C699-B721B62CA9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739225" y="5854032"/>
            <a:ext cx="1222861" cy="90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21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12"/>
    </mc:Choice>
    <mc:Fallback xmlns="">
      <p:transition spd="slow" advTm="5761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kvittering, dokument, Parallell&#10;&#10;Automatisk generert beskrivelse">
            <a:extLst>
              <a:ext uri="{FF2B5EF4-FFF2-40B4-BE49-F238E27FC236}">
                <a16:creationId xmlns:a16="http://schemas.microsoft.com/office/drawing/2014/main" id="{FC0FE404-0F30-D0FE-E318-5FF34C25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907" y="186002"/>
            <a:ext cx="7772400" cy="648599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56C180C-F1D8-AA5E-1DAD-055CAC20500A}"/>
              </a:ext>
            </a:extLst>
          </p:cNvPr>
          <p:cNvSpPr txBox="1"/>
          <p:nvPr/>
        </p:nvSpPr>
        <p:spPr>
          <a:xfrm>
            <a:off x="238726" y="1681682"/>
            <a:ext cx="3738780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Ethvert klassifiseringssystem</a:t>
            </a:r>
            <a:br>
              <a:rPr lang="nb-NO" sz="2400" dirty="0"/>
            </a:br>
            <a:r>
              <a:rPr lang="nb-NO" sz="2400" dirty="0"/>
              <a:t>bør kunne integrere IT/KI-</a:t>
            </a:r>
            <a:br>
              <a:rPr lang="nb-NO" sz="2400" dirty="0"/>
            </a:br>
            <a:r>
              <a:rPr lang="nb-NO" sz="2400" dirty="0"/>
              <a:t>verktøy (som ACMG poeng,</a:t>
            </a:r>
          </a:p>
          <a:p>
            <a:r>
              <a:rPr lang="nb-NO" sz="2400" dirty="0"/>
              <a:t>REVEL, </a:t>
            </a:r>
            <a:r>
              <a:rPr lang="nb-NO" sz="2400" dirty="0" err="1"/>
              <a:t>spliceAI</a:t>
            </a:r>
            <a:r>
              <a:rPr lang="nb-NO" sz="2400" dirty="0"/>
              <a:t> og Alpha-</a:t>
            </a:r>
            <a:br>
              <a:rPr lang="nb-NO" sz="2400" dirty="0"/>
            </a:br>
            <a:r>
              <a:rPr lang="nb-NO" sz="2400" dirty="0" err="1"/>
              <a:t>Missense</a:t>
            </a:r>
            <a:r>
              <a:rPr lang="nb-NO" sz="2400" dirty="0"/>
              <a:t>) – men pass på</a:t>
            </a:r>
            <a:br>
              <a:rPr lang="nb-NO" sz="2400" dirty="0"/>
            </a:br>
            <a:r>
              <a:rPr lang="nb-NO" sz="2400" dirty="0"/>
              <a:t>å unngå dobbelttelling. </a:t>
            </a:r>
            <a:br>
              <a:rPr lang="nb-NO" sz="2400" dirty="0"/>
            </a:b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Figuren viser det foreslått</a:t>
            </a:r>
            <a:br>
              <a:rPr lang="nb-NO" sz="2400" dirty="0"/>
            </a:br>
            <a:r>
              <a:rPr lang="nb-NO" sz="2400" dirty="0" err="1"/>
              <a:t>flow-chart</a:t>
            </a:r>
            <a:r>
              <a:rPr lang="nb-NO" sz="2400" dirty="0"/>
              <a:t> for vurdering av </a:t>
            </a:r>
            <a:br>
              <a:rPr lang="nb-NO" sz="2400" dirty="0"/>
            </a:br>
            <a:r>
              <a:rPr lang="nb-NO" sz="2400" dirty="0"/>
              <a:t>spleisevarianter i ACMG </a:t>
            </a:r>
            <a:br>
              <a:rPr lang="nb-NO" sz="2400" dirty="0"/>
            </a:br>
            <a:r>
              <a:rPr lang="nb-NO" sz="2400" dirty="0"/>
              <a:t>systemet (utarbeidet av </a:t>
            </a:r>
            <a:br>
              <a:rPr lang="nb-NO" sz="2400" dirty="0"/>
            </a:br>
            <a:r>
              <a:rPr lang="nb-NO" sz="2400" dirty="0"/>
              <a:t>en </a:t>
            </a:r>
            <a:r>
              <a:rPr lang="nb-NO" sz="2400" dirty="0" err="1"/>
              <a:t>ClinGen</a:t>
            </a:r>
            <a:r>
              <a:rPr lang="nb-NO" sz="2400" dirty="0"/>
              <a:t> gruppe)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4096BD0-8632-AB14-BA2C-E48D1FD531F4}"/>
              </a:ext>
            </a:extLst>
          </p:cNvPr>
          <p:cNvSpPr txBox="1"/>
          <p:nvPr/>
        </p:nvSpPr>
        <p:spPr>
          <a:xfrm>
            <a:off x="238726" y="394998"/>
            <a:ext cx="32876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Vurdering av spleise-</a:t>
            </a:r>
            <a:br>
              <a:rPr lang="nb-NO" sz="2800" b="1" dirty="0"/>
            </a:br>
            <a:r>
              <a:rPr lang="nb-NO" sz="2800" b="1" dirty="0"/>
              <a:t>varianter</a:t>
            </a:r>
          </a:p>
        </p:txBody>
      </p:sp>
      <p:cxnSp>
        <p:nvCxnSpPr>
          <p:cNvPr id="6" name="Rett pil 5">
            <a:extLst>
              <a:ext uri="{FF2B5EF4-FFF2-40B4-BE49-F238E27FC236}">
                <a16:creationId xmlns:a16="http://schemas.microsoft.com/office/drawing/2014/main" id="{061525B1-56DD-B08A-E5E0-51ED40105DCA}"/>
              </a:ext>
            </a:extLst>
          </p:cNvPr>
          <p:cNvCxnSpPr>
            <a:cxnSpLocks/>
          </p:cNvCxnSpPr>
          <p:nvPr/>
        </p:nvCxnSpPr>
        <p:spPr>
          <a:xfrm>
            <a:off x="357351" y="4529602"/>
            <a:ext cx="3798485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15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25"/>
    </mc:Choice>
    <mc:Fallback xmlns="">
      <p:transition spd="slow" advTm="4522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60199DE-BE5D-A49F-1FD5-10478ED1A4C4}"/>
              </a:ext>
            </a:extLst>
          </p:cNvPr>
          <p:cNvSpPr txBox="1"/>
          <p:nvPr/>
        </p:nvSpPr>
        <p:spPr>
          <a:xfrm>
            <a:off x="502508" y="-568411"/>
            <a:ext cx="4038285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9600" b="1" dirty="0"/>
              <a:t>A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668CD8B-024C-3088-6577-0DDF6E3E217A}"/>
              </a:ext>
            </a:extLst>
          </p:cNvPr>
          <p:cNvSpPr txBox="1"/>
          <p:nvPr/>
        </p:nvSpPr>
        <p:spPr>
          <a:xfrm>
            <a:off x="3982105" y="1315329"/>
            <a:ext cx="8079904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Funksjonell effekt</a:t>
            </a:r>
            <a:r>
              <a:rPr lang="nb-NO" sz="2400" dirty="0"/>
              <a:t>	Ja			5</a:t>
            </a:r>
            <a:br>
              <a:rPr lang="nb-NO" sz="2400" dirty="0"/>
            </a:br>
            <a:r>
              <a:rPr lang="nb-NO" sz="2400" dirty="0"/>
              <a:t>				Sannsynligvis 		4</a:t>
            </a:r>
            <a:br>
              <a:rPr lang="nb-NO" sz="2400" dirty="0"/>
            </a:br>
            <a:r>
              <a:rPr lang="nb-NO" sz="2400" dirty="0"/>
              <a:t>				Hypotetisk		3</a:t>
            </a:r>
            <a:br>
              <a:rPr lang="nb-NO" sz="2400" dirty="0"/>
            </a:br>
            <a:br>
              <a:rPr lang="nb-NO" sz="2400" dirty="0"/>
            </a:br>
            <a:r>
              <a:rPr lang="nb-NO" sz="2400" dirty="0"/>
              <a:t>				Usannsynlig (LNF)	2</a:t>
            </a:r>
            <a:br>
              <a:rPr lang="nb-NO" sz="2400" dirty="0"/>
            </a:br>
            <a:r>
              <a:rPr lang="nb-NO" sz="2400" dirty="0"/>
              <a:t>				Nei (NF)		1</a:t>
            </a:r>
            <a:br>
              <a:rPr lang="nb-NO" sz="2400" dirty="0"/>
            </a:br>
            <a:br>
              <a:rPr lang="nb-NO" sz="2400" dirty="0"/>
            </a:br>
            <a:r>
              <a:rPr lang="nb-NO" sz="2400" dirty="0"/>
              <a:t>				Ukjent			0</a:t>
            </a:r>
          </a:p>
          <a:p>
            <a:endParaRPr lang="nb-NO" sz="2400" dirty="0"/>
          </a:p>
          <a:p>
            <a:r>
              <a:rPr lang="nb-NO" sz="2400" dirty="0"/>
              <a:t>	</a:t>
            </a:r>
            <a:br>
              <a:rPr lang="nb-NO" sz="2400" dirty="0"/>
            </a:br>
            <a:r>
              <a:rPr lang="nb-NO" sz="2400" dirty="0"/>
              <a:t>	Bruke alle tilgjengelige dataverktøy i vurderingen, </a:t>
            </a:r>
            <a:br>
              <a:rPr lang="nb-NO" sz="2400" dirty="0"/>
            </a:br>
            <a:r>
              <a:rPr lang="nb-NO" sz="2400" dirty="0"/>
              <a:t>	inkludert KI verktøy og punktbasert ACMG gradering.</a:t>
            </a:r>
            <a:br>
              <a:rPr lang="nb-NO" sz="2400" dirty="0"/>
            </a:br>
            <a:r>
              <a:rPr lang="nb-NO" sz="2400" dirty="0"/>
              <a:t>	By </a:t>
            </a:r>
            <a:r>
              <a:rPr lang="nb-NO" sz="2400" dirty="0" err="1"/>
              <a:t>default</a:t>
            </a:r>
            <a:r>
              <a:rPr lang="nb-NO" sz="2400" dirty="0"/>
              <a:t>: </a:t>
            </a:r>
            <a:r>
              <a:rPr lang="nb-NO" sz="2400" dirty="0" err="1"/>
              <a:t>Hypomorfe</a:t>
            </a:r>
            <a:r>
              <a:rPr lang="nb-NO" sz="2400" dirty="0"/>
              <a:t> alleler er 4, de </a:t>
            </a:r>
            <a:r>
              <a:rPr lang="nb-NO" sz="2400" dirty="0" err="1"/>
              <a:t>novo</a:t>
            </a:r>
            <a:r>
              <a:rPr lang="nb-NO" sz="2400" dirty="0"/>
              <a:t> minimum 3.</a:t>
            </a:r>
          </a:p>
        </p:txBody>
      </p:sp>
    </p:spTree>
    <p:extLst>
      <p:ext uri="{BB962C8B-B14F-4D97-AF65-F5344CB8AC3E}">
        <p14:creationId xmlns:p14="http://schemas.microsoft.com/office/powerpoint/2010/main" val="263922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9"/>
    </mc:Choice>
    <mc:Fallback xmlns="">
      <p:transition spd="slow" advTm="4000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60199DE-BE5D-A49F-1FD5-10478ED1A4C4}"/>
              </a:ext>
            </a:extLst>
          </p:cNvPr>
          <p:cNvSpPr txBox="1"/>
          <p:nvPr/>
        </p:nvSpPr>
        <p:spPr>
          <a:xfrm>
            <a:off x="502508" y="-568411"/>
            <a:ext cx="3749744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9600" b="1" dirty="0"/>
              <a:t>B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954CD85-BDB6-FB9D-AED9-7579009BB421}"/>
              </a:ext>
            </a:extLst>
          </p:cNvPr>
          <p:cNvSpPr txBox="1"/>
          <p:nvPr/>
        </p:nvSpPr>
        <p:spPr>
          <a:xfrm>
            <a:off x="3906915" y="920621"/>
            <a:ext cx="806567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Klinisk match</a:t>
            </a:r>
            <a:r>
              <a:rPr lang="nb-NO" sz="2400" b="1" dirty="0"/>
              <a:t>	</a:t>
            </a:r>
            <a:r>
              <a:rPr lang="nb-NO" sz="2400" dirty="0"/>
              <a:t>Nei – eller ukjent	0</a:t>
            </a:r>
            <a:br>
              <a:rPr lang="nb-NO" sz="2400" dirty="0"/>
            </a:br>
            <a:r>
              <a:rPr lang="nb-NO" sz="2400" dirty="0"/>
              <a:t>			Hypotetisk	 	1 – VOI</a:t>
            </a:r>
            <a:br>
              <a:rPr lang="nb-NO" sz="2400" dirty="0"/>
            </a:br>
            <a:r>
              <a:rPr lang="nb-NO" sz="2400" dirty="0"/>
              <a:t>			Kjent			2 – RISKOFAKTOR</a:t>
            </a:r>
          </a:p>
          <a:p>
            <a:r>
              <a:rPr lang="nb-NO" sz="2400" dirty="0"/>
              <a:t>			Patogen (AD)		3 – PATOGEN</a:t>
            </a:r>
            <a:br>
              <a:rPr lang="nb-NO" sz="2400" dirty="0"/>
            </a:br>
            <a:r>
              <a:rPr lang="nb-NO" sz="2400" dirty="0"/>
              <a:t>						4 – PATOGEN mod.</a:t>
            </a:r>
            <a:br>
              <a:rPr lang="nb-NO" sz="2400" dirty="0"/>
            </a:br>
            <a:r>
              <a:rPr lang="nb-NO" sz="2400" dirty="0"/>
              <a:t>						5 – PATOGEN høy</a:t>
            </a:r>
            <a:br>
              <a:rPr lang="nb-NO" sz="2400" dirty="0"/>
            </a:br>
            <a:br>
              <a:rPr lang="nb-NO" sz="2400" dirty="0"/>
            </a:br>
            <a:r>
              <a:rPr lang="nb-NO" sz="2400" dirty="0"/>
              <a:t>				</a:t>
            </a:r>
          </a:p>
          <a:p>
            <a:r>
              <a:rPr lang="nb-NO" sz="2400" dirty="0"/>
              <a:t>	</a:t>
            </a:r>
            <a:br>
              <a:rPr lang="nb-NO" sz="2400" dirty="0"/>
            </a:br>
            <a:r>
              <a:rPr lang="nb-NO" sz="2400" dirty="0"/>
              <a:t>	Indikasjon samt essensiell klinisk informasjon trengs. </a:t>
            </a:r>
            <a:br>
              <a:rPr lang="nb-NO" sz="2400" dirty="0"/>
            </a:br>
            <a:r>
              <a:rPr lang="nb-NO" sz="2400" dirty="0"/>
              <a:t>	Bruk </a:t>
            </a:r>
            <a:r>
              <a:rPr lang="nb-NO" sz="2400" dirty="0" err="1"/>
              <a:t>Exomizer</a:t>
            </a:r>
            <a:r>
              <a:rPr lang="nb-NO" sz="2400" dirty="0"/>
              <a:t> og tilsvarende HPO-baserte verktøy for</a:t>
            </a:r>
            <a:br>
              <a:rPr lang="nb-NO" sz="2400" dirty="0"/>
            </a:br>
            <a:r>
              <a:rPr lang="nb-NO" sz="2400" dirty="0"/>
              <a:t>	å hjelpe. </a:t>
            </a:r>
            <a:br>
              <a:rPr lang="nb-NO" sz="2400" dirty="0"/>
            </a:br>
            <a:r>
              <a:rPr lang="nb-NO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9349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56"/>
    </mc:Choice>
    <mc:Fallback xmlns="">
      <p:transition spd="slow" advTm="2715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60199DE-BE5D-A49F-1FD5-10478ED1A4C4}"/>
              </a:ext>
            </a:extLst>
          </p:cNvPr>
          <p:cNvSpPr txBox="1"/>
          <p:nvPr/>
        </p:nvSpPr>
        <p:spPr>
          <a:xfrm>
            <a:off x="502508" y="-568411"/>
            <a:ext cx="3550972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9600" b="1" dirty="0"/>
              <a:t>C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C0ACEE0-6072-5688-E0FF-9A15C0FCA568}"/>
              </a:ext>
            </a:extLst>
          </p:cNvPr>
          <p:cNvSpPr txBox="1"/>
          <p:nvPr/>
        </p:nvSpPr>
        <p:spPr>
          <a:xfrm>
            <a:off x="4372231" y="1183593"/>
            <a:ext cx="7594130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Plukk en standard variant/funn-kommentar</a:t>
            </a:r>
          </a:p>
          <a:p>
            <a:endParaRPr lang="nb-NO" sz="3200" b="1" dirty="0"/>
          </a:p>
          <a:p>
            <a:r>
              <a:rPr lang="nb-NO" sz="2400" b="1" dirty="0"/>
              <a:t>		NORMAL </a:t>
            </a:r>
            <a:r>
              <a:rPr lang="nb-NO" sz="2400" dirty="0"/>
              <a:t>(4 alternativ)</a:t>
            </a:r>
            <a:endParaRPr lang="nb-NO" sz="2400" b="1" dirty="0"/>
          </a:p>
          <a:p>
            <a:endParaRPr lang="nb-NO" sz="2400" b="1" dirty="0"/>
          </a:p>
          <a:p>
            <a:r>
              <a:rPr lang="nb-NO" sz="2400" b="1" dirty="0"/>
              <a:t>		VOI </a:t>
            </a:r>
            <a:r>
              <a:rPr lang="nb-NO" sz="2400" dirty="0"/>
              <a:t>– Variant-</a:t>
            </a:r>
            <a:r>
              <a:rPr lang="nb-NO" sz="2400" dirty="0" err="1"/>
              <a:t>of</a:t>
            </a:r>
            <a:r>
              <a:rPr lang="nb-NO" sz="2400" dirty="0"/>
              <a:t>-</a:t>
            </a:r>
            <a:r>
              <a:rPr lang="nb-NO" sz="2400" dirty="0" err="1"/>
              <a:t>Interest</a:t>
            </a:r>
            <a:r>
              <a:rPr lang="nb-NO" sz="2400" dirty="0"/>
              <a:t> (4 alternativ)</a:t>
            </a:r>
          </a:p>
          <a:p>
            <a:endParaRPr lang="nb-NO" sz="2400" dirty="0"/>
          </a:p>
          <a:p>
            <a:r>
              <a:rPr lang="nb-NO" sz="2400" dirty="0"/>
              <a:t>		</a:t>
            </a:r>
            <a:r>
              <a:rPr lang="nb-NO" sz="2400" b="1" dirty="0"/>
              <a:t>RISKOFAKTOR </a:t>
            </a:r>
            <a:r>
              <a:rPr lang="nb-NO" sz="2400" dirty="0"/>
              <a:t>– kjent (2 alternativ)</a:t>
            </a:r>
          </a:p>
          <a:p>
            <a:r>
              <a:rPr lang="nb-NO" sz="2400" dirty="0"/>
              <a:t>			</a:t>
            </a:r>
            <a:br>
              <a:rPr lang="nb-NO" sz="2400" dirty="0"/>
            </a:br>
            <a:r>
              <a:rPr lang="nb-NO" sz="2400" dirty="0"/>
              <a:t>		</a:t>
            </a:r>
            <a:r>
              <a:rPr lang="nb-NO" sz="2400" b="1" dirty="0"/>
              <a:t>PAT </a:t>
            </a:r>
            <a:r>
              <a:rPr lang="nb-NO" sz="2400" dirty="0"/>
              <a:t>– patogen (6 alternativ)</a:t>
            </a: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		</a:t>
            </a:r>
            <a:r>
              <a:rPr lang="nb-NO" sz="2400" b="1" dirty="0"/>
              <a:t>IF </a:t>
            </a:r>
            <a:r>
              <a:rPr lang="nb-NO" sz="2400" dirty="0"/>
              <a:t>– </a:t>
            </a:r>
            <a:r>
              <a:rPr lang="nb-NO" sz="2400" dirty="0" err="1"/>
              <a:t>insident</a:t>
            </a:r>
            <a:r>
              <a:rPr lang="nb-NO" sz="2400" dirty="0"/>
              <a:t>/tilfeldig funn (2 alternativ)</a:t>
            </a:r>
            <a:br>
              <a:rPr lang="nb-NO" sz="2400" dirty="0"/>
            </a:br>
            <a:r>
              <a:rPr lang="nb-NO" sz="2400" dirty="0"/>
              <a:t>				</a:t>
            </a:r>
          </a:p>
          <a:p>
            <a:r>
              <a:rPr lang="nb-NO" sz="2400" dirty="0"/>
              <a:t>	</a:t>
            </a:r>
            <a:br>
              <a:rPr lang="nb-NO" sz="2400" dirty="0"/>
            </a:br>
            <a:r>
              <a:rPr lang="nb-NO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2847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96"/>
    </mc:Choice>
    <mc:Fallback xmlns="">
      <p:transition spd="slow" advTm="1339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78009-CEC3-27D3-8970-4ACED1021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11"/>
            <a:ext cx="10515600" cy="1325563"/>
          </a:xfrm>
        </p:spPr>
        <p:txBody>
          <a:bodyPr/>
          <a:lstStyle/>
          <a:p>
            <a:r>
              <a:rPr lang="nb-NO" b="1" dirty="0"/>
              <a:t>Hvorfor er det kliniske spørsmålet så viktig?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9073057-4178-A93E-8EA5-4B236C2F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426"/>
            <a:ext cx="11133083" cy="1806300"/>
          </a:xfrm>
        </p:spPr>
        <p:txBody>
          <a:bodyPr/>
          <a:lstStyle/>
          <a:p>
            <a:r>
              <a:rPr lang="nb-NO" dirty="0"/>
              <a:t>Det kan bestemme om en variant eller funn skal rapporteres eller ikke</a:t>
            </a:r>
          </a:p>
          <a:p>
            <a:r>
              <a:rPr lang="nb-NO" dirty="0"/>
              <a:t>Det kan hjelpe laboratoriet å lete på rett sted i </a:t>
            </a:r>
            <a:r>
              <a:rPr lang="nb-NO" dirty="0" err="1"/>
              <a:t>genomet</a:t>
            </a:r>
            <a:endParaRPr lang="nb-NO" dirty="0"/>
          </a:p>
          <a:p>
            <a:r>
              <a:rPr lang="nb-NO" dirty="0"/>
              <a:t>Det er essensielt for optimal bruk av KI-verktøy!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65EAA47A-2DDC-9F4D-13BF-C30D6BAB2F44}"/>
              </a:ext>
            </a:extLst>
          </p:cNvPr>
          <p:cNvGrpSpPr/>
          <p:nvPr/>
        </p:nvGrpSpPr>
        <p:grpSpPr>
          <a:xfrm>
            <a:off x="1947771" y="3209191"/>
            <a:ext cx="1899110" cy="2927308"/>
            <a:chOff x="4916602" y="3689154"/>
            <a:chExt cx="1899110" cy="2927308"/>
          </a:xfrm>
        </p:grpSpPr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EA9651B2-A813-4EE7-A9C4-9E727720A45D}"/>
                </a:ext>
              </a:extLst>
            </p:cNvPr>
            <p:cNvSpPr txBox="1"/>
            <p:nvPr/>
          </p:nvSpPr>
          <p:spPr>
            <a:xfrm>
              <a:off x="4916602" y="6031687"/>
              <a:ext cx="189911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200" dirty="0"/>
                <a:t>Datakilder</a:t>
              </a:r>
            </a:p>
          </p:txBody>
        </p:sp>
        <p:sp>
          <p:nvSpPr>
            <p:cNvPr id="6" name="TekstSylinder 5">
              <a:extLst>
                <a:ext uri="{FF2B5EF4-FFF2-40B4-BE49-F238E27FC236}">
                  <a16:creationId xmlns:a16="http://schemas.microsoft.com/office/drawing/2014/main" id="{3C93A689-5BE0-FEE2-BF62-05A34E187D7B}"/>
                </a:ext>
              </a:extLst>
            </p:cNvPr>
            <p:cNvSpPr txBox="1"/>
            <p:nvPr/>
          </p:nvSpPr>
          <p:spPr>
            <a:xfrm>
              <a:off x="5091137" y="3689154"/>
              <a:ext cx="17245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200" dirty="0"/>
                <a:t>Spørsmål</a:t>
              </a:r>
            </a:p>
          </p:txBody>
        </p:sp>
        <p:sp>
          <p:nvSpPr>
            <p:cNvPr id="7" name="TekstSylinder 6">
              <a:extLst>
                <a:ext uri="{FF2B5EF4-FFF2-40B4-BE49-F238E27FC236}">
                  <a16:creationId xmlns:a16="http://schemas.microsoft.com/office/drawing/2014/main" id="{697F7D6D-5591-DD21-C2B5-1642867F811E}"/>
                </a:ext>
              </a:extLst>
            </p:cNvPr>
            <p:cNvSpPr txBox="1"/>
            <p:nvPr/>
          </p:nvSpPr>
          <p:spPr>
            <a:xfrm>
              <a:off x="5657893" y="4746371"/>
              <a:ext cx="502061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nb-NO" sz="3200" dirty="0">
                  <a:solidFill>
                    <a:schemeClr val="bg1"/>
                  </a:solidFill>
                </a:rPr>
                <a:t>KI</a:t>
              </a:r>
            </a:p>
          </p:txBody>
        </p:sp>
        <p:cxnSp>
          <p:nvCxnSpPr>
            <p:cNvPr id="9" name="Rett pil 8">
              <a:extLst>
                <a:ext uri="{FF2B5EF4-FFF2-40B4-BE49-F238E27FC236}">
                  <a16:creationId xmlns:a16="http://schemas.microsoft.com/office/drawing/2014/main" id="{78701C3E-28E6-1BE5-0D8D-AAB752B1F9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20946" y="4204686"/>
              <a:ext cx="27810" cy="519913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Pil opp 10">
              <a:extLst>
                <a:ext uri="{FF2B5EF4-FFF2-40B4-BE49-F238E27FC236}">
                  <a16:creationId xmlns:a16="http://schemas.microsoft.com/office/drawing/2014/main" id="{FA0297F1-4D25-DF57-2BE7-25B7EECD3A1A}"/>
                </a:ext>
              </a:extLst>
            </p:cNvPr>
            <p:cNvSpPr/>
            <p:nvPr/>
          </p:nvSpPr>
          <p:spPr>
            <a:xfrm>
              <a:off x="5609110" y="5446911"/>
              <a:ext cx="609600" cy="584776"/>
            </a:xfrm>
            <a:prstGeom prst="upArrow">
              <a:avLst/>
            </a:prstGeom>
            <a:solidFill>
              <a:schemeClr val="bg1"/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55F47AC2-3783-5C49-4F7C-E30588746C6F}"/>
              </a:ext>
            </a:extLst>
          </p:cNvPr>
          <p:cNvSpPr txBox="1"/>
          <p:nvPr/>
        </p:nvSpPr>
        <p:spPr>
          <a:xfrm>
            <a:off x="5099818" y="4155311"/>
            <a:ext cx="5777351" cy="954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b-NO" sz="2800" b="1" i="1" dirty="0">
                <a:solidFill>
                  <a:srgbClr val="FF0000"/>
                </a:solidFill>
              </a:rPr>
              <a:t>Kvaliteten på spørsmålet er like viktig</a:t>
            </a:r>
            <a:br>
              <a:rPr lang="nb-NO" sz="2800" b="1" i="1" dirty="0">
                <a:solidFill>
                  <a:srgbClr val="FF0000"/>
                </a:solidFill>
              </a:rPr>
            </a:br>
            <a:r>
              <a:rPr lang="nb-NO" sz="2800" b="1" i="1" dirty="0">
                <a:solidFill>
                  <a:srgbClr val="FF0000"/>
                </a:solidFill>
              </a:rPr>
              <a:t>som kvaliteten til datakildene</a:t>
            </a:r>
            <a:r>
              <a:rPr lang="nb-NO" sz="2800" b="1" i="1" dirty="0"/>
              <a:t>*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D0D2FD2-2A20-CA92-D1AB-2764F1578B68}"/>
              </a:ext>
            </a:extLst>
          </p:cNvPr>
          <p:cNvSpPr txBox="1"/>
          <p:nvPr/>
        </p:nvSpPr>
        <p:spPr>
          <a:xfrm>
            <a:off x="7838637" y="6410673"/>
            <a:ext cx="4223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*Geir KF Sandve, professor i Informatikk ved UiO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8237BC5-9D0D-701F-4100-7E67AB4192B5}"/>
              </a:ext>
            </a:extLst>
          </p:cNvPr>
          <p:cNvSpPr/>
          <p:nvPr/>
        </p:nvSpPr>
        <p:spPr>
          <a:xfrm>
            <a:off x="1303283" y="2952964"/>
            <a:ext cx="3300248" cy="33081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77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92"/>
    </mc:Choice>
    <mc:Fallback xmlns="">
      <p:transition spd="slow" advTm="4979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6331DF-5CAE-661C-DC3A-EEA3346BC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835"/>
            <a:ext cx="10515600" cy="1325563"/>
          </a:xfrm>
        </p:spPr>
        <p:txBody>
          <a:bodyPr/>
          <a:lstStyle/>
          <a:p>
            <a:r>
              <a:rPr lang="nb-NO" dirty="0"/>
              <a:t>Det finnes to systemer for variantklassifisering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D6B933C-2B71-9277-3A26-FB2E03606BC4}"/>
              </a:ext>
            </a:extLst>
          </p:cNvPr>
          <p:cNvSpPr txBox="1"/>
          <p:nvPr/>
        </p:nvSpPr>
        <p:spPr>
          <a:xfrm>
            <a:off x="838200" y="2464675"/>
            <a:ext cx="100312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rgbClr val="FF0000"/>
                </a:solidFill>
              </a:rPr>
              <a:t>ETABLERT</a:t>
            </a:r>
            <a:r>
              <a:rPr lang="nb-NO" sz="2400" b="1" dirty="0"/>
              <a:t>: Det amerikanske </a:t>
            </a:r>
            <a:r>
              <a:rPr lang="nb-NO" sz="2400" b="1" dirty="0">
                <a:solidFill>
                  <a:srgbClr val="FF0000"/>
                </a:solidFill>
              </a:rPr>
              <a:t>ACMG</a:t>
            </a:r>
            <a:r>
              <a:rPr lang="nb-NO" sz="2400" b="1" dirty="0"/>
              <a:t> systemet</a:t>
            </a:r>
          </a:p>
          <a:p>
            <a:r>
              <a:rPr lang="nb-NO" sz="2400" dirty="0"/>
              <a:t>utviklet av American College </a:t>
            </a:r>
            <a:r>
              <a:rPr lang="nb-NO" sz="2400" dirty="0" err="1"/>
              <a:t>of</a:t>
            </a:r>
            <a:r>
              <a:rPr lang="nb-NO" sz="2400" dirty="0"/>
              <a:t> Medical Genetics i samarbeid med patologene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D0E8D66F-C652-632B-4230-E2D136BCF0FF}"/>
              </a:ext>
            </a:extLst>
          </p:cNvPr>
          <p:cNvSpPr txBox="1"/>
          <p:nvPr/>
        </p:nvSpPr>
        <p:spPr>
          <a:xfrm>
            <a:off x="838200" y="4541104"/>
            <a:ext cx="101350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>
                <a:solidFill>
                  <a:srgbClr val="00B0F0"/>
                </a:solidFill>
              </a:rPr>
              <a:t>NYTT</a:t>
            </a:r>
            <a:r>
              <a:rPr lang="nb-NO" sz="2400" b="1" dirty="0"/>
              <a:t>: Det europeiske </a:t>
            </a:r>
            <a:r>
              <a:rPr lang="nb-NO" sz="2400" b="1" dirty="0">
                <a:solidFill>
                  <a:srgbClr val="00B0F0"/>
                </a:solidFill>
              </a:rPr>
              <a:t>ABC</a:t>
            </a:r>
            <a:r>
              <a:rPr lang="nb-NO" sz="2400" b="1" dirty="0"/>
              <a:t> systemet</a:t>
            </a:r>
          </a:p>
          <a:p>
            <a:r>
              <a:rPr lang="nb-NO" sz="2400" dirty="0"/>
              <a:t>utviklet av European </a:t>
            </a:r>
            <a:r>
              <a:rPr lang="nb-NO" sz="2400" dirty="0" err="1"/>
              <a:t>Society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Human Genetics under ledelse av undertegnede</a:t>
            </a:r>
          </a:p>
        </p:txBody>
      </p:sp>
    </p:spTree>
    <p:extLst>
      <p:ext uri="{BB962C8B-B14F-4D97-AF65-F5344CB8AC3E}">
        <p14:creationId xmlns:p14="http://schemas.microsoft.com/office/powerpoint/2010/main" val="3223546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Menneskeansikt, person, jente, portrett&#10;&#10;Automatisk generert beskrivelse">
            <a:extLst>
              <a:ext uri="{FF2B5EF4-FFF2-40B4-BE49-F238E27FC236}">
                <a16:creationId xmlns:a16="http://schemas.microsoft.com/office/drawing/2014/main" id="{BEDD8E9A-0528-2979-0FFF-5DC5D5E8D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131" y="97654"/>
            <a:ext cx="4765848" cy="2277675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722E8B1-DBF1-8414-ED0D-BDFC4FFF9BC2}"/>
              </a:ext>
            </a:extLst>
          </p:cNvPr>
          <p:cNvSpPr txBox="1"/>
          <p:nvPr/>
        </p:nvSpPr>
        <p:spPr>
          <a:xfrm>
            <a:off x="596562" y="574771"/>
            <a:ext cx="65482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/>
              <a:t>Variant påvist...</a:t>
            </a:r>
            <a:br>
              <a:rPr lang="nb-NO" sz="4800" dirty="0"/>
            </a:br>
            <a:r>
              <a:rPr lang="nb-NO" sz="4400" dirty="0"/>
              <a:t>Hva er egentlig spørsmålet?</a:t>
            </a:r>
            <a:endParaRPr lang="nb-NO" sz="4800" dirty="0"/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40AB9E49-548F-5BA1-838F-335A20CA9CAE}"/>
              </a:ext>
            </a:extLst>
          </p:cNvPr>
          <p:cNvGrpSpPr/>
          <p:nvPr/>
        </p:nvGrpSpPr>
        <p:grpSpPr>
          <a:xfrm>
            <a:off x="596561" y="2878345"/>
            <a:ext cx="11147203" cy="612210"/>
            <a:chOff x="1359904" y="2841281"/>
            <a:chExt cx="10641276" cy="612210"/>
          </a:xfrm>
        </p:grpSpPr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0989BB5-58EA-9060-9CCD-5312CD9C14D4}"/>
                </a:ext>
              </a:extLst>
            </p:cNvPr>
            <p:cNvSpPr txBox="1"/>
            <p:nvPr/>
          </p:nvSpPr>
          <p:spPr>
            <a:xfrm>
              <a:off x="1359904" y="2841281"/>
              <a:ext cx="388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 dirty="0"/>
                <a:t>Er varianten </a:t>
              </a:r>
              <a:r>
                <a:rPr lang="nb-NO" sz="2800" b="1" dirty="0"/>
                <a:t>patogen</a:t>
              </a:r>
              <a:r>
                <a:rPr lang="nb-NO" sz="2800" dirty="0"/>
                <a:t>?</a:t>
              </a:r>
              <a:endParaRPr lang="nb-NO" sz="2800" b="1" dirty="0"/>
            </a:p>
          </p:txBody>
        </p: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C3659581-F102-D164-9324-709DCFC76FA1}"/>
                </a:ext>
              </a:extLst>
            </p:cNvPr>
            <p:cNvSpPr txBox="1"/>
            <p:nvPr/>
          </p:nvSpPr>
          <p:spPr>
            <a:xfrm>
              <a:off x="8118473" y="2930271"/>
              <a:ext cx="388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 b="1" dirty="0">
                  <a:solidFill>
                    <a:srgbClr val="FF0000"/>
                  </a:solidFill>
                </a:rPr>
                <a:t>ACMG </a:t>
              </a:r>
              <a:r>
                <a:rPr lang="nb-NO" sz="2800" dirty="0"/>
                <a:t>klassifisering</a:t>
              </a:r>
            </a:p>
          </p:txBody>
        </p:sp>
        <p:cxnSp>
          <p:nvCxnSpPr>
            <p:cNvPr id="16" name="Rett pil 15">
              <a:extLst>
                <a:ext uri="{FF2B5EF4-FFF2-40B4-BE49-F238E27FC236}">
                  <a16:creationId xmlns:a16="http://schemas.microsoft.com/office/drawing/2014/main" id="{FC97E0FE-436E-4381-E017-BF4B2A9F5358}"/>
                </a:ext>
              </a:extLst>
            </p:cNvPr>
            <p:cNvCxnSpPr/>
            <p:nvPr/>
          </p:nvCxnSpPr>
          <p:spPr>
            <a:xfrm>
              <a:off x="5917323" y="3198591"/>
              <a:ext cx="1608083" cy="0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ECE0265C-D2D8-1934-551B-12650049AEF8}"/>
              </a:ext>
            </a:extLst>
          </p:cNvPr>
          <p:cNvGrpSpPr/>
          <p:nvPr/>
        </p:nvGrpSpPr>
        <p:grpSpPr>
          <a:xfrm>
            <a:off x="596561" y="3768539"/>
            <a:ext cx="10962603" cy="574525"/>
            <a:chOff x="743106" y="4312810"/>
            <a:chExt cx="10962603" cy="574525"/>
          </a:xfrm>
        </p:grpSpPr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7ABB6A9-C25E-6D50-BE9C-EC0AA7ACF7CB}"/>
                </a:ext>
              </a:extLst>
            </p:cNvPr>
            <p:cNvSpPr txBox="1"/>
            <p:nvPr/>
          </p:nvSpPr>
          <p:spPr>
            <a:xfrm>
              <a:off x="743106" y="4312810"/>
              <a:ext cx="4660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 dirty="0"/>
                <a:t>Er varianten </a:t>
              </a:r>
              <a:r>
                <a:rPr lang="nb-NO" sz="2800" b="1" dirty="0"/>
                <a:t>klinisk relevant</a:t>
              </a:r>
              <a:r>
                <a:rPr lang="nb-NO" sz="2800" dirty="0"/>
                <a:t>?</a:t>
              </a:r>
            </a:p>
          </p:txBody>
        </p:sp>
        <p:cxnSp>
          <p:nvCxnSpPr>
            <p:cNvPr id="18" name="Rett pil 17">
              <a:extLst>
                <a:ext uri="{FF2B5EF4-FFF2-40B4-BE49-F238E27FC236}">
                  <a16:creationId xmlns:a16="http://schemas.microsoft.com/office/drawing/2014/main" id="{19C8BCBA-FE5D-1EBB-2BE5-9BBB80F3A2B9}"/>
                </a:ext>
              </a:extLst>
            </p:cNvPr>
            <p:cNvCxnSpPr/>
            <p:nvPr/>
          </p:nvCxnSpPr>
          <p:spPr>
            <a:xfrm>
              <a:off x="5517201" y="4583422"/>
              <a:ext cx="1608083" cy="0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9" name="TekstSylinder 18">
              <a:extLst>
                <a:ext uri="{FF2B5EF4-FFF2-40B4-BE49-F238E27FC236}">
                  <a16:creationId xmlns:a16="http://schemas.microsoft.com/office/drawing/2014/main" id="{AD5773B4-EAB4-0ABC-9CE5-F1C70A2D0840}"/>
                </a:ext>
              </a:extLst>
            </p:cNvPr>
            <p:cNvSpPr txBox="1"/>
            <p:nvPr/>
          </p:nvSpPr>
          <p:spPr>
            <a:xfrm>
              <a:off x="7823002" y="4364115"/>
              <a:ext cx="38827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800" b="1" dirty="0">
                  <a:solidFill>
                    <a:srgbClr val="0070C0"/>
                  </a:solidFill>
                </a:rPr>
                <a:t>ABC</a:t>
              </a:r>
              <a:r>
                <a:rPr lang="nb-NO" sz="2800" dirty="0"/>
                <a:t> klassifisering</a:t>
              </a:r>
            </a:p>
          </p:txBody>
        </p:sp>
      </p:grp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AA77B2CD-FFC9-CE0B-2F5C-260C03E21FD8}"/>
              </a:ext>
            </a:extLst>
          </p:cNvPr>
          <p:cNvSpPr txBox="1"/>
          <p:nvPr/>
        </p:nvSpPr>
        <p:spPr>
          <a:xfrm>
            <a:off x="536821" y="4833644"/>
            <a:ext cx="1102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Må varianten rapporteres? (for ikke å risikere å kunne bli saksøkt)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F51C52C-84EE-9768-688A-027145AD2F93}"/>
              </a:ext>
            </a:extLst>
          </p:cNvPr>
          <p:cNvSpPr txBox="1"/>
          <p:nvPr/>
        </p:nvSpPr>
        <p:spPr>
          <a:xfrm>
            <a:off x="553244" y="5899229"/>
            <a:ext cx="11022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Hvem eier tolkningsproblemet? (laboratoriet, klinikeren eller pasienten?)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460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41"/>
    </mc:Choice>
    <mc:Fallback xmlns="">
      <p:transition spd="slow" advTm="27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D722E8B1-DBF1-8414-ED0D-BDFC4FFF9BC2}"/>
              </a:ext>
            </a:extLst>
          </p:cNvPr>
          <p:cNvSpPr txBox="1"/>
          <p:nvPr/>
        </p:nvSpPr>
        <p:spPr>
          <a:xfrm>
            <a:off x="699803" y="427883"/>
            <a:ext cx="7698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800" dirty="0"/>
              <a:t>Stiller vi det rette spørsmålet?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0989BB5-58EA-9060-9CCD-5312CD9C14D4}"/>
              </a:ext>
            </a:extLst>
          </p:cNvPr>
          <p:cNvSpPr txBox="1"/>
          <p:nvPr/>
        </p:nvSpPr>
        <p:spPr>
          <a:xfrm>
            <a:off x="699803" y="1483824"/>
            <a:ext cx="10101163" cy="2251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400" b="1" dirty="0">
                <a:solidFill>
                  <a:srgbClr val="FF0000"/>
                </a:solidFill>
              </a:rPr>
              <a:t>ACMG</a:t>
            </a:r>
            <a:r>
              <a:rPr lang="nb-NO" sz="2400" b="1" dirty="0"/>
              <a:t> </a:t>
            </a:r>
            <a:r>
              <a:rPr lang="nb-NO" sz="2400" dirty="0"/>
              <a:t>spør om </a:t>
            </a:r>
            <a:r>
              <a:rPr lang="nb-NO" sz="2400" b="1" dirty="0" err="1"/>
              <a:t>patogenisitet</a:t>
            </a:r>
            <a:r>
              <a:rPr lang="nb-NO" sz="2400" b="1" dirty="0"/>
              <a:t> </a:t>
            </a:r>
            <a:r>
              <a:rPr lang="nb-NO" sz="2400" dirty="0"/>
              <a:t> – som er et vanskelig spørsmål å svare på fordi: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b-NO" sz="2400" dirty="0" err="1"/>
              <a:t>Penetransen</a:t>
            </a:r>
            <a:r>
              <a:rPr lang="nb-NO" sz="2400" dirty="0"/>
              <a:t> er redusert: Mange bærere av en dominant variant forblir friske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b-NO" sz="2400" dirty="0"/>
              <a:t>Tilstanden er recessiv: Nesten alle bærere av en recessiv variant forblir friske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b-NO" sz="2400" dirty="0"/>
              <a:t>Tilsendt klinisk informasjon er ofte mangelfull / vi vet for lite om tilstanden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0D23395-3261-6D1B-9860-8D5260469A58}"/>
              </a:ext>
            </a:extLst>
          </p:cNvPr>
          <p:cNvSpPr txBox="1"/>
          <p:nvPr/>
        </p:nvSpPr>
        <p:spPr>
          <a:xfrm>
            <a:off x="699803" y="4126169"/>
            <a:ext cx="10632719" cy="114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400" b="1" dirty="0">
                <a:solidFill>
                  <a:srgbClr val="0070C0"/>
                </a:solidFill>
              </a:rPr>
              <a:t>ABC</a:t>
            </a:r>
            <a:r>
              <a:rPr lang="nb-NO" sz="2400" b="1" dirty="0"/>
              <a:t> </a:t>
            </a:r>
            <a:r>
              <a:rPr lang="nb-NO" sz="2400" dirty="0"/>
              <a:t>spør om </a:t>
            </a:r>
            <a:r>
              <a:rPr lang="nb-NO" sz="2400" b="1" dirty="0"/>
              <a:t>klinisk relevans </a:t>
            </a:r>
            <a:r>
              <a:rPr lang="nb-NO" sz="2400" dirty="0"/>
              <a:t>– som et laboratorium kan streve med å svare på fordi: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b-NO" sz="2400" dirty="0"/>
              <a:t>Tilsendt klinisk informasjon er ofte mangelfull / vi vet for lite om tilstanden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17102C2-6C20-1924-0106-6CA35202FDAE}"/>
              </a:ext>
            </a:extLst>
          </p:cNvPr>
          <p:cNvSpPr txBox="1"/>
          <p:nvPr/>
        </p:nvSpPr>
        <p:spPr>
          <a:xfrm>
            <a:off x="699803" y="5808285"/>
            <a:ext cx="10929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i="1" dirty="0"/>
              <a:t>Men: Klinisk relevans er et lettere spørsmål å svare på enn </a:t>
            </a:r>
            <a:r>
              <a:rPr lang="nb-NO" sz="2800" b="1" i="1" dirty="0" err="1"/>
              <a:t>patogenisitet</a:t>
            </a:r>
            <a:endParaRPr lang="nb-NO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38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34"/>
    </mc:Choice>
    <mc:Fallback xmlns="">
      <p:transition spd="slow" advTm="63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9890" y="41190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900" b="1" dirty="0">
                <a:solidFill>
                  <a:srgbClr val="FF0000"/>
                </a:solidFill>
              </a:rPr>
              <a:t>ACMG </a:t>
            </a:r>
            <a:r>
              <a:rPr lang="nb-NO" sz="4900" b="1" dirty="0"/>
              <a:t>systemet</a:t>
            </a:r>
            <a:br>
              <a:rPr lang="nb-NO" b="1" dirty="0"/>
            </a:br>
            <a:br>
              <a:rPr lang="nb-NO" b="1" dirty="0"/>
            </a:br>
            <a:r>
              <a:rPr lang="nb-NO" sz="3100" b="1" dirty="0"/>
              <a:t>prøver å svare på </a:t>
            </a:r>
            <a:r>
              <a:rPr lang="nb-NO" sz="3100" b="1" dirty="0" err="1"/>
              <a:t>patogenisitets</a:t>
            </a:r>
            <a:r>
              <a:rPr lang="nb-NO" sz="3100" b="1" dirty="0"/>
              <a:t>-spørsmålet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433160" y="2281456"/>
            <a:ext cx="8675902" cy="33034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dirty="0"/>
              <a:t>P 	- Patogen</a:t>
            </a:r>
          </a:p>
          <a:p>
            <a:pPr marL="0" indent="0">
              <a:buNone/>
            </a:pPr>
            <a:r>
              <a:rPr lang="nb-NO" dirty="0"/>
              <a:t>LP 	- Sannsynlig patogen (grense: &gt;90% / &gt;95% for kreft)</a:t>
            </a:r>
          </a:p>
          <a:p>
            <a:pPr marL="0" indent="0">
              <a:buNone/>
            </a:pPr>
            <a:r>
              <a:rPr lang="nb-NO" dirty="0"/>
              <a:t>VUS 	- Variant av ukjent signifikans/betydning</a:t>
            </a:r>
          </a:p>
          <a:p>
            <a:pPr marL="0" indent="0">
              <a:buNone/>
            </a:pPr>
            <a:r>
              <a:rPr lang="nb-NO" dirty="0"/>
              <a:t>LB 	- Sannsynlig benign (grense: &gt;90% / &gt;95% for kreft)</a:t>
            </a:r>
          </a:p>
          <a:p>
            <a:pPr marL="0" indent="0">
              <a:buNone/>
            </a:pPr>
            <a:r>
              <a:rPr lang="nb-NO" dirty="0"/>
              <a:t>B 	- Benign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462746" y="5010713"/>
            <a:ext cx="11538672" cy="138499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nb-NO" sz="2800" dirty="0"/>
              <a:t>som er relativt enkelt for dominante og </a:t>
            </a:r>
            <a:r>
              <a:rPr lang="nb-NO" sz="2800" dirty="0" err="1"/>
              <a:t>høypenetrante</a:t>
            </a:r>
            <a:r>
              <a:rPr lang="nb-NO" sz="2800" dirty="0"/>
              <a:t> </a:t>
            </a:r>
            <a:r>
              <a:rPr lang="nb-NO" sz="2800" dirty="0" err="1"/>
              <a:t>monogene</a:t>
            </a:r>
            <a:r>
              <a:rPr lang="nb-NO" sz="2800" dirty="0"/>
              <a:t> tilstander,</a:t>
            </a:r>
            <a:br>
              <a:rPr lang="nb-NO" sz="2800" dirty="0"/>
            </a:br>
            <a:r>
              <a:rPr lang="nb-NO" sz="2800" dirty="0"/>
              <a:t>men vanskelig for </a:t>
            </a:r>
            <a:r>
              <a:rPr lang="nb-NO" sz="2800" b="1" dirty="0" err="1"/>
              <a:t>riskoalleler</a:t>
            </a:r>
            <a:r>
              <a:rPr lang="nb-NO" sz="2800" b="1" dirty="0"/>
              <a:t> </a:t>
            </a:r>
            <a:r>
              <a:rPr lang="nb-NO" sz="2800" dirty="0"/>
              <a:t>og </a:t>
            </a:r>
            <a:r>
              <a:rPr lang="nb-NO" sz="2800" b="1" dirty="0" err="1"/>
              <a:t>lavpenetrante</a:t>
            </a:r>
            <a:r>
              <a:rPr lang="nb-NO" sz="2800" b="1" dirty="0"/>
              <a:t> </a:t>
            </a:r>
            <a:r>
              <a:rPr lang="nb-NO" sz="2800" dirty="0"/>
              <a:t>varianter. Systemer for disse </a:t>
            </a:r>
            <a:br>
              <a:rPr lang="nb-NO" sz="2800" dirty="0"/>
            </a:br>
            <a:r>
              <a:rPr lang="nb-NO" sz="2800" dirty="0"/>
              <a:t>er under utvikling hos ACMG, men disse vil øke kompleksiteten betydelig.</a:t>
            </a:r>
          </a:p>
        </p:txBody>
      </p:sp>
      <p:sp>
        <p:nvSpPr>
          <p:cNvPr id="5" name="Pil opp 4"/>
          <p:cNvSpPr/>
          <p:nvPr/>
        </p:nvSpPr>
        <p:spPr>
          <a:xfrm>
            <a:off x="1203984" y="2101456"/>
            <a:ext cx="829339" cy="2655088"/>
          </a:xfrm>
          <a:prstGeom prst="upArrow">
            <a:avLst/>
          </a:prstGeom>
          <a:gradFill flip="none" rotWithShape="1">
            <a:gsLst>
              <a:gs pos="9000">
                <a:srgbClr val="00B050"/>
              </a:gs>
              <a:gs pos="45000">
                <a:srgbClr val="FFFF00"/>
              </a:gs>
              <a:gs pos="55000">
                <a:srgbClr val="FFFF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754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54"/>
    </mc:Choice>
    <mc:Fallback xmlns="">
      <p:transition spd="slow" advTm="5625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innendørs, skjermbilde&#10;&#10;Automatisk generert beskrivelse">
            <a:extLst>
              <a:ext uri="{FF2B5EF4-FFF2-40B4-BE49-F238E27FC236}">
                <a16:creationId xmlns:a16="http://schemas.microsoft.com/office/drawing/2014/main" id="{FE58CE0F-C3E9-2F4C-BBD2-FCD6F21C8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2" y="960176"/>
            <a:ext cx="10189029" cy="40176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A693342-C36B-9E4A-80F5-DD8EE0E7F38F}"/>
              </a:ext>
            </a:extLst>
          </p:cNvPr>
          <p:cNvSpPr txBox="1"/>
          <p:nvPr/>
        </p:nvSpPr>
        <p:spPr>
          <a:xfrm>
            <a:off x="412999" y="5080004"/>
            <a:ext cx="11556562" cy="1569660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nb-NO" sz="2400" i="1" dirty="0"/>
              <a:t>Innebygde forutsetninger:</a:t>
            </a:r>
          </a:p>
          <a:p>
            <a:pPr marL="342900" indent="-342900">
              <a:buAutoNum type="arabicParenR"/>
            </a:pPr>
            <a:r>
              <a:rPr lang="nb-NO" sz="2400" i="1" dirty="0"/>
              <a:t>A </a:t>
            </a:r>
            <a:r>
              <a:rPr lang="nb-NO" sz="2400" i="1" dirty="0" err="1"/>
              <a:t>priori</a:t>
            </a:r>
            <a:r>
              <a:rPr lang="nb-NO" sz="2400" i="1" dirty="0"/>
              <a:t> sannsynlighet for at en variant er patogen er satt til </a:t>
            </a:r>
            <a:r>
              <a:rPr lang="nb-NO" sz="2400" b="1" i="1" dirty="0"/>
              <a:t>10% </a:t>
            </a:r>
            <a:r>
              <a:rPr lang="nb-NO" sz="2400" i="1" dirty="0"/>
              <a:t>- uansett panelstørrelse.</a:t>
            </a:r>
          </a:p>
          <a:p>
            <a:pPr marL="342900" indent="-342900">
              <a:buAutoNum type="arabicParenR"/>
            </a:pPr>
            <a:r>
              <a:rPr lang="nb-NO" sz="2400" i="1" dirty="0"/>
              <a:t>Odds Ratio (OR) for </a:t>
            </a:r>
            <a:r>
              <a:rPr lang="nb-NO" sz="2400" i="1" dirty="0" err="1"/>
              <a:t>patogenisitet</a:t>
            </a:r>
            <a:r>
              <a:rPr lang="nb-NO" sz="2400" i="1" dirty="0"/>
              <a:t> er kvadratroten av verdien over: </a:t>
            </a:r>
            <a:r>
              <a:rPr lang="nb-NO" sz="2400" b="1" i="1" dirty="0"/>
              <a:t>350 – 18.7 – 4.3 – 2.08</a:t>
            </a:r>
            <a:br>
              <a:rPr lang="nb-NO" sz="2400" i="1" dirty="0"/>
            </a:br>
            <a:r>
              <a:rPr lang="nb-NO" sz="2400" i="1" dirty="0"/>
              <a:t>(= svært sterk / sterk / moderat / støttende)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A21EC43-A47A-4DE8-573B-A33E0A62CBA1}"/>
              </a:ext>
            </a:extLst>
          </p:cNvPr>
          <p:cNvSpPr txBox="1"/>
          <p:nvPr/>
        </p:nvSpPr>
        <p:spPr>
          <a:xfrm>
            <a:off x="84390" y="208336"/>
            <a:ext cx="1210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>
                <a:solidFill>
                  <a:srgbClr val="FF0000"/>
                </a:solidFill>
              </a:rPr>
              <a:t>Ved bruk av IT-basert ACMG klassifisering, kan varianter av velkjent klinisk betydning bli en VUS</a:t>
            </a:r>
            <a:endParaRPr lang="nb-NO" sz="2400" i="1" dirty="0"/>
          </a:p>
        </p:txBody>
      </p:sp>
    </p:spTree>
    <p:extLst>
      <p:ext uri="{BB962C8B-B14F-4D97-AF65-F5344CB8AC3E}">
        <p14:creationId xmlns:p14="http://schemas.microsoft.com/office/powerpoint/2010/main" val="80390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96"/>
    </mc:Choice>
    <mc:Fallback xmlns="">
      <p:transition spd="slow" advTm="5819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A7A235BA-D548-41E0-3903-11AE039FA202}"/>
              </a:ext>
            </a:extLst>
          </p:cNvPr>
          <p:cNvGrpSpPr/>
          <p:nvPr/>
        </p:nvGrpSpPr>
        <p:grpSpPr>
          <a:xfrm>
            <a:off x="-607693" y="997113"/>
            <a:ext cx="13140382" cy="5860887"/>
            <a:chOff x="-535975" y="388930"/>
            <a:chExt cx="13140382" cy="5860887"/>
          </a:xfrm>
        </p:grpSpPr>
        <p:pic>
          <p:nvPicPr>
            <p:cNvPr id="8" name="Bilde 7">
              <a:extLst>
                <a:ext uri="{FF2B5EF4-FFF2-40B4-BE49-F238E27FC236}">
                  <a16:creationId xmlns:a16="http://schemas.microsoft.com/office/drawing/2014/main" id="{2DD7FF33-0944-9C42-AEA9-3145E1E9A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35975" y="1211949"/>
              <a:ext cx="7505700" cy="5003800"/>
            </a:xfrm>
            <a:prstGeom prst="rect">
              <a:avLst/>
            </a:prstGeom>
          </p:spPr>
        </p:pic>
        <p:pic>
          <p:nvPicPr>
            <p:cNvPr id="9" name="Bilde 8">
              <a:extLst>
                <a:ext uri="{FF2B5EF4-FFF2-40B4-BE49-F238E27FC236}">
                  <a16:creationId xmlns:a16="http://schemas.microsoft.com/office/drawing/2014/main" id="{C55060D1-9003-E944-BBC1-36A516131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8707" y="1219698"/>
              <a:ext cx="7505700" cy="5003800"/>
            </a:xfrm>
            <a:prstGeom prst="rect">
              <a:avLst/>
            </a:prstGeom>
          </p:spPr>
        </p:pic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34887656-C452-164D-8FE7-61AF81A43C74}"/>
                </a:ext>
              </a:extLst>
            </p:cNvPr>
            <p:cNvCxnSpPr>
              <a:cxnSpLocks/>
            </p:cNvCxnSpPr>
            <p:nvPr/>
          </p:nvCxnSpPr>
          <p:spPr>
            <a:xfrm>
              <a:off x="617839" y="3713849"/>
              <a:ext cx="10836876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Bue 12">
              <a:extLst>
                <a:ext uri="{FF2B5EF4-FFF2-40B4-BE49-F238E27FC236}">
                  <a16:creationId xmlns:a16="http://schemas.microsoft.com/office/drawing/2014/main" id="{F6E7F3F3-F17B-6B4C-A402-34C4D32231C2}"/>
                </a:ext>
              </a:extLst>
            </p:cNvPr>
            <p:cNvSpPr/>
            <p:nvPr/>
          </p:nvSpPr>
          <p:spPr>
            <a:xfrm>
              <a:off x="938601" y="1240835"/>
              <a:ext cx="4732639" cy="4806723"/>
            </a:xfrm>
            <a:prstGeom prst="arc">
              <a:avLst/>
            </a:prstGeom>
            <a:ln w="254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Bue 13">
              <a:extLst>
                <a:ext uri="{FF2B5EF4-FFF2-40B4-BE49-F238E27FC236}">
                  <a16:creationId xmlns:a16="http://schemas.microsoft.com/office/drawing/2014/main" id="{C4B1B35A-5534-B24A-B52F-D9533DEB97C2}"/>
                </a:ext>
              </a:extLst>
            </p:cNvPr>
            <p:cNvSpPr/>
            <p:nvPr/>
          </p:nvSpPr>
          <p:spPr>
            <a:xfrm flipH="1">
              <a:off x="778219" y="1240836"/>
              <a:ext cx="4732639" cy="4806723"/>
            </a:xfrm>
            <a:prstGeom prst="arc">
              <a:avLst/>
            </a:prstGeom>
            <a:ln w="254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C17A9578-D9EB-3444-8352-B7641650DE52}"/>
                </a:ext>
              </a:extLst>
            </p:cNvPr>
            <p:cNvCxnSpPr>
              <a:cxnSpLocks/>
            </p:cNvCxnSpPr>
            <p:nvPr/>
          </p:nvCxnSpPr>
          <p:spPr>
            <a:xfrm>
              <a:off x="3216875" y="902687"/>
              <a:ext cx="0" cy="28111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kstSylinder 18">
              <a:extLst>
                <a:ext uri="{FF2B5EF4-FFF2-40B4-BE49-F238E27FC236}">
                  <a16:creationId xmlns:a16="http://schemas.microsoft.com/office/drawing/2014/main" id="{93138A5B-F4A0-914E-8BB3-E9F96BC7FD6D}"/>
                </a:ext>
              </a:extLst>
            </p:cNvPr>
            <p:cNvSpPr txBox="1"/>
            <p:nvPr/>
          </p:nvSpPr>
          <p:spPr>
            <a:xfrm>
              <a:off x="994208" y="3104022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NF    1</a:t>
              </a:r>
            </a:p>
          </p:txBody>
        </p:sp>
        <p:sp>
          <p:nvSpPr>
            <p:cNvPr id="20" name="TekstSylinder 19">
              <a:extLst>
                <a:ext uri="{FF2B5EF4-FFF2-40B4-BE49-F238E27FC236}">
                  <a16:creationId xmlns:a16="http://schemas.microsoft.com/office/drawing/2014/main" id="{B6B7592B-92AD-214F-B990-1214FF0DD874}"/>
                </a:ext>
              </a:extLst>
            </p:cNvPr>
            <p:cNvSpPr txBox="1"/>
            <p:nvPr/>
          </p:nvSpPr>
          <p:spPr>
            <a:xfrm>
              <a:off x="1542522" y="2111296"/>
              <a:ext cx="82266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LNF</a:t>
              </a:r>
              <a:br>
                <a:rPr lang="nb-NO" sz="2400" dirty="0"/>
              </a:br>
              <a:r>
                <a:rPr lang="nb-NO" sz="2400" dirty="0"/>
                <a:t>       2</a:t>
              </a:r>
            </a:p>
          </p:txBody>
        </p:sp>
        <p:sp>
          <p:nvSpPr>
            <p:cNvPr id="21" name="TekstSylinder 20">
              <a:extLst>
                <a:ext uri="{FF2B5EF4-FFF2-40B4-BE49-F238E27FC236}">
                  <a16:creationId xmlns:a16="http://schemas.microsoft.com/office/drawing/2014/main" id="{AFC1E926-3173-724A-9ED1-3E9530CD8B8A}"/>
                </a:ext>
              </a:extLst>
            </p:cNvPr>
            <p:cNvSpPr txBox="1"/>
            <p:nvPr/>
          </p:nvSpPr>
          <p:spPr>
            <a:xfrm>
              <a:off x="2292413" y="1535209"/>
              <a:ext cx="79220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 err="1"/>
                <a:t>fVUS</a:t>
              </a:r>
              <a:br>
                <a:rPr lang="nb-NO" sz="2400" dirty="0"/>
              </a:br>
              <a:r>
                <a:rPr lang="nb-NO" sz="2400" dirty="0"/>
                <a:t>     0</a:t>
              </a:r>
            </a:p>
          </p:txBody>
        </p:sp>
        <p:sp>
          <p:nvSpPr>
            <p:cNvPr id="22" name="TekstSylinder 21">
              <a:extLst>
                <a:ext uri="{FF2B5EF4-FFF2-40B4-BE49-F238E27FC236}">
                  <a16:creationId xmlns:a16="http://schemas.microsoft.com/office/drawing/2014/main" id="{58556F2A-EEC0-7943-AF98-6F5579E34AED}"/>
                </a:ext>
              </a:extLst>
            </p:cNvPr>
            <p:cNvSpPr txBox="1"/>
            <p:nvPr/>
          </p:nvSpPr>
          <p:spPr>
            <a:xfrm>
              <a:off x="3363982" y="1566740"/>
              <a:ext cx="6681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400" dirty="0"/>
                <a:t>HFE</a:t>
              </a:r>
              <a:br>
                <a:rPr lang="nb-NO" sz="2400" dirty="0"/>
              </a:br>
              <a:r>
                <a:rPr lang="nb-NO" sz="2400" dirty="0"/>
                <a:t> 3</a:t>
              </a:r>
            </a:p>
          </p:txBody>
        </p:sp>
        <p:sp>
          <p:nvSpPr>
            <p:cNvPr id="23" name="TekstSylinder 22">
              <a:extLst>
                <a:ext uri="{FF2B5EF4-FFF2-40B4-BE49-F238E27FC236}">
                  <a16:creationId xmlns:a16="http://schemas.microsoft.com/office/drawing/2014/main" id="{EFCBB097-39F5-CD48-A534-3F74FF122F6F}"/>
                </a:ext>
              </a:extLst>
            </p:cNvPr>
            <p:cNvSpPr txBox="1"/>
            <p:nvPr/>
          </p:nvSpPr>
          <p:spPr>
            <a:xfrm>
              <a:off x="4074179" y="2076511"/>
              <a:ext cx="900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400" dirty="0"/>
                <a:t>    LFE</a:t>
              </a:r>
            </a:p>
            <a:p>
              <a:r>
                <a:rPr lang="nb-NO" sz="2400" dirty="0"/>
                <a:t>4</a:t>
              </a:r>
            </a:p>
          </p:txBody>
        </p:sp>
        <p:sp>
          <p:nvSpPr>
            <p:cNvPr id="24" name="TekstSylinder 23">
              <a:extLst>
                <a:ext uri="{FF2B5EF4-FFF2-40B4-BE49-F238E27FC236}">
                  <a16:creationId xmlns:a16="http://schemas.microsoft.com/office/drawing/2014/main" id="{F48E7F10-5014-3947-9CAB-7249E8E7CBF5}"/>
                </a:ext>
              </a:extLst>
            </p:cNvPr>
            <p:cNvSpPr txBox="1"/>
            <p:nvPr/>
          </p:nvSpPr>
          <p:spPr>
            <a:xfrm>
              <a:off x="4488770" y="3097554"/>
              <a:ext cx="1106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400" dirty="0"/>
                <a:t>5     FE</a:t>
              </a:r>
            </a:p>
          </p:txBody>
        </p:sp>
        <p:sp>
          <p:nvSpPr>
            <p:cNvPr id="25" name="TekstSylinder 24">
              <a:extLst>
                <a:ext uri="{FF2B5EF4-FFF2-40B4-BE49-F238E27FC236}">
                  <a16:creationId xmlns:a16="http://schemas.microsoft.com/office/drawing/2014/main" id="{92D180CB-DA1F-C44F-872A-A3EB4129201B}"/>
                </a:ext>
              </a:extLst>
            </p:cNvPr>
            <p:cNvSpPr txBox="1"/>
            <p:nvPr/>
          </p:nvSpPr>
          <p:spPr>
            <a:xfrm>
              <a:off x="6610718" y="3182532"/>
              <a:ext cx="12153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 err="1"/>
                <a:t>cVUS</a:t>
              </a:r>
              <a:r>
                <a:rPr lang="nb-NO" sz="2400" dirty="0"/>
                <a:t> - 0</a:t>
              </a:r>
            </a:p>
          </p:txBody>
        </p:sp>
        <p:sp>
          <p:nvSpPr>
            <p:cNvPr id="27" name="TekstSylinder 26">
              <a:extLst>
                <a:ext uri="{FF2B5EF4-FFF2-40B4-BE49-F238E27FC236}">
                  <a16:creationId xmlns:a16="http://schemas.microsoft.com/office/drawing/2014/main" id="{00DB6A6A-8DF5-274A-A586-643289C3DDC8}"/>
                </a:ext>
              </a:extLst>
            </p:cNvPr>
            <p:cNvSpPr txBox="1"/>
            <p:nvPr/>
          </p:nvSpPr>
          <p:spPr>
            <a:xfrm>
              <a:off x="7127197" y="2181613"/>
              <a:ext cx="98270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Match</a:t>
              </a:r>
              <a:br>
                <a:rPr lang="nb-NO" sz="2400" dirty="0"/>
              </a:br>
              <a:r>
                <a:rPr lang="nb-NO" sz="2400" dirty="0"/>
                <a:t>         1</a:t>
              </a:r>
            </a:p>
          </p:txBody>
        </p:sp>
        <p:sp>
          <p:nvSpPr>
            <p:cNvPr id="28" name="TekstSylinder 27">
              <a:extLst>
                <a:ext uri="{FF2B5EF4-FFF2-40B4-BE49-F238E27FC236}">
                  <a16:creationId xmlns:a16="http://schemas.microsoft.com/office/drawing/2014/main" id="{E3C6D2B5-CF1F-7D47-BCB9-3678301F2DD1}"/>
                </a:ext>
              </a:extLst>
            </p:cNvPr>
            <p:cNvSpPr txBox="1"/>
            <p:nvPr/>
          </p:nvSpPr>
          <p:spPr>
            <a:xfrm>
              <a:off x="8048333" y="1577249"/>
              <a:ext cx="6815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Risk</a:t>
              </a:r>
            </a:p>
            <a:p>
              <a:r>
                <a:rPr lang="nb-NO" sz="2400" dirty="0"/>
                <a:t>    2</a:t>
              </a:r>
            </a:p>
          </p:txBody>
        </p:sp>
        <p:sp>
          <p:nvSpPr>
            <p:cNvPr id="29" name="TekstSylinder 28">
              <a:extLst>
                <a:ext uri="{FF2B5EF4-FFF2-40B4-BE49-F238E27FC236}">
                  <a16:creationId xmlns:a16="http://schemas.microsoft.com/office/drawing/2014/main" id="{89EF863C-F264-7D4C-84F4-94F7C5656DE5}"/>
                </a:ext>
              </a:extLst>
            </p:cNvPr>
            <p:cNvSpPr txBox="1"/>
            <p:nvPr/>
          </p:nvSpPr>
          <p:spPr>
            <a:xfrm>
              <a:off x="8984030" y="1576653"/>
              <a:ext cx="58394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Pat</a:t>
              </a:r>
            </a:p>
            <a:p>
              <a:r>
                <a:rPr lang="nb-NO" sz="2400" dirty="0"/>
                <a:t>  3</a:t>
              </a:r>
            </a:p>
          </p:txBody>
        </p:sp>
        <p:sp>
          <p:nvSpPr>
            <p:cNvPr id="30" name="TekstSylinder 29">
              <a:extLst>
                <a:ext uri="{FF2B5EF4-FFF2-40B4-BE49-F238E27FC236}">
                  <a16:creationId xmlns:a16="http://schemas.microsoft.com/office/drawing/2014/main" id="{4C75BDDC-3CF0-AB47-B1B1-0862129CBC49}"/>
                </a:ext>
              </a:extLst>
            </p:cNvPr>
            <p:cNvSpPr txBox="1"/>
            <p:nvPr/>
          </p:nvSpPr>
          <p:spPr>
            <a:xfrm>
              <a:off x="9794071" y="2149183"/>
              <a:ext cx="58394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Pat</a:t>
              </a:r>
            </a:p>
            <a:p>
              <a:r>
                <a:rPr lang="nb-NO" sz="2400" dirty="0"/>
                <a:t>4</a:t>
              </a:r>
            </a:p>
          </p:txBody>
        </p:sp>
        <p:sp>
          <p:nvSpPr>
            <p:cNvPr id="31" name="TekstSylinder 30">
              <a:extLst>
                <a:ext uri="{FF2B5EF4-FFF2-40B4-BE49-F238E27FC236}">
                  <a16:creationId xmlns:a16="http://schemas.microsoft.com/office/drawing/2014/main" id="{5098409B-7A36-8949-8BF1-58F48E5C6E2E}"/>
                </a:ext>
              </a:extLst>
            </p:cNvPr>
            <p:cNvSpPr txBox="1"/>
            <p:nvPr/>
          </p:nvSpPr>
          <p:spPr>
            <a:xfrm>
              <a:off x="10086042" y="3182532"/>
              <a:ext cx="9718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dirty="0"/>
                <a:t>5 - Pat</a:t>
              </a:r>
            </a:p>
          </p:txBody>
        </p: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A02B5F8C-3FDC-1C4C-AEA0-888BCAE612D2}"/>
                </a:ext>
              </a:extLst>
            </p:cNvPr>
            <p:cNvCxnSpPr>
              <a:cxnSpLocks/>
            </p:cNvCxnSpPr>
            <p:nvPr/>
          </p:nvCxnSpPr>
          <p:spPr>
            <a:xfrm>
              <a:off x="8859793" y="902687"/>
              <a:ext cx="0" cy="28111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>
              <a:extLst>
                <a:ext uri="{FF2B5EF4-FFF2-40B4-BE49-F238E27FC236}">
                  <a16:creationId xmlns:a16="http://schemas.microsoft.com/office/drawing/2014/main" id="{90D847C3-5404-6C4C-848A-CA2E7685ED08}"/>
                </a:ext>
              </a:extLst>
            </p:cNvPr>
            <p:cNvSpPr txBox="1"/>
            <p:nvPr/>
          </p:nvSpPr>
          <p:spPr>
            <a:xfrm>
              <a:off x="850672" y="388930"/>
              <a:ext cx="459388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400" b="1" dirty="0"/>
                <a:t>1. Påvirker varianten genfunksjon?</a:t>
              </a:r>
              <a:br>
                <a:rPr lang="nb-NO" sz="2400" dirty="0"/>
              </a:br>
              <a:r>
                <a:rPr lang="nb-NO" sz="2400" dirty="0"/>
                <a:t>Usannsynlig       Sannsynlig</a:t>
              </a:r>
            </a:p>
          </p:txBody>
        </p:sp>
        <p:sp>
          <p:nvSpPr>
            <p:cNvPr id="35" name="TekstSylinder 34">
              <a:extLst>
                <a:ext uri="{FF2B5EF4-FFF2-40B4-BE49-F238E27FC236}">
                  <a16:creationId xmlns:a16="http://schemas.microsoft.com/office/drawing/2014/main" id="{7D086683-400E-7849-B9FF-F2DC6AB93644}"/>
                </a:ext>
              </a:extLst>
            </p:cNvPr>
            <p:cNvSpPr txBox="1"/>
            <p:nvPr/>
          </p:nvSpPr>
          <p:spPr>
            <a:xfrm>
              <a:off x="948860" y="3763070"/>
              <a:ext cx="45467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b="1" dirty="0">
                  <a:solidFill>
                    <a:srgbClr val="0070C0"/>
                  </a:solidFill>
                </a:rPr>
                <a:t>ABC</a:t>
              </a:r>
              <a:r>
                <a:rPr lang="nb-NO" sz="2400" b="1" dirty="0"/>
                <a:t> trinn A: Funksjonell gradering</a:t>
              </a:r>
            </a:p>
          </p:txBody>
        </p:sp>
        <p:sp>
          <p:nvSpPr>
            <p:cNvPr id="36" name="TekstSylinder 35">
              <a:extLst>
                <a:ext uri="{FF2B5EF4-FFF2-40B4-BE49-F238E27FC236}">
                  <a16:creationId xmlns:a16="http://schemas.microsoft.com/office/drawing/2014/main" id="{0B386887-8420-2F4E-98B7-278A53223CDA}"/>
                </a:ext>
              </a:extLst>
            </p:cNvPr>
            <p:cNvSpPr txBox="1"/>
            <p:nvPr/>
          </p:nvSpPr>
          <p:spPr>
            <a:xfrm>
              <a:off x="7096800" y="3752762"/>
              <a:ext cx="39097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400" b="1" dirty="0">
                  <a:solidFill>
                    <a:srgbClr val="0070C0"/>
                  </a:solidFill>
                </a:rPr>
                <a:t>ABC</a:t>
              </a:r>
              <a:r>
                <a:rPr lang="nb-NO" sz="2400" b="1" dirty="0"/>
                <a:t> trinn B: Klinisk gradering</a:t>
              </a:r>
            </a:p>
          </p:txBody>
        </p:sp>
        <p:sp>
          <p:nvSpPr>
            <p:cNvPr id="37" name="TekstSylinder 36">
              <a:extLst>
                <a:ext uri="{FF2B5EF4-FFF2-40B4-BE49-F238E27FC236}">
                  <a16:creationId xmlns:a16="http://schemas.microsoft.com/office/drawing/2014/main" id="{6A6C46FA-60C6-AC4C-9FEE-640BC733AE53}"/>
                </a:ext>
              </a:extLst>
            </p:cNvPr>
            <p:cNvSpPr txBox="1"/>
            <p:nvPr/>
          </p:nvSpPr>
          <p:spPr>
            <a:xfrm>
              <a:off x="6506231" y="409110"/>
              <a:ext cx="439440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2400" b="1" dirty="0"/>
                <a:t>2. Har varianten klinisk relevans?</a:t>
              </a:r>
              <a:br>
                <a:rPr lang="nb-NO" sz="2400" b="1" dirty="0"/>
              </a:br>
              <a:r>
                <a:rPr lang="nb-NO" sz="2400" dirty="0" err="1"/>
                <a:t>Riskofaktor</a:t>
              </a:r>
              <a:r>
                <a:rPr lang="nb-NO" sz="2400" dirty="0"/>
                <a:t>    Patogen </a:t>
              </a:r>
            </a:p>
          </p:txBody>
        </p:sp>
        <p:cxnSp>
          <p:nvCxnSpPr>
            <p:cNvPr id="41" name="Rett linje 40">
              <a:extLst>
                <a:ext uri="{FF2B5EF4-FFF2-40B4-BE49-F238E27FC236}">
                  <a16:creationId xmlns:a16="http://schemas.microsoft.com/office/drawing/2014/main" id="{9017D113-9848-E047-95AB-A6AB2F59F98E}"/>
                </a:ext>
              </a:extLst>
            </p:cNvPr>
            <p:cNvCxnSpPr>
              <a:cxnSpLocks/>
            </p:cNvCxnSpPr>
            <p:nvPr/>
          </p:nvCxnSpPr>
          <p:spPr>
            <a:xfrm>
              <a:off x="6597792" y="2518979"/>
              <a:ext cx="2105643" cy="119487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il høyre 42">
              <a:extLst>
                <a:ext uri="{FF2B5EF4-FFF2-40B4-BE49-F238E27FC236}">
                  <a16:creationId xmlns:a16="http://schemas.microsoft.com/office/drawing/2014/main" id="{260CD045-B21D-4E44-B3E5-11FE97047AF0}"/>
                </a:ext>
              </a:extLst>
            </p:cNvPr>
            <p:cNvSpPr/>
            <p:nvPr/>
          </p:nvSpPr>
          <p:spPr>
            <a:xfrm>
              <a:off x="5888125" y="1942909"/>
              <a:ext cx="352167" cy="147045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862829" y="4218492"/>
              <a:ext cx="5218288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NF 	= Normal Funksjon</a:t>
              </a:r>
              <a:br>
                <a:rPr lang="nb-NO" dirty="0"/>
              </a:br>
              <a:r>
                <a:rPr lang="nb-NO" dirty="0"/>
                <a:t>LNF 	= </a:t>
              </a:r>
              <a:r>
                <a:rPr lang="nb-NO" dirty="0" err="1"/>
                <a:t>Likely</a:t>
              </a:r>
              <a:r>
                <a:rPr lang="nb-NO" dirty="0"/>
                <a:t> Normal Funksjon</a:t>
              </a:r>
            </a:p>
            <a:p>
              <a:r>
                <a:rPr lang="nb-NO" dirty="0" err="1"/>
                <a:t>fVUS</a:t>
              </a:r>
              <a:r>
                <a:rPr lang="nb-NO" dirty="0"/>
                <a:t> 	= funksjonell VUS</a:t>
              </a:r>
            </a:p>
            <a:p>
              <a:br>
                <a:rPr lang="nb-NO" dirty="0"/>
              </a:br>
              <a:r>
                <a:rPr lang="nb-NO" dirty="0"/>
                <a:t>HFE 	= Hypotetisk Funksjonell Effekt</a:t>
              </a:r>
              <a:br>
                <a:rPr lang="nb-NO" dirty="0"/>
              </a:br>
              <a:r>
                <a:rPr lang="nb-NO" dirty="0"/>
                <a:t>LFE 	= </a:t>
              </a:r>
              <a:r>
                <a:rPr lang="nb-NO" dirty="0" err="1"/>
                <a:t>Likely</a:t>
              </a:r>
              <a:r>
                <a:rPr lang="nb-NO" dirty="0"/>
                <a:t> Funksjonell Effekt / </a:t>
              </a:r>
              <a:r>
                <a:rPr lang="nb-NO" dirty="0" err="1"/>
                <a:t>hypomorft</a:t>
              </a:r>
              <a:r>
                <a:rPr lang="nb-NO" dirty="0"/>
                <a:t> allel</a:t>
              </a:r>
              <a:br>
                <a:rPr lang="nb-NO" dirty="0"/>
              </a:br>
              <a:r>
                <a:rPr lang="nb-NO" dirty="0"/>
                <a:t>FE 	= Funksjonell Effekt(e.g. </a:t>
              </a:r>
              <a:r>
                <a:rPr lang="nb-NO" dirty="0" err="1"/>
                <a:t>LoF</a:t>
              </a:r>
              <a:r>
                <a:rPr lang="nb-NO" dirty="0"/>
                <a:t> or </a:t>
              </a:r>
              <a:r>
                <a:rPr lang="nb-NO" dirty="0" err="1"/>
                <a:t>GoF</a:t>
              </a:r>
              <a:r>
                <a:rPr lang="nb-NO" dirty="0"/>
                <a:t>)</a:t>
              </a:r>
            </a:p>
          </p:txBody>
        </p:sp>
        <p:sp>
          <p:nvSpPr>
            <p:cNvPr id="33" name="TekstSylinder 32"/>
            <p:cNvSpPr txBox="1"/>
            <p:nvPr/>
          </p:nvSpPr>
          <p:spPr>
            <a:xfrm>
              <a:off x="6674047" y="4211906"/>
              <a:ext cx="5159682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err="1"/>
                <a:t>cVUS</a:t>
              </a:r>
              <a:r>
                <a:rPr lang="nb-NO" dirty="0"/>
                <a:t> 	= klinisk VUS («GUS») eller ingen klinisk info</a:t>
              </a:r>
              <a:br>
                <a:rPr lang="nb-NO" dirty="0"/>
              </a:br>
              <a:r>
                <a:rPr lang="nb-NO" dirty="0"/>
                <a:t>Match 	= VOI: rett type gen for denne fenotypen</a:t>
              </a:r>
            </a:p>
            <a:p>
              <a:r>
                <a:rPr lang="nb-NO" dirty="0"/>
                <a:t>Risk 	= Kjent RISKOFAKTOR</a:t>
              </a:r>
            </a:p>
            <a:p>
              <a:br>
                <a:rPr lang="nb-NO" dirty="0"/>
              </a:br>
              <a:r>
                <a:rPr lang="nb-NO" dirty="0"/>
                <a:t>Pat 	= PATOGEN variant,</a:t>
              </a:r>
              <a:br>
                <a:rPr lang="nb-NO" dirty="0"/>
              </a:br>
              <a:r>
                <a:rPr lang="nb-NO" dirty="0"/>
                <a:t>          	   </a:t>
              </a:r>
              <a:r>
                <a:rPr lang="nb-NO" dirty="0" err="1"/>
                <a:t>penetranse</a:t>
              </a:r>
              <a:r>
                <a:rPr lang="nb-NO" dirty="0"/>
                <a:t>-gradert (3-5) når kjent</a:t>
              </a:r>
              <a:br>
                <a:rPr lang="nb-NO" dirty="0"/>
              </a:br>
              <a:endParaRPr lang="nb-NO" dirty="0"/>
            </a:p>
          </p:txBody>
        </p:sp>
        <p:cxnSp>
          <p:nvCxnSpPr>
            <p:cNvPr id="4" name="Rett linje 3">
              <a:extLst>
                <a:ext uri="{FF2B5EF4-FFF2-40B4-BE49-F238E27FC236}">
                  <a16:creationId xmlns:a16="http://schemas.microsoft.com/office/drawing/2014/main" id="{71DADF72-6390-D945-B2E6-2CD6275DD792}"/>
                </a:ext>
              </a:extLst>
            </p:cNvPr>
            <p:cNvCxnSpPr>
              <a:cxnSpLocks/>
            </p:cNvCxnSpPr>
            <p:nvPr/>
          </p:nvCxnSpPr>
          <p:spPr>
            <a:xfrm>
              <a:off x="862829" y="5255175"/>
              <a:ext cx="48084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A795A9C6-E9FA-3948-9B39-3860CC7BC515}"/>
                </a:ext>
              </a:extLst>
            </p:cNvPr>
            <p:cNvCxnSpPr>
              <a:cxnSpLocks/>
            </p:cNvCxnSpPr>
            <p:nvPr/>
          </p:nvCxnSpPr>
          <p:spPr>
            <a:xfrm>
              <a:off x="6721184" y="5249922"/>
              <a:ext cx="457743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73B588C-9706-AB7C-1327-5A7682EF9956}"/>
              </a:ext>
            </a:extLst>
          </p:cNvPr>
          <p:cNvSpPr txBox="1"/>
          <p:nvPr/>
        </p:nvSpPr>
        <p:spPr>
          <a:xfrm>
            <a:off x="198461" y="154539"/>
            <a:ext cx="11532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>
                <a:solidFill>
                  <a:srgbClr val="0070C0"/>
                </a:solidFill>
              </a:rPr>
              <a:t>ABC</a:t>
            </a:r>
            <a:r>
              <a:rPr lang="nb-NO" sz="3200" dirty="0"/>
              <a:t> systemet besvarer 3 spørsmål og kan klassifisere alle typer funn:</a:t>
            </a:r>
          </a:p>
        </p:txBody>
      </p:sp>
    </p:spTree>
    <p:extLst>
      <p:ext uri="{BB962C8B-B14F-4D97-AF65-F5344CB8AC3E}">
        <p14:creationId xmlns:p14="http://schemas.microsoft.com/office/powerpoint/2010/main" val="288914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377"/>
    </mc:Choice>
    <mc:Fallback xmlns="">
      <p:transition spd="slow" advTm="10637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3AB1D385-9FD4-F4EC-C05B-FC2F6C0EE9B7}"/>
              </a:ext>
            </a:extLst>
          </p:cNvPr>
          <p:cNvSpPr txBox="1"/>
          <p:nvPr/>
        </p:nvSpPr>
        <p:spPr>
          <a:xfrm>
            <a:off x="2545594" y="292061"/>
            <a:ext cx="11045282" cy="6440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6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 0-2 (</a:t>
            </a:r>
            <a:r>
              <a:rPr lang="en-US" sz="1600" b="1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trinn</a:t>
            </a:r>
            <a:r>
              <a:rPr lang="en-US" sz="16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grading er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unødvendlig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sløyfes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</a:t>
            </a:r>
            <a:r>
              <a:rPr lang="en-US" sz="1600" kern="1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funn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A+B grad </a:t>
            </a:r>
            <a:r>
              <a:rPr lang="en-US" sz="16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(class F):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NORMAL</a:t>
            </a:r>
            <a:r>
              <a:rPr lang="en-US" sz="1600" kern="1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patogene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sannsynlig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patogene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varianter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A+B grad </a:t>
            </a:r>
            <a:r>
              <a:rPr lang="en-US" sz="16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4-5 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(class E) and 6-7 (class D):</a:t>
            </a:r>
            <a:endParaRPr lang="nb-NO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NORMAL</a:t>
            </a:r>
            <a:r>
              <a:rPr lang="en-US" sz="1600" kern="1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ingen patogene varianter relatert til fenotypen ble påvist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NORMAL</a:t>
            </a:r>
            <a:r>
              <a:rPr lang="en-US" sz="1600" kern="1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patogene varianter som kan forklare fenotypen ble påvist</a:t>
            </a: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patogen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av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potensiell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interesse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endParaRPr lang="en-US" sz="1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recessiv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genetisk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potensiell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interesse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endParaRPr lang="en-US" sz="1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Hemizygositet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recessiv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genetisk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potensiell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interesse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endParaRPr lang="en-US" sz="1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1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recessiv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genetisk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</a:t>
            </a: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 </a:t>
            </a:r>
            <a:r>
              <a:rPr lang="en-US" sz="1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potensiell</a:t>
            </a: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interesse </a:t>
            </a:r>
            <a:r>
              <a:rPr lang="en-US" sz="1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endParaRPr lang="en-US" sz="14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20"/>
              </a:spcBef>
            </a:pP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RISK FACTOR 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– 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En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genetisk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variant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som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gir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økt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sårbarhet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for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aktuell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fenotype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ble</a:t>
            </a:r>
            <a: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påvist</a:t>
            </a:r>
            <a:br>
              <a:rPr lang="en-US" sz="1600" kern="1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RISK FACTOR 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recessive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genetisk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variant av interesse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Sannsynlig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sammensatt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heterozygoti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recessive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genetiske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varianter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dominant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sannsynlig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patogen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A+B grad 8 (class C), 9 (class B) and 10 (class A):</a:t>
            </a:r>
          </a:p>
          <a:p>
            <a:pPr>
              <a:lnSpc>
                <a:spcPct val="115000"/>
              </a:lnSpc>
              <a:spcBef>
                <a:spcPts val="20"/>
              </a:spcBef>
            </a:pPr>
            <a:r>
              <a:rPr lang="en-US" sz="1600" b="1" kern="1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Homozygositet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recessiv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patogen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variant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dominant patogen variant ble påvist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moderat </a:t>
            </a:r>
            <a:r>
              <a:rPr lang="nb-NO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penetrant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dominant patogen variant ble påvist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20"/>
              </a:spcBef>
            </a:pP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1600" kern="100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PATH</a:t>
            </a:r>
            <a: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–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Heterozygositet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b-NO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høypenetrant</a:t>
            </a:r>
            <a:r>
              <a:rPr lang="nb-NO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dominant patogen variant ble 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Incidental/unexpected findings </a:t>
            </a:r>
            <a:r>
              <a:rPr lang="en-US" sz="1600" b="1" u="sng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A+B grade 7-10 (class X):</a:t>
            </a:r>
            <a:endParaRPr lang="nb-NO" sz="2000" kern="1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En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genetisk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variant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uten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relasjon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aktuell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fenotype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påvist</a:t>
            </a:r>
            <a:b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600" kern="1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Ingen </a:t>
            </a:r>
            <a:r>
              <a:rPr lang="en-GB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åpenbar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kobling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mellom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genotype </a:t>
            </a:r>
            <a:r>
              <a:rPr lang="en-GB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fenotype</a:t>
            </a:r>
            <a:r>
              <a:rPr lang="en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Kliniske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tilleggsundersøkelser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indisert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Bilde 2" descr="Et bilde som inneholder Grafikk, Fargerikt&#10;&#10;Automatisk generert beskrivelse">
            <a:extLst>
              <a:ext uri="{FF2B5EF4-FFF2-40B4-BE49-F238E27FC236}">
                <a16:creationId xmlns:a16="http://schemas.microsoft.com/office/drawing/2014/main" id="{4286DF02-9CB8-8BC0-E7F4-CB2187517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10" y="29302"/>
            <a:ext cx="1877398" cy="1877398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C42DC961-3587-687A-087A-2A458ADBE692}"/>
              </a:ext>
            </a:extLst>
          </p:cNvPr>
          <p:cNvSpPr txBox="1"/>
          <p:nvPr/>
        </p:nvSpPr>
        <p:spPr>
          <a:xfrm>
            <a:off x="197322" y="1828440"/>
            <a:ext cx="2348272" cy="45243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nb-NO" sz="2400" b="1" dirty="0"/>
              <a:t>3. Bør varianten </a:t>
            </a:r>
            <a:br>
              <a:rPr lang="nb-NO" sz="2400" b="1" dirty="0"/>
            </a:br>
            <a:r>
              <a:rPr lang="nb-NO" sz="2400" b="1" dirty="0"/>
              <a:t>eller funnet</a:t>
            </a:r>
            <a:br>
              <a:rPr lang="nb-NO" sz="2400" b="1" dirty="0"/>
            </a:br>
            <a:r>
              <a:rPr lang="nb-NO" sz="2400" b="1" dirty="0"/>
              <a:t>rapporteres?</a:t>
            </a:r>
            <a:br>
              <a:rPr lang="nb-NO" sz="2400" b="1" dirty="0"/>
            </a:br>
            <a:endParaRPr lang="nb-NO" sz="2800" b="1" dirty="0"/>
          </a:p>
          <a:p>
            <a:r>
              <a:rPr lang="nb-NO" sz="2800" b="1" dirty="0">
                <a:solidFill>
                  <a:srgbClr val="0070C0"/>
                </a:solidFill>
              </a:rPr>
              <a:t>ABC</a:t>
            </a:r>
            <a:r>
              <a:rPr lang="nb-NO" sz="2800" b="1" dirty="0"/>
              <a:t> trinn C: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Bruk av standard</a:t>
            </a:r>
            <a:br>
              <a:rPr lang="nb-NO" sz="2000" dirty="0"/>
            </a:br>
            <a:r>
              <a:rPr lang="nb-NO" sz="2000" dirty="0"/>
              <a:t>variantkommentarer</a:t>
            </a:r>
          </a:p>
          <a:p>
            <a:r>
              <a:rPr lang="nb-NO" sz="2000" dirty="0"/>
              <a:t>basert på samlet</a:t>
            </a:r>
            <a:br>
              <a:rPr lang="nb-NO" sz="2000" dirty="0"/>
            </a:br>
            <a:r>
              <a:rPr lang="nb-NO" sz="2000" b="1" dirty="0"/>
              <a:t>A+B </a:t>
            </a:r>
            <a:r>
              <a:rPr lang="nb-NO" sz="2000" dirty="0"/>
              <a:t>karakter, som</a:t>
            </a:r>
            <a:br>
              <a:rPr lang="nb-NO" sz="2000" dirty="0"/>
            </a:br>
            <a:r>
              <a:rPr lang="nb-NO" sz="2000" dirty="0"/>
              <a:t>gir klasser fra </a:t>
            </a:r>
            <a:r>
              <a:rPr lang="nb-NO" sz="2000" b="1" dirty="0"/>
              <a:t>A </a:t>
            </a:r>
            <a:r>
              <a:rPr lang="nb-NO" sz="2000" dirty="0"/>
              <a:t>til</a:t>
            </a:r>
            <a:r>
              <a:rPr lang="nb-NO" sz="2000" b="1" dirty="0"/>
              <a:t> F</a:t>
            </a:r>
            <a:r>
              <a:rPr lang="nb-NO" sz="2000" dirty="0"/>
              <a:t>, </a:t>
            </a:r>
            <a:br>
              <a:rPr lang="nb-NO" sz="2000" dirty="0"/>
            </a:br>
            <a:r>
              <a:rPr lang="nb-NO" sz="2000" dirty="0"/>
              <a:t>og er tilpasset det </a:t>
            </a:r>
            <a:br>
              <a:rPr lang="nb-NO" sz="2000" dirty="0"/>
            </a:br>
            <a:r>
              <a:rPr lang="nb-NO" sz="2000" dirty="0"/>
              <a:t>kliniske spørsmålet.</a:t>
            </a:r>
          </a:p>
        </p:txBody>
      </p:sp>
    </p:spTree>
    <p:extLst>
      <p:ext uri="{BB962C8B-B14F-4D97-AF65-F5344CB8AC3E}">
        <p14:creationId xmlns:p14="http://schemas.microsoft.com/office/powerpoint/2010/main" val="281945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1"/>
    </mc:Choice>
    <mc:Fallback xmlns="">
      <p:transition spd="slow" advTm="12148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54CB085B-95F1-5314-89BF-6EEE3A205471}"/>
              </a:ext>
            </a:extLst>
          </p:cNvPr>
          <p:cNvSpPr txBox="1"/>
          <p:nvPr/>
        </p:nvSpPr>
        <p:spPr>
          <a:xfrm>
            <a:off x="554883" y="604540"/>
            <a:ext cx="11337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Når er en variant en risikofaktor, en </a:t>
            </a:r>
            <a:r>
              <a:rPr lang="nb-NO" sz="2800" b="1" dirty="0" err="1"/>
              <a:t>lavpenetrant</a:t>
            </a:r>
            <a:r>
              <a:rPr lang="nb-NO" sz="2800" b="1" dirty="0"/>
              <a:t> variant, eller patogen?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611A5CF-6C85-A6C3-9120-80377026C04B}"/>
              </a:ext>
            </a:extLst>
          </p:cNvPr>
          <p:cNvSpPr/>
          <p:nvPr/>
        </p:nvSpPr>
        <p:spPr>
          <a:xfrm>
            <a:off x="1771949" y="4281870"/>
            <a:ext cx="9346223" cy="677008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80000">
                <a:srgbClr val="FFFF00"/>
              </a:gs>
              <a:gs pos="100000">
                <a:srgbClr val="00B050"/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7D732DA-A494-F608-28D0-CC8EC53E5B44}"/>
              </a:ext>
            </a:extLst>
          </p:cNvPr>
          <p:cNvSpPr txBox="1"/>
          <p:nvPr/>
        </p:nvSpPr>
        <p:spPr>
          <a:xfrm>
            <a:off x="453506" y="3671238"/>
            <a:ext cx="11168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Livstids-</a:t>
            </a:r>
          </a:p>
          <a:p>
            <a:r>
              <a:rPr lang="nb-NO" dirty="0" err="1"/>
              <a:t>penetrans</a:t>
            </a:r>
            <a:r>
              <a:rPr lang="nb-NO" dirty="0"/>
              <a:t>    0%           10%                   25 %                                   50%                                                                                 100%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8430803-9320-0B0B-A762-FFE75D338D24}"/>
              </a:ext>
            </a:extLst>
          </p:cNvPr>
          <p:cNvSpPr txBox="1"/>
          <p:nvPr/>
        </p:nvSpPr>
        <p:spPr>
          <a:xfrm>
            <a:off x="1311853" y="5324863"/>
            <a:ext cx="1258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i="1" dirty="0"/>
              <a:t>F5</a:t>
            </a:r>
            <a:r>
              <a:rPr lang="nb-NO" dirty="0"/>
              <a:t>-Leiden</a:t>
            </a:r>
          </a:p>
          <a:p>
            <a:pPr algn="ctr"/>
            <a:r>
              <a:rPr lang="nb-NO" dirty="0"/>
              <a:t>(</a:t>
            </a:r>
            <a:r>
              <a:rPr lang="nb-NO" dirty="0" err="1"/>
              <a:t>trombofili</a:t>
            </a:r>
            <a:r>
              <a:rPr lang="nb-NO" dirty="0"/>
              <a:t>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A74FB8A-8F15-27F1-AB49-00282AAA3DD8}"/>
              </a:ext>
            </a:extLst>
          </p:cNvPr>
          <p:cNvSpPr txBox="1"/>
          <p:nvPr/>
        </p:nvSpPr>
        <p:spPr>
          <a:xfrm>
            <a:off x="2784840" y="5315738"/>
            <a:ext cx="1304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i="1" dirty="0"/>
              <a:t>CHEK2/ATM</a:t>
            </a:r>
          </a:p>
          <a:p>
            <a:pPr algn="ctr"/>
            <a:r>
              <a:rPr lang="nb-NO" dirty="0"/>
              <a:t>(brystkreft)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344CBA9-F3E1-A83C-5D26-9B19422D2025}"/>
              </a:ext>
            </a:extLst>
          </p:cNvPr>
          <p:cNvSpPr txBox="1"/>
          <p:nvPr/>
        </p:nvSpPr>
        <p:spPr>
          <a:xfrm>
            <a:off x="7797571" y="5315737"/>
            <a:ext cx="2360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i="1" dirty="0"/>
              <a:t>BRCA1/2</a:t>
            </a:r>
          </a:p>
          <a:p>
            <a:pPr algn="ctr"/>
            <a:r>
              <a:rPr lang="nb-NO" dirty="0"/>
              <a:t>(bryst- og eggstokkreft)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EDA07D9-E44B-2B0D-6067-4D8F514D4BF2}"/>
              </a:ext>
            </a:extLst>
          </p:cNvPr>
          <p:cNvSpPr txBox="1"/>
          <p:nvPr/>
        </p:nvSpPr>
        <p:spPr>
          <a:xfrm>
            <a:off x="4729942" y="5315738"/>
            <a:ext cx="902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i="1" dirty="0"/>
              <a:t>KCNQ1</a:t>
            </a:r>
          </a:p>
          <a:p>
            <a:pPr algn="ctr"/>
            <a:r>
              <a:rPr lang="nb-NO" dirty="0"/>
              <a:t>(LQTS1)</a:t>
            </a:r>
          </a:p>
        </p:txBody>
      </p:sp>
      <p:sp>
        <p:nvSpPr>
          <p:cNvPr id="9" name="Venstre klammeparentes 8">
            <a:extLst>
              <a:ext uri="{FF2B5EF4-FFF2-40B4-BE49-F238E27FC236}">
                <a16:creationId xmlns:a16="http://schemas.microsoft.com/office/drawing/2014/main" id="{82F2C474-E97F-70AA-7438-782F529660FE}"/>
              </a:ext>
            </a:extLst>
          </p:cNvPr>
          <p:cNvSpPr/>
          <p:nvPr/>
        </p:nvSpPr>
        <p:spPr>
          <a:xfrm rot="5400000">
            <a:off x="2029462" y="3108463"/>
            <a:ext cx="461667" cy="976695"/>
          </a:xfrm>
          <a:prstGeom prst="leftBrace">
            <a:avLst/>
          </a:prstGeom>
          <a:ln w="127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Venstre klammeparentes 10">
            <a:extLst>
              <a:ext uri="{FF2B5EF4-FFF2-40B4-BE49-F238E27FC236}">
                <a16:creationId xmlns:a16="http://schemas.microsoft.com/office/drawing/2014/main" id="{72E74F1A-0E70-F2A4-2E99-0F1E687DAC62}"/>
              </a:ext>
            </a:extLst>
          </p:cNvPr>
          <p:cNvSpPr/>
          <p:nvPr/>
        </p:nvSpPr>
        <p:spPr>
          <a:xfrm rot="5400000">
            <a:off x="3224021" y="2954254"/>
            <a:ext cx="461667" cy="1298119"/>
          </a:xfrm>
          <a:prstGeom prst="leftBrace">
            <a:avLst/>
          </a:prstGeom>
          <a:ln w="127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Venstre klammeparentes 11">
            <a:extLst>
              <a:ext uri="{FF2B5EF4-FFF2-40B4-BE49-F238E27FC236}">
                <a16:creationId xmlns:a16="http://schemas.microsoft.com/office/drawing/2014/main" id="{4E75C4B0-21CB-E83D-8AC3-13AA6C20EA63}"/>
              </a:ext>
            </a:extLst>
          </p:cNvPr>
          <p:cNvSpPr/>
          <p:nvPr/>
        </p:nvSpPr>
        <p:spPr>
          <a:xfrm rot="5400000">
            <a:off x="5048737" y="2486466"/>
            <a:ext cx="461667" cy="2220687"/>
          </a:xfrm>
          <a:prstGeom prst="leftBrace">
            <a:avLst/>
          </a:prstGeom>
          <a:ln w="127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Venstre klammeparentes 13">
            <a:extLst>
              <a:ext uri="{FF2B5EF4-FFF2-40B4-BE49-F238E27FC236}">
                <a16:creationId xmlns:a16="http://schemas.microsoft.com/office/drawing/2014/main" id="{DB5FB58B-7909-D13A-1F3E-99329FEB9D97}"/>
              </a:ext>
            </a:extLst>
          </p:cNvPr>
          <p:cNvSpPr/>
          <p:nvPr/>
        </p:nvSpPr>
        <p:spPr>
          <a:xfrm rot="5400000">
            <a:off x="8555866" y="1265338"/>
            <a:ext cx="461667" cy="4662943"/>
          </a:xfrm>
          <a:prstGeom prst="leftBrace">
            <a:avLst/>
          </a:prstGeom>
          <a:ln w="127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39D4FFAF-68AF-1BAB-F7FD-2639E5C217BB}"/>
              </a:ext>
            </a:extLst>
          </p:cNvPr>
          <p:cNvSpPr txBox="1"/>
          <p:nvPr/>
        </p:nvSpPr>
        <p:spPr>
          <a:xfrm>
            <a:off x="4537939" y="2699997"/>
            <a:ext cx="5093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br>
              <a:rPr lang="nb-NO" sz="1600" b="1" dirty="0"/>
            </a:br>
            <a:r>
              <a:rPr lang="nb-NO" sz="1600" b="1" dirty="0"/>
              <a:t>Moderat </a:t>
            </a:r>
            <a:r>
              <a:rPr lang="nb-NO" sz="1600" b="1" dirty="0" err="1"/>
              <a:t>penetrant</a:t>
            </a:r>
            <a:r>
              <a:rPr lang="nb-NO" sz="1600" b="1" dirty="0"/>
              <a:t>                                             </a:t>
            </a:r>
            <a:r>
              <a:rPr lang="nb-NO" sz="1600" b="1" dirty="0" err="1"/>
              <a:t>Høypenetrant</a:t>
            </a:r>
            <a:endParaRPr lang="nb-NO" sz="1600" b="1" dirty="0"/>
          </a:p>
        </p:txBody>
      </p: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78D1964A-CAC5-B17A-6DCE-6C115B2D94A8}"/>
              </a:ext>
            </a:extLst>
          </p:cNvPr>
          <p:cNvCxnSpPr>
            <a:cxnSpLocks/>
          </p:cNvCxnSpPr>
          <p:nvPr/>
        </p:nvCxnSpPr>
        <p:spPr>
          <a:xfrm>
            <a:off x="4134473" y="2261650"/>
            <a:ext cx="0" cy="318165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23ED3EE8-0648-D2D3-BC41-B915736BDEDA}"/>
              </a:ext>
            </a:extLst>
          </p:cNvPr>
          <p:cNvSpPr txBox="1"/>
          <p:nvPr/>
        </p:nvSpPr>
        <p:spPr>
          <a:xfrm>
            <a:off x="1906738" y="2728575"/>
            <a:ext cx="6976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600" b="1" dirty="0" err="1"/>
              <a:t>Risko</a:t>
            </a:r>
            <a:br>
              <a:rPr lang="nb-NO" sz="1600" b="1" dirty="0"/>
            </a:br>
            <a:r>
              <a:rPr lang="nb-NO" sz="1600" b="1" dirty="0"/>
              <a:t>faktor</a:t>
            </a:r>
            <a:endParaRPr lang="nb-NO" sz="1600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B96D855-1225-F963-66C2-3938864F73FD}"/>
              </a:ext>
            </a:extLst>
          </p:cNvPr>
          <p:cNvSpPr txBox="1"/>
          <p:nvPr/>
        </p:nvSpPr>
        <p:spPr>
          <a:xfrm>
            <a:off x="2813461" y="2726149"/>
            <a:ext cx="1312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600" b="1" dirty="0" err="1"/>
              <a:t>Lavpenetrant</a:t>
            </a:r>
            <a:br>
              <a:rPr lang="nb-NO" sz="1600" b="1" dirty="0"/>
            </a:br>
            <a:r>
              <a:rPr lang="nb-NO" sz="1600" b="1" dirty="0"/>
              <a:t>variant</a:t>
            </a:r>
            <a:endParaRPr lang="nb-NO" sz="1600" dirty="0"/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B0169DAF-2C26-84EB-A4FE-E494F567B193}"/>
              </a:ext>
            </a:extLst>
          </p:cNvPr>
          <p:cNvCxnSpPr>
            <a:cxnSpLocks/>
          </p:cNvCxnSpPr>
          <p:nvPr/>
        </p:nvCxnSpPr>
        <p:spPr>
          <a:xfrm flipH="1">
            <a:off x="6390630" y="3203569"/>
            <a:ext cx="34302" cy="2239735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26414A61-9448-26F0-5A75-5D47AC16386D}"/>
              </a:ext>
            </a:extLst>
          </p:cNvPr>
          <p:cNvCxnSpPr>
            <a:cxnSpLocks/>
          </p:cNvCxnSpPr>
          <p:nvPr/>
        </p:nvCxnSpPr>
        <p:spPr>
          <a:xfrm>
            <a:off x="2770415" y="3203569"/>
            <a:ext cx="0" cy="2239735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2916B9AE-D7AB-C619-D819-05D56907F251}"/>
              </a:ext>
            </a:extLst>
          </p:cNvPr>
          <p:cNvSpPr txBox="1"/>
          <p:nvPr/>
        </p:nvSpPr>
        <p:spPr>
          <a:xfrm>
            <a:off x="554883" y="1567431"/>
            <a:ext cx="4833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Ingen konsensus eksisterer, men jeg foreslår: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E36B1492-9BCF-E8AC-EDBF-70789C13B789}"/>
              </a:ext>
            </a:extLst>
          </p:cNvPr>
          <p:cNvSpPr txBox="1"/>
          <p:nvPr/>
        </p:nvSpPr>
        <p:spPr>
          <a:xfrm>
            <a:off x="2557717" y="2261650"/>
            <a:ext cx="1561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RISKOFAKTOR</a:t>
            </a:r>
            <a:r>
              <a:rPr lang="nb-NO" dirty="0"/>
              <a:t> 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F44CEEEB-1D20-7017-CD79-D3F740853E9F}"/>
              </a:ext>
            </a:extLst>
          </p:cNvPr>
          <p:cNvSpPr txBox="1"/>
          <p:nvPr/>
        </p:nvSpPr>
        <p:spPr>
          <a:xfrm>
            <a:off x="6096000" y="2287702"/>
            <a:ext cx="2062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b="1" dirty="0"/>
              <a:t>PATOGEN VARIANT</a:t>
            </a:r>
            <a:endParaRPr lang="nb-NO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3DA87201-5D3F-E2A7-2073-061BEBDF8248}"/>
              </a:ext>
            </a:extLst>
          </p:cNvPr>
          <p:cNvSpPr txBox="1"/>
          <p:nvPr/>
        </p:nvSpPr>
        <p:spPr>
          <a:xfrm>
            <a:off x="453506" y="5454236"/>
            <a:ext cx="645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i="1" dirty="0"/>
              <a:t>F eks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233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93"/>
    </mc:Choice>
    <mc:Fallback xmlns="">
      <p:transition spd="slow" advTm="45493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7.6|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38.4|11.2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28600</TotalTime>
  <Words>1482</Words>
  <Application>Microsoft Office PowerPoint</Application>
  <PresentationFormat>Widescreen</PresentationFormat>
  <Paragraphs>137</Paragraphs>
  <Slides>15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PowerPoint-presentasjon</vt:lpstr>
      <vt:lpstr>Det finnes to systemer for variantklassifisering</vt:lpstr>
      <vt:lpstr>PowerPoint-presentasjon</vt:lpstr>
      <vt:lpstr>PowerPoint-presentasjon</vt:lpstr>
      <vt:lpstr>ACMG systemet  prøver å svare på patogenisitets-spørsmålet</vt:lpstr>
      <vt:lpstr>PowerPoint-presentasjon</vt:lpstr>
      <vt:lpstr>PowerPoint-presentasjon</vt:lpstr>
      <vt:lpstr>PowerPoint-presentasjon</vt:lpstr>
      <vt:lpstr>PowerPoint-presentasjon</vt:lpstr>
      <vt:lpstr>Viktige ABC poeng å huske på</vt:lpstr>
      <vt:lpstr>PowerPoint-presentasjon</vt:lpstr>
      <vt:lpstr>PowerPoint-presentasjon</vt:lpstr>
      <vt:lpstr>PowerPoint-presentasjon</vt:lpstr>
      <vt:lpstr>PowerPoint-presentasjon</vt:lpstr>
      <vt:lpstr>Hvorfor er det kliniske spørsmålet så viktig?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Gunnar Houge</dc:creator>
  <cp:lastModifiedBy>Houge, Gunnar Douzgos</cp:lastModifiedBy>
  <cp:revision>238</cp:revision>
  <dcterms:created xsi:type="dcterms:W3CDTF">2019-02-24T09:22:33Z</dcterms:created>
  <dcterms:modified xsi:type="dcterms:W3CDTF">2024-10-11T09:29:52Z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Office-tema:8</vt:lpwstr>
  </property>
  <property fmtid="{D5CDD505-2E9C-101B-9397-08002B2CF9AE}" pid="3" name="ClassificationContentMarkingFooterText">
    <vt:lpwstr>Følsomhet Intern (gul)</vt:lpwstr>
  </property>
  <property fmtid="{D5CDD505-2E9C-101B-9397-08002B2CF9AE}" pid="4" name="MSIP_Label_d291ddcc-9a90-46b7-a727-d19b3ec4b730_Enabled">
    <vt:lpwstr>true</vt:lpwstr>
  </property>
  <property fmtid="{D5CDD505-2E9C-101B-9397-08002B2CF9AE}" pid="5" name="MSIP_Label_d291ddcc-9a90-46b7-a727-d19b3ec4b730_SetDate">
    <vt:lpwstr>2024-10-07T11:58:08Z</vt:lpwstr>
  </property>
  <property fmtid="{D5CDD505-2E9C-101B-9397-08002B2CF9AE}" pid="6" name="MSIP_Label_d291ddcc-9a90-46b7-a727-d19b3ec4b730_Method">
    <vt:lpwstr>Privileged</vt:lpwstr>
  </property>
  <property fmtid="{D5CDD505-2E9C-101B-9397-08002B2CF9AE}" pid="7" name="MSIP_Label_d291ddcc-9a90-46b7-a727-d19b3ec4b730_Name">
    <vt:lpwstr>Åpen</vt:lpwstr>
  </property>
  <property fmtid="{D5CDD505-2E9C-101B-9397-08002B2CF9AE}" pid="8" name="MSIP_Label_d291ddcc-9a90-46b7-a727-d19b3ec4b730_SiteId">
    <vt:lpwstr>bdcbe535-f3cf-49f5-8a6a-fb6d98dc7837</vt:lpwstr>
  </property>
  <property fmtid="{D5CDD505-2E9C-101B-9397-08002B2CF9AE}" pid="9" name="MSIP_Label_d291ddcc-9a90-46b7-a727-d19b3ec4b730_ActionId">
    <vt:lpwstr>437a5a64-1d4e-4474-bb0c-944faff79186</vt:lpwstr>
  </property>
  <property fmtid="{D5CDD505-2E9C-101B-9397-08002B2CF9AE}" pid="10" name="MSIP_Label_d291ddcc-9a90-46b7-a727-d19b3ec4b730_ContentBits">
    <vt:lpwstr>0</vt:lpwstr>
  </property>
</Properties>
</file>